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5"/>
  </p:notesMasterIdLst>
  <p:handoutMasterIdLst>
    <p:handoutMasterId r:id="rId116"/>
  </p:handoutMasterIdLst>
  <p:sldIdLst>
    <p:sldId id="575" r:id="rId2"/>
    <p:sldId id="707" r:id="rId3"/>
    <p:sldId id="1037" r:id="rId4"/>
    <p:sldId id="1039" r:id="rId5"/>
    <p:sldId id="1047" r:id="rId6"/>
    <p:sldId id="1049" r:id="rId7"/>
    <p:sldId id="1048" r:id="rId8"/>
    <p:sldId id="1040" r:id="rId9"/>
    <p:sldId id="1055" r:id="rId10"/>
    <p:sldId id="1038" r:id="rId11"/>
    <p:sldId id="1051" r:id="rId12"/>
    <p:sldId id="1052" r:id="rId13"/>
    <p:sldId id="1054" r:id="rId14"/>
    <p:sldId id="1053" r:id="rId15"/>
    <p:sldId id="1042" r:id="rId16"/>
    <p:sldId id="1043" r:id="rId17"/>
    <p:sldId id="1044" r:id="rId18"/>
    <p:sldId id="1045" r:id="rId19"/>
    <p:sldId id="939" r:id="rId20"/>
    <p:sldId id="910" r:id="rId21"/>
    <p:sldId id="911" r:id="rId22"/>
    <p:sldId id="912" r:id="rId23"/>
    <p:sldId id="913" r:id="rId24"/>
    <p:sldId id="915" r:id="rId25"/>
    <p:sldId id="914" r:id="rId26"/>
    <p:sldId id="937" r:id="rId27"/>
    <p:sldId id="938" r:id="rId28"/>
    <p:sldId id="727" r:id="rId29"/>
    <p:sldId id="728" r:id="rId30"/>
    <p:sldId id="726" r:id="rId31"/>
    <p:sldId id="722" r:id="rId32"/>
    <p:sldId id="723" r:id="rId33"/>
    <p:sldId id="724" r:id="rId34"/>
    <p:sldId id="725" r:id="rId35"/>
    <p:sldId id="721" r:id="rId36"/>
    <p:sldId id="720" r:id="rId37"/>
    <p:sldId id="719" r:id="rId38"/>
    <p:sldId id="718" r:id="rId39"/>
    <p:sldId id="708" r:id="rId40"/>
    <p:sldId id="709" r:id="rId41"/>
    <p:sldId id="710" r:id="rId42"/>
    <p:sldId id="711" r:id="rId43"/>
    <p:sldId id="712" r:id="rId44"/>
    <p:sldId id="713" r:id="rId45"/>
    <p:sldId id="714" r:id="rId46"/>
    <p:sldId id="715" r:id="rId47"/>
    <p:sldId id="716" r:id="rId48"/>
    <p:sldId id="717" r:id="rId49"/>
    <p:sldId id="705" r:id="rId50"/>
    <p:sldId id="706" r:id="rId51"/>
    <p:sldId id="703" r:id="rId52"/>
    <p:sldId id="704" r:id="rId53"/>
    <p:sldId id="681" r:id="rId54"/>
    <p:sldId id="702" r:id="rId55"/>
    <p:sldId id="701" r:id="rId56"/>
    <p:sldId id="700" r:id="rId57"/>
    <p:sldId id="699" r:id="rId58"/>
    <p:sldId id="698" r:id="rId59"/>
    <p:sldId id="697" r:id="rId60"/>
    <p:sldId id="696" r:id="rId61"/>
    <p:sldId id="695" r:id="rId62"/>
    <p:sldId id="694" r:id="rId63"/>
    <p:sldId id="693" r:id="rId64"/>
    <p:sldId id="692" r:id="rId65"/>
    <p:sldId id="691" r:id="rId66"/>
    <p:sldId id="690" r:id="rId67"/>
    <p:sldId id="688" r:id="rId68"/>
    <p:sldId id="689" r:id="rId69"/>
    <p:sldId id="687" r:id="rId70"/>
    <p:sldId id="686" r:id="rId71"/>
    <p:sldId id="683" r:id="rId72"/>
    <p:sldId id="684" r:id="rId73"/>
    <p:sldId id="677" r:id="rId74"/>
    <p:sldId id="685" r:id="rId75"/>
    <p:sldId id="682" r:id="rId76"/>
    <p:sldId id="680" r:id="rId77"/>
    <p:sldId id="679" r:id="rId78"/>
    <p:sldId id="678" r:id="rId79"/>
    <p:sldId id="671" r:id="rId80"/>
    <p:sldId id="676" r:id="rId81"/>
    <p:sldId id="675" r:id="rId82"/>
    <p:sldId id="674" r:id="rId83"/>
    <p:sldId id="673" r:id="rId84"/>
    <p:sldId id="672" r:id="rId85"/>
    <p:sldId id="669" r:id="rId86"/>
    <p:sldId id="670" r:id="rId87"/>
    <p:sldId id="664" r:id="rId88"/>
    <p:sldId id="666" r:id="rId89"/>
    <p:sldId id="667" r:id="rId90"/>
    <p:sldId id="668" r:id="rId91"/>
    <p:sldId id="665" r:id="rId92"/>
    <p:sldId id="663" r:id="rId93"/>
    <p:sldId id="661" r:id="rId94"/>
    <p:sldId id="662" r:id="rId95"/>
    <p:sldId id="657" r:id="rId96"/>
    <p:sldId id="659" r:id="rId97"/>
    <p:sldId id="660" r:id="rId98"/>
    <p:sldId id="656" r:id="rId99"/>
    <p:sldId id="655" r:id="rId100"/>
    <p:sldId id="654" r:id="rId101"/>
    <p:sldId id="653" r:id="rId102"/>
    <p:sldId id="651" r:id="rId103"/>
    <p:sldId id="648" r:id="rId104"/>
    <p:sldId id="649" r:id="rId105"/>
    <p:sldId id="650" r:id="rId106"/>
    <p:sldId id="645" r:id="rId107"/>
    <p:sldId id="647" r:id="rId108"/>
    <p:sldId id="646" r:id="rId109"/>
    <p:sldId id="640" r:id="rId110"/>
    <p:sldId id="641" r:id="rId111"/>
    <p:sldId id="642" r:id="rId112"/>
    <p:sldId id="643" r:id="rId113"/>
    <p:sldId id="644" r:id="rId114"/>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varScale="1">
        <p:scale>
          <a:sx n="150" d="100"/>
          <a:sy n="150" d="100"/>
        </p:scale>
        <p:origin x="2024" y="72"/>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commentAuthors" Target="commentAuthor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presProps" Target="pres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viewProps" Target="viewProps.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ableStyles" Target="tableStyle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a:t>Textmasterformate durch Klicken bearbeiten</a:t>
            </a:r>
          </a:p>
          <a:p>
            <a:pPr lvl="1"/>
            <a:r>
              <a:rPr lang="de-AT" noProof="0"/>
              <a:t>Zweite Ebene</a:t>
            </a:r>
          </a:p>
          <a:p>
            <a:pPr lvl="2"/>
            <a:r>
              <a:rPr lang="de-AT" noProof="0"/>
              <a:t>Dritte Ebene</a:t>
            </a:r>
          </a:p>
          <a:p>
            <a:pPr lvl="3"/>
            <a:r>
              <a:rPr lang="de-AT" noProof="0"/>
              <a:t>Vierte Ebene</a:t>
            </a:r>
          </a:p>
          <a:p>
            <a:pPr lvl="4"/>
            <a:r>
              <a:rPr lang="de-AT" noProof="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2131937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3726689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a:p>
        </p:txBody>
      </p:sp>
      <p:sp>
        <p:nvSpPr>
          <p:cNvPr id="4" name="Title 3"/>
          <p:cNvSpPr>
            <a:spLocks noGrp="1"/>
          </p:cNvSpPr>
          <p:nvPr>
            <p:ph type="title"/>
          </p:nvPr>
        </p:nvSpPr>
        <p:spPr/>
        <p:txBody>
          <a:bodyPr/>
          <a:lstStyle/>
          <a:p>
            <a:r>
              <a:rPr lang="en-US"/>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4212520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Tree>
    <p:extLst>
      <p:ext uri="{BB962C8B-B14F-4D97-AF65-F5344CB8AC3E}">
        <p14:creationId xmlns:p14="http://schemas.microsoft.com/office/powerpoint/2010/main" val="4195738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7926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689680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3560464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314482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a:t>Erste Ebene</a:t>
            </a:r>
          </a:p>
          <a:p>
            <a:pPr lvl="1"/>
            <a:r>
              <a:rPr lang="de-AT"/>
              <a:t>Zweite Ebene</a:t>
            </a:r>
          </a:p>
          <a:p>
            <a:pPr lvl="2"/>
            <a:r>
              <a:rPr lang="de-AT"/>
              <a:t>Dritte Ebene</a:t>
            </a:r>
          </a:p>
          <a:p>
            <a:pPr lvl="3"/>
            <a:r>
              <a:rPr lang="de-AT"/>
              <a:t>Vierte Ebene</a:t>
            </a:r>
          </a:p>
          <a:p>
            <a:pPr lvl="4"/>
            <a:r>
              <a:rPr lang="de-AT"/>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a:solidFill>
                <a:srgbClr val="7D7D7D"/>
              </a:solidFill>
              <a:latin typeface="Verdana" pitchFamily="34" charset="0"/>
            </a:endParaRPr>
          </a:p>
        </p:txBody>
      </p:sp>
      <p:sp>
        <p:nvSpPr>
          <p:cNvPr id="13" name="Text Box 30"/>
          <p:cNvSpPr txBox="1">
            <a:spLocks noChangeArrowheads="1"/>
          </p:cNvSpPr>
          <p:nvPr userDrawn="1"/>
        </p:nvSpPr>
        <p:spPr bwMode="auto">
          <a:xfrm>
            <a:off x="144393" y="6627817"/>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a:latin typeface="Verdana" pitchFamily="34" charset="0"/>
              </a:rPr>
              <a:t>VECTO </a:t>
            </a:r>
            <a:r>
              <a:rPr lang="en-US" sz="1100" b="0" baseline="0" dirty="0">
                <a:latin typeface="Verdana" pitchFamily="34" charset="0"/>
              </a:rPr>
              <a:t>Release Notes</a:t>
            </a:r>
            <a:endParaRPr lang="en-GB" sz="1100" b="0" dirty="0">
              <a:latin typeface="Verdana" pitchFamily="34" charset="0"/>
            </a:endParaRPr>
          </a:p>
        </p:txBody>
      </p:sp>
      <p:pic>
        <p:nvPicPr>
          <p:cNvPr id="2" name="Picture 2"/>
          <p:cNvPicPr>
            <a:picLocks noChangeAspect="1" noChangeArrowheads="1"/>
          </p:cNvPicPr>
          <p:nvPr userDrawn="1"/>
        </p:nvPicPr>
        <p:blipFill>
          <a:blip r:embed="rId15" cstate="print">
            <a:extLst>
              <a:ext uri="{28A0092B-C50C-407E-A947-70E740481C1C}">
                <a14:useLocalDpi xmlns:a14="http://schemas.microsoft.com/office/drawing/2010/main" val="0"/>
              </a:ext>
            </a:extLst>
          </a:blip>
          <a:stretch>
            <a:fillRect/>
          </a:stretch>
        </p:blipFill>
        <p:spPr bwMode="auto">
          <a:xfrm>
            <a:off x="7389209" y="37884"/>
            <a:ext cx="1421346" cy="35297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
        <p:nvSpPr>
          <p:cNvPr id="14" name="Line 20"/>
          <p:cNvSpPr>
            <a:spLocks noChangeShapeType="1"/>
          </p:cNvSpPr>
          <p:nvPr userDrawn="1"/>
        </p:nvSpPr>
        <p:spPr bwMode="auto">
          <a:xfrm>
            <a:off x="0" y="6599242"/>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citnet.tech.ec.europa.eu/CITnet/jira/projects/VECTO/versions/341166"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citnet.tech.ec.europa.eu/CITnet/jira/projects/VECTO/versions/341166"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citnet.tech.ec.europa.eu/CITnet/jira/projects/VECTO/versions/335270"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s://citnet.tech.ec.europa.eu/CITnet/jira/projects/VECTO/versions/335270"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a:solidFill>
                  <a:srgbClr val="990000"/>
                </a:solidFill>
              </a:rPr>
              <a:t>VECTO 3.x</a:t>
            </a:r>
          </a:p>
          <a:p>
            <a:pPr eaLnBrk="1" hangingPunct="1"/>
            <a:r>
              <a:rPr lang="en-US" sz="2000" dirty="0">
                <a:solidFill>
                  <a:srgbClr val="990000"/>
                </a:solidFill>
              </a:rPr>
              <a:t>3.5.2022</a:t>
            </a:r>
          </a:p>
          <a:p>
            <a:pPr eaLnBrk="1" hangingPunct="1"/>
            <a:endParaRPr lang="en-US" sz="2000" dirty="0">
              <a:solidFill>
                <a:srgbClr val="990000"/>
              </a:solidFill>
            </a:endParaRPr>
          </a:p>
          <a:p>
            <a:pPr eaLnBrk="1" hangingPunct="1"/>
            <a:endParaRPr lang="en-US" sz="2000" dirty="0">
              <a:solidFill>
                <a:srgbClr val="990000"/>
              </a:solidFill>
            </a:endParaRPr>
          </a:p>
          <a:p>
            <a:pPr eaLnBrk="1" hangingPunct="1"/>
            <a:endParaRPr lang="en-US" sz="2400" dirty="0">
              <a:solidFill>
                <a:srgbClr val="C00000"/>
              </a:solidFill>
            </a:endParaRPr>
          </a:p>
          <a:p>
            <a:pPr eaLnBrk="1" hangingPunct="1"/>
            <a:endParaRPr lang="en-US" sz="2400" dirty="0">
              <a:solidFill>
                <a:srgbClr val="C00000"/>
              </a:solidFill>
            </a:endParaRPr>
          </a:p>
          <a:p>
            <a:pPr eaLnBrk="1" hangingPunct="1"/>
            <a:endParaRPr lang="en-US" sz="2400" dirty="0">
              <a:solidFill>
                <a:srgbClr val="C00000"/>
              </a:solidFill>
            </a:endParaRPr>
          </a:p>
          <a:p>
            <a:pPr eaLnBrk="1" hangingPunct="1"/>
            <a:r>
              <a:rPr lang="en-US" sz="2400" dirty="0">
                <a:solidFill>
                  <a:srgbClr val="990000"/>
                </a:solidFill>
              </a:rPr>
              <a:t>Release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366881-A922-4260-9277-DA22F3366258}"/>
              </a:ext>
            </a:extLst>
          </p:cNvPr>
          <p:cNvSpPr>
            <a:spLocks noGrp="1"/>
          </p:cNvSpPr>
          <p:nvPr>
            <p:ph type="title"/>
          </p:nvPr>
        </p:nvSpPr>
        <p:spPr/>
        <p:txBody>
          <a:bodyPr/>
          <a:lstStyle/>
          <a:p>
            <a:r>
              <a:rPr lang="en-US" dirty="0"/>
              <a:t>Modeling of IHPC component</a:t>
            </a:r>
            <a:endParaRPr lang="de-AT" dirty="0"/>
          </a:p>
        </p:txBody>
      </p:sp>
      <p:sp>
        <p:nvSpPr>
          <p:cNvPr id="3" name="Inhaltsplatzhalter 2">
            <a:extLst>
              <a:ext uri="{FF2B5EF4-FFF2-40B4-BE49-F238E27FC236}">
                <a16:creationId xmlns:a16="http://schemas.microsoft.com/office/drawing/2014/main" id="{F0141758-5634-4047-B841-53C4EBBBB62B}"/>
              </a:ext>
            </a:extLst>
          </p:cNvPr>
          <p:cNvSpPr>
            <a:spLocks noGrp="1"/>
          </p:cNvSpPr>
          <p:nvPr>
            <p:ph idx="1"/>
          </p:nvPr>
        </p:nvSpPr>
        <p:spPr/>
        <p:txBody>
          <a:bodyPr/>
          <a:lstStyle/>
          <a:p>
            <a:r>
              <a:rPr lang="en-US" dirty="0"/>
              <a:t>IHPC transmission is modeled as APT-N</a:t>
            </a:r>
          </a:p>
          <a:p>
            <a:r>
              <a:rPr lang="en-US" dirty="0"/>
              <a:t>IHPC electric motor is modeled as regular electric motor at position P2</a:t>
            </a:r>
          </a:p>
          <a:p>
            <a:pPr lvl="1"/>
            <a:r>
              <a:rPr lang="en-US" dirty="0"/>
              <a:t>Gear-dependent power maps</a:t>
            </a:r>
          </a:p>
          <a:p>
            <a:pPr lvl="1"/>
            <a:endParaRPr lang="en-US" dirty="0"/>
          </a:p>
          <a:p>
            <a:r>
              <a:rPr lang="en-US" dirty="0"/>
              <a:t>Peculiarities of IHPC</a:t>
            </a:r>
          </a:p>
          <a:p>
            <a:pPr lvl="1"/>
            <a:r>
              <a:rPr lang="en-US" dirty="0"/>
              <a:t>Drag-curve shall be set to </a:t>
            </a:r>
            <a:r>
              <a:rPr lang="en-US" b="1" dirty="0"/>
              <a:t>0 Nm</a:t>
            </a:r>
            <a:r>
              <a:rPr lang="en-US" dirty="0"/>
              <a:t> acc. to Annex </a:t>
            </a:r>
            <a:r>
              <a:rPr lang="en-US" dirty="0" err="1"/>
              <a:t>Xb</a:t>
            </a:r>
            <a:endParaRPr lang="en-US" dirty="0"/>
          </a:p>
          <a:p>
            <a:pPr lvl="1"/>
            <a:endParaRPr lang="en-US" dirty="0"/>
          </a:p>
          <a:p>
            <a:r>
              <a:rPr lang="en-US" dirty="0"/>
              <a:t>For detailed description of component characteristics as well as</a:t>
            </a:r>
            <a:br>
              <a:rPr lang="en-US" dirty="0"/>
            </a:br>
            <a:r>
              <a:rPr lang="en-US" dirty="0"/>
              <a:t>testing and measurement post-processing methods please refer to Annex </a:t>
            </a:r>
            <a:r>
              <a:rPr lang="en-US" dirty="0" err="1"/>
              <a:t>Xb</a:t>
            </a:r>
            <a:endParaRPr lang="de-AT" dirty="0"/>
          </a:p>
        </p:txBody>
      </p:sp>
      <p:sp>
        <p:nvSpPr>
          <p:cNvPr id="4" name="Foliennummernplatzhalter 3">
            <a:extLst>
              <a:ext uri="{FF2B5EF4-FFF2-40B4-BE49-F238E27FC236}">
                <a16:creationId xmlns:a16="http://schemas.microsoft.com/office/drawing/2014/main" id="{0FCC5BCA-5DF1-43DE-B2ED-E89F1262A384}"/>
              </a:ext>
            </a:extLst>
          </p:cNvPr>
          <p:cNvSpPr>
            <a:spLocks noGrp="1"/>
          </p:cNvSpPr>
          <p:nvPr>
            <p:ph type="sldNum" sz="quarter" idx="12"/>
          </p:nvPr>
        </p:nvSpPr>
        <p:spPr/>
        <p:txBody>
          <a:bodyPr/>
          <a:lstStyle/>
          <a:p>
            <a:endParaRPr lang="de-DE" dirty="0"/>
          </a:p>
        </p:txBody>
      </p:sp>
    </p:spTree>
    <p:extLst>
      <p:ext uri="{BB962C8B-B14F-4D97-AF65-F5344CB8AC3E}">
        <p14:creationId xmlns:p14="http://schemas.microsoft.com/office/powerpoint/2010/main" val="409600572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a:t>Status quo VECTO software and open issues (Oct. 2016)</a:t>
            </a:r>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a:t>Next </a:t>
            </a:r>
            <a:r>
              <a:rPr lang="de-AT" sz="2000" dirty="0" err="1"/>
              <a:t>issues</a:t>
            </a:r>
            <a:r>
              <a:rPr lang="de-AT" sz="2000" dirty="0"/>
              <a:t> on </a:t>
            </a:r>
            <a:r>
              <a:rPr lang="de-AT" sz="2000" dirty="0" err="1"/>
              <a:t>the</a:t>
            </a:r>
            <a:r>
              <a:rPr lang="de-AT" sz="2000" dirty="0"/>
              <a:t> </a:t>
            </a:r>
            <a:r>
              <a:rPr lang="de-AT" sz="2000" dirty="0" err="1"/>
              <a:t>to</a:t>
            </a:r>
            <a:r>
              <a:rPr lang="de-AT" sz="2000" dirty="0"/>
              <a:t> do </a:t>
            </a:r>
            <a:r>
              <a:rPr lang="de-AT" sz="2000" dirty="0" err="1"/>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a:t>Further development of the AT model</a:t>
            </a:r>
            <a:br>
              <a:rPr lang="en-GB" sz="1400" dirty="0"/>
            </a:br>
            <a:r>
              <a:rPr lang="en-GB" sz="1400" b="0" dirty="0"/>
              <a:t>Consideration of losses during power shifts, update of gear shift logics</a:t>
            </a:r>
          </a:p>
          <a:p>
            <a:pPr marL="285750" indent="-285750" algn="l">
              <a:buFont typeface="Arial" panose="020B0604020202020204" pitchFamily="34" charset="0"/>
              <a:buChar char="•"/>
            </a:pPr>
            <a:r>
              <a:rPr lang="en-GB" sz="1400" dirty="0"/>
              <a:t>Reimplementation of engine stop/start</a:t>
            </a:r>
          </a:p>
          <a:p>
            <a:pPr marL="285750" indent="-285750" algn="l">
              <a:buFont typeface="Arial" panose="020B0604020202020204" pitchFamily="34" charset="0"/>
              <a:buChar char="•"/>
            </a:pPr>
            <a:r>
              <a:rPr lang="en-GB" sz="1400" dirty="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a:t>Items waiting for decision on methods and resources:</a:t>
            </a:r>
          </a:p>
          <a:p>
            <a:pPr marL="285750" indent="-285750" algn="l">
              <a:buFont typeface="Arial" panose="020B0604020202020204" pitchFamily="34" charset="0"/>
              <a:buChar char="•"/>
            </a:pPr>
            <a:r>
              <a:rPr lang="en-GB" sz="1400" dirty="0"/>
              <a:t>Update engine data (according to update of Annex II)</a:t>
            </a:r>
            <a:br>
              <a:rPr lang="en-GB" sz="1400" dirty="0"/>
            </a:br>
            <a:r>
              <a:rPr lang="en-GB" sz="1400" b="0" dirty="0"/>
              <a:t>Other fuels than diesel, “top torque” feature, correction factor for periodic </a:t>
            </a:r>
            <a:r>
              <a:rPr lang="en-GB" sz="1400" b="0" dirty="0" err="1"/>
              <a:t>regerating</a:t>
            </a:r>
            <a:r>
              <a:rPr lang="en-GB" sz="1400" b="0" dirty="0"/>
              <a:t> DPFs</a:t>
            </a:r>
          </a:p>
          <a:p>
            <a:pPr marL="285750" indent="-285750" algn="l">
              <a:buFont typeface="Arial" panose="020B0604020202020204" pitchFamily="34" charset="0"/>
              <a:buChar char="•"/>
            </a:pPr>
            <a:r>
              <a:rPr lang="en-GB" sz="1400" dirty="0"/>
              <a:t>Declaration mode: </a:t>
            </a:r>
          </a:p>
          <a:p>
            <a:pPr marL="742950" lvl="1" indent="-285750" algn="l">
              <a:spcBef>
                <a:spcPts val="300"/>
              </a:spcBef>
              <a:buFont typeface="Arial" panose="020B0604020202020204" pitchFamily="34" charset="0"/>
              <a:buChar char="•"/>
            </a:pPr>
            <a:r>
              <a:rPr lang="en-GB" sz="1400" dirty="0"/>
              <a:t>Revision of calculated vehicle loads</a:t>
            </a:r>
          </a:p>
          <a:p>
            <a:pPr marL="742950" lvl="1" indent="-285750" algn="l">
              <a:spcBef>
                <a:spcPts val="300"/>
              </a:spcBef>
              <a:buFont typeface="Arial" panose="020B0604020202020204" pitchFamily="34" charset="0"/>
              <a:buChar char="•"/>
            </a:pPr>
            <a:r>
              <a:rPr lang="en-GB" sz="1400" dirty="0"/>
              <a:t>implementation of refuse cycle (instead “municipal”)</a:t>
            </a:r>
            <a:br>
              <a:rPr lang="en-GB" sz="1400" dirty="0"/>
            </a:br>
            <a:r>
              <a:rPr lang="en-GB" sz="1400" b="0" dirty="0"/>
              <a:t>Update of driving cycle, consideration of generic PTO loads during collection part,</a:t>
            </a:r>
            <a:br>
              <a:rPr lang="en-GB" sz="1400" b="0" dirty="0"/>
            </a:br>
            <a:r>
              <a:rPr lang="en-GB" sz="1400" b="0" dirty="0"/>
              <a:t>generic body weight and payload</a:t>
            </a:r>
          </a:p>
          <a:p>
            <a:pPr marL="742950" lvl="1" indent="-285750" algn="l">
              <a:spcBef>
                <a:spcPts val="300"/>
              </a:spcBef>
              <a:buFont typeface="Arial" panose="020B0604020202020204" pitchFamily="34" charset="0"/>
              <a:buChar char="•"/>
            </a:pPr>
            <a:r>
              <a:rPr lang="en-GB" sz="1400" dirty="0"/>
              <a:t>VECTO output (approval authorities, customer info, monitoring)</a:t>
            </a:r>
          </a:p>
          <a:p>
            <a:pPr marL="742950" lvl="1" indent="-285750" algn="l">
              <a:spcBef>
                <a:spcPts val="300"/>
              </a:spcBef>
              <a:buFont typeface="Arial" panose="020B0604020202020204" pitchFamily="34" charset="0"/>
              <a:buChar char="•"/>
            </a:pPr>
            <a:r>
              <a:rPr lang="en-GB" sz="1400" dirty="0"/>
              <a:t>Buses</a:t>
            </a:r>
            <a:endParaRPr lang="en-GB" sz="1400" b="0" dirty="0"/>
          </a:p>
          <a:p>
            <a:pPr marL="285750" indent="-285750" algn="l">
              <a:buFont typeface="Arial" panose="020B0604020202020204" pitchFamily="34" charset="0"/>
              <a:buChar char="•"/>
            </a:pPr>
            <a:r>
              <a:rPr lang="en-GB" sz="1400" dirty="0"/>
              <a:t>Predictive ADAS</a:t>
            </a:r>
          </a:p>
          <a:p>
            <a:pPr marL="285750" indent="-285750" algn="l">
              <a:buFont typeface="Arial" panose="020B0604020202020204" pitchFamily="34" charset="0"/>
              <a:buChar char="•"/>
            </a:pPr>
            <a:endParaRPr lang="en-GB" sz="1400" dirty="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a:t>Bugfixes</a:t>
            </a:r>
            <a:endParaRPr lang="en-US" dirty="0"/>
          </a:p>
          <a:p>
            <a:pPr lvl="1"/>
            <a:r>
              <a:rPr lang="en-US" dirty="0"/>
              <a:t>AAUX HVAC Dialog does not store path to </a:t>
            </a:r>
            <a:r>
              <a:rPr lang="en-US" dirty="0" err="1"/>
              <a:t>ActuationsMap</a:t>
            </a:r>
            <a:r>
              <a:rPr lang="en-US" dirty="0"/>
              <a:t> and </a:t>
            </a:r>
            <a:r>
              <a:rPr lang="en-US" dirty="0" err="1"/>
              <a:t>SSMSource</a:t>
            </a:r>
            <a:endParaRPr lang="en-US" dirty="0"/>
          </a:p>
          <a:p>
            <a:pPr lvl="1"/>
            <a:r>
              <a:rPr lang="en-US"/>
              <a:t>GUI</a:t>
            </a:r>
            <a:r>
              <a:rPr lang="en-US" dirty="0"/>
              <a:t>: check for axle loads in declaration mode renders editing dialog useless </a:t>
            </a:r>
          </a:p>
          <a:p>
            <a:pPr lvl="1"/>
            <a:r>
              <a:rPr lang="en-US" dirty="0" err="1"/>
              <a:t>Vecto</a:t>
            </a:r>
            <a:r>
              <a:rPr lang="en-US" dirty="0"/>
              <a:t> 2.2: Simulation aborts (</a:t>
            </a:r>
            <a:r>
              <a:rPr lang="en-US" dirty="0" err="1"/>
              <a:t>Vecto</a:t>
            </a:r>
            <a:r>
              <a:rPr lang="en-US" dirty="0"/>
              <a:t> terminates) when simulating </a:t>
            </a:r>
            <a:r>
              <a:rPr lang="en-US" dirty="0" err="1"/>
              <a:t>EngineOnly</a:t>
            </a:r>
            <a:r>
              <a:rPr lang="en-US" dirty="0"/>
              <a:t> cycles</a:t>
            </a:r>
          </a:p>
          <a:p>
            <a:pPr lvl="1"/>
            <a:r>
              <a:rPr lang="en-US" dirty="0" err="1"/>
              <a:t>Vecto</a:t>
            </a:r>
            <a:r>
              <a:rPr lang="en-US" dirty="0"/>
              <a:t> 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a:t>Vecto</a:t>
            </a:r>
            <a:r>
              <a:rPr lang="en-US" dirty="0"/>
              <a:t> 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a:t>Main Updates</a:t>
            </a:r>
          </a:p>
          <a:p>
            <a:pPr lvl="1"/>
            <a:r>
              <a:rPr lang="en-US" dirty="0"/>
              <a:t>New gear shift strategy according to White Book 2016</a:t>
            </a:r>
          </a:p>
          <a:p>
            <a:pPr lvl="1"/>
            <a:r>
              <a:rPr lang="en-US" dirty="0"/>
              <a:t>New coasting strategy according to White Book 2016</a:t>
            </a:r>
          </a:p>
          <a:p>
            <a:pPr lvl="1"/>
            <a:r>
              <a:rPr lang="en-US" dirty="0"/>
              <a:t>New input parameters (</a:t>
            </a:r>
            <a:r>
              <a:rPr lang="en-US" dirty="0" err="1"/>
              <a:t>enineering</a:t>
            </a:r>
            <a:r>
              <a:rPr lang="en-US" dirty="0"/>
              <a:t> mode) for coasting and gear shift behavior</a:t>
            </a:r>
          </a:p>
          <a:p>
            <a:pPr lvl="1"/>
            <a:r>
              <a:rPr lang="en-US" dirty="0"/>
              <a:t>Use SI units in Advanced Auxiliaries Module and compile with strict compiler settings (no implicit casts, etc.)</a:t>
            </a:r>
          </a:p>
          <a:p>
            <a:pPr lvl="1"/>
            <a:r>
              <a:rPr lang="en-US" dirty="0"/>
              <a:t>Allow efficiency for transmission losses (in engineering mode)</a:t>
            </a:r>
          </a:p>
          <a:p>
            <a:endParaRPr lang="en-US" dirty="0"/>
          </a:p>
          <a:p>
            <a:r>
              <a:rPr lang="en-US" dirty="0" err="1"/>
              <a:t>Bugfixes</a:t>
            </a:r>
            <a:endParaRPr lang="en-US" dirty="0"/>
          </a:p>
          <a:p>
            <a:pPr lvl="1"/>
            <a:r>
              <a:rPr lang="en-US" dirty="0"/>
              <a:t>Auxiliary </a:t>
            </a:r>
            <a:r>
              <a:rPr lang="en-US" dirty="0" err="1"/>
              <a:t>TechList</a:t>
            </a:r>
            <a:r>
              <a:rPr lang="en-US" dirty="0"/>
              <a:t> not read from JSON input data</a:t>
            </a:r>
          </a:p>
          <a:p>
            <a:pPr lvl="1"/>
            <a:r>
              <a:rPr lang="en-US" dirty="0"/>
              <a:t>Improvements in driver strategy</a:t>
            </a:r>
          </a:p>
          <a:p>
            <a:pPr lvl="1"/>
            <a:r>
              <a:rPr lang="en-US" dirty="0" err="1"/>
              <a:t>Bugfixes</a:t>
            </a:r>
            <a:r>
              <a:rPr lang="en-US" dirty="0"/>
              <a:t> in </a:t>
            </a:r>
            <a:r>
              <a:rPr lang="en-US" dirty="0" err="1"/>
              <a:t>MeasuredSpeed</a:t>
            </a:r>
            <a:r>
              <a:rPr lang="en-US" dirty="0"/>
              <a:t> mode</a:t>
            </a:r>
          </a:p>
        </p:txBody>
      </p:sp>
    </p:spTree>
    <p:extLst>
      <p:ext uri="{BB962C8B-B14F-4D97-AF65-F5344CB8AC3E}">
        <p14:creationId xmlns:p14="http://schemas.microsoft.com/office/powerpoint/2010/main" val="3997910218"/>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Notes for using </a:t>
            </a:r>
            <a:r>
              <a:rPr lang="en-US" dirty="0" err="1"/>
              <a:t>Vecto</a:t>
            </a:r>
            <a:r>
              <a:rPr lang="en-US" dirty="0"/>
              <a:t> 3.x with AAUX (1)</a:t>
            </a:r>
          </a:p>
        </p:txBody>
      </p:sp>
      <p:sp>
        <p:nvSpPr>
          <p:cNvPr id="3" name="Inhaltsplatzhalter 2"/>
          <p:cNvSpPr>
            <a:spLocks noGrp="1"/>
          </p:cNvSpPr>
          <p:nvPr>
            <p:ph idx="1"/>
          </p:nvPr>
        </p:nvSpPr>
        <p:spPr/>
        <p:txBody>
          <a:bodyPr/>
          <a:lstStyle/>
          <a:p>
            <a:r>
              <a:rPr lang="en-US" dirty="0"/>
              <a:t>The </a:t>
            </a:r>
            <a:r>
              <a:rPr lang="en-US" dirty="0" err="1"/>
              <a:t>AdvancedAuxiliaries</a:t>
            </a:r>
            <a:r>
              <a:rPr lang="en-US" dirty="0"/>
              <a:t> module requires the number of activations for pneumatic consumers (brakes, doors, kneeling) and the (estimated) total cycle time. This can be configured in the .APAC-file (actuations file). For standard bus/coach cycles (i.e., the cycle file contains “bus” </a:t>
            </a:r>
            <a:r>
              <a:rPr lang="en-US" b="1" dirty="0"/>
              <a:t>and</a:t>
            </a:r>
            <a:r>
              <a:rPr lang="en-US" dirty="0"/>
              <a:t> “</a:t>
            </a:r>
            <a:r>
              <a:rPr lang="en-US" dirty="0" err="1"/>
              <a:t>heavy_urban</a:t>
            </a:r>
            <a:r>
              <a:rPr lang="en-US" dirty="0"/>
              <a:t>” or “suburban” or “interurban” or “urban”; </a:t>
            </a:r>
            <a:r>
              <a:rPr lang="en-US" b="1" dirty="0"/>
              <a:t>or</a:t>
            </a:r>
            <a:r>
              <a:rPr lang="en-US" dirty="0"/>
              <a:t> the cycle contains “coach” (</a:t>
            </a:r>
            <a:r>
              <a:rPr lang="en-US" i="1" dirty="0"/>
              <a:t>case insensitive</a:t>
            </a:r>
            <a:r>
              <a:rPr lang="en-US" dirty="0"/>
              <a:t>)) the actuations file already contains the number of activations and the cycle time. For other cycles the filename without extension is used to lookup the activations in the .APAC file (</a:t>
            </a:r>
            <a:r>
              <a:rPr lang="en-US" i="1" dirty="0"/>
              <a:t>case sensitive</a:t>
            </a:r>
            <a:r>
              <a:rPr lang="en-US" dirty="0"/>
              <a:t>)</a:t>
            </a:r>
          </a:p>
        </p:txBody>
      </p:sp>
    </p:spTree>
    <p:extLst>
      <p:ext uri="{BB962C8B-B14F-4D97-AF65-F5344CB8AC3E}">
        <p14:creationId xmlns:p14="http://schemas.microsoft.com/office/powerpoint/2010/main" val="375001363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a:t>Notes for using </a:t>
            </a:r>
            <a:r>
              <a:rPr lang="en-US" dirty="0" err="1"/>
              <a:t>Vecto</a:t>
            </a:r>
            <a:r>
              <a:rPr lang="en-US" dirty="0"/>
              <a:t> 3.x with AAUX (2)</a:t>
            </a:r>
          </a:p>
        </p:txBody>
      </p:sp>
      <p:sp>
        <p:nvSpPr>
          <p:cNvPr id="3" name="Inhaltsplatzhalter 2"/>
          <p:cNvSpPr>
            <a:spLocks noGrp="1"/>
          </p:cNvSpPr>
          <p:nvPr>
            <p:ph idx="1"/>
          </p:nvPr>
        </p:nvSpPr>
        <p:spPr>
          <a:xfrm>
            <a:off x="179511" y="1124744"/>
            <a:ext cx="8856985" cy="5328592"/>
          </a:xfrm>
        </p:spPr>
        <p:txBody>
          <a:bodyPr/>
          <a:lstStyle/>
          <a:p>
            <a:r>
              <a:rPr lang="en-US" dirty="0" err="1"/>
              <a:t>Vecto</a:t>
            </a:r>
            <a:r>
              <a:rPr lang="en-US" dirty="0"/>
              <a:t> 3 uses an average auxiliaries load (determined by the AAUX module depending on the settings) for the simulation. The AAUX module computes the fuel consumption in parallel to </a:t>
            </a:r>
            <a:r>
              <a:rPr lang="en-US" dirty="0" err="1"/>
              <a:t>VectoCore</a:t>
            </a:r>
            <a:r>
              <a:rPr lang="en-US" dirty="0"/>
              <a:t> and accounts for smart consumers (e.g., alternator, pneumatics, …).</a:t>
            </a:r>
          </a:p>
          <a:p>
            <a:r>
              <a:rPr lang="en-US" dirty="0"/>
              <a:t>Output</a:t>
            </a:r>
          </a:p>
          <a:p>
            <a:pPr lvl="1"/>
            <a:r>
              <a:rPr lang="en-US" dirty="0"/>
              <a:t>The .</a:t>
            </a:r>
            <a:r>
              <a:rPr lang="en-US" dirty="0" err="1"/>
              <a:t>vmod</a:t>
            </a:r>
            <a:r>
              <a:rPr lang="en-US" dirty="0"/>
              <a:t> file contains both, the fuel consumption calculated by </a:t>
            </a:r>
            <a:r>
              <a:rPr lang="en-US" dirty="0" err="1"/>
              <a:t>VectoCore</a:t>
            </a:r>
            <a:r>
              <a:rPr lang="en-US" dirty="0"/>
              <a:t> (per simulation interval) and AAUX (accumulated and per simulation interval).</a:t>
            </a:r>
            <a:br>
              <a:rPr lang="en-US" dirty="0"/>
            </a:br>
            <a:r>
              <a:rPr lang="en-US" dirty="0"/>
              <a:t>Columns in .</a:t>
            </a:r>
            <a:r>
              <a:rPr lang="en-US" dirty="0" err="1"/>
              <a:t>vmod</a:t>
            </a:r>
            <a:r>
              <a:rPr lang="en-US" dirty="0"/>
              <a:t> file:</a:t>
            </a:r>
          </a:p>
          <a:p>
            <a:pPr lvl="2"/>
            <a:r>
              <a:rPr lang="en-US" dirty="0" err="1"/>
              <a:t>AA_TotalCycleFC_Grams</a:t>
            </a:r>
            <a:r>
              <a:rPr lang="en-US" dirty="0"/>
              <a:t> [g]: accumulated fuel consumption as computed by the AAUX model, considering smart consumers</a:t>
            </a:r>
          </a:p>
          <a:p>
            <a:pPr lvl="2"/>
            <a:r>
              <a:rPr lang="en-US" dirty="0"/>
              <a:t>FC-Map [g/h]: fuel consumption as computed by </a:t>
            </a:r>
            <a:r>
              <a:rPr lang="en-US" dirty="0" err="1"/>
              <a:t>VectoCore</a:t>
            </a:r>
            <a:r>
              <a:rPr lang="en-US" dirty="0"/>
              <a:t> interpolating in the FC-Map, using an average base load of auxiliaries</a:t>
            </a:r>
          </a:p>
          <a:p>
            <a:pPr lvl="2"/>
            <a:r>
              <a:rPr lang="en-US" dirty="0"/>
              <a:t>FC-</a:t>
            </a:r>
            <a:r>
              <a:rPr lang="en-US" dirty="0" err="1"/>
              <a:t>AUXc</a:t>
            </a:r>
            <a:r>
              <a:rPr lang="en-US" dirty="0"/>
              <a:t> [g/h]: fuel consumption corrected due to engine stop/start (currently not applicable)</a:t>
            </a:r>
          </a:p>
          <a:p>
            <a:pPr lvl="2"/>
            <a:r>
              <a:rPr lang="en-US" dirty="0"/>
              <a:t>FC-</a:t>
            </a:r>
            <a:r>
              <a:rPr lang="en-US" dirty="0" err="1"/>
              <a:t>WHTCc</a:t>
            </a:r>
            <a:r>
              <a:rPr lang="en-US" dirty="0"/>
              <a:t> [g/h]: WHTC-corrected fuel consumption (not applicable in engineering mode)</a:t>
            </a:r>
          </a:p>
          <a:p>
            <a:pPr lvl="2"/>
            <a:r>
              <a:rPr lang="en-US" dirty="0"/>
              <a:t>FC-AAUX [g/h]: fuel consumption per simulation interval, derived from </a:t>
            </a:r>
            <a:r>
              <a:rPr lang="en-US" dirty="0" err="1"/>
              <a:t>AA_TotalCycleFC_Grams</a:t>
            </a:r>
            <a:endParaRPr lang="en-US" dirty="0"/>
          </a:p>
          <a:p>
            <a:pPr lvl="2"/>
            <a:r>
              <a:rPr lang="en-US" dirty="0"/>
              <a:t>FC-Final [g/h]: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a:t>Notes for using </a:t>
            </a:r>
            <a:r>
              <a:rPr lang="en-US" dirty="0" err="1"/>
              <a:t>Vecto</a:t>
            </a:r>
            <a:r>
              <a:rPr lang="en-US" dirty="0"/>
              <a:t> 3.x with AAUX (3)</a:t>
            </a:r>
          </a:p>
        </p:txBody>
      </p:sp>
      <p:sp>
        <p:nvSpPr>
          <p:cNvPr id="3" name="Inhaltsplatzhalter 2"/>
          <p:cNvSpPr>
            <a:spLocks noGrp="1"/>
          </p:cNvSpPr>
          <p:nvPr>
            <p:ph idx="1"/>
          </p:nvPr>
        </p:nvSpPr>
        <p:spPr>
          <a:xfrm>
            <a:off x="251521" y="1628800"/>
            <a:ext cx="8640959" cy="4608512"/>
          </a:xfrm>
        </p:spPr>
        <p:txBody>
          <a:bodyPr/>
          <a:lstStyle/>
          <a:p>
            <a:r>
              <a:rPr lang="en-US" dirty="0"/>
              <a:t>Output .</a:t>
            </a:r>
            <a:r>
              <a:rPr lang="en-US" dirty="0" err="1"/>
              <a:t>vsum</a:t>
            </a:r>
            <a:endParaRPr lang="en-US" dirty="0"/>
          </a:p>
          <a:p>
            <a:pPr lvl="1"/>
            <a:r>
              <a:rPr lang="en-US" dirty="0"/>
              <a:t>Columns in .</a:t>
            </a:r>
            <a:r>
              <a:rPr lang="en-US" dirty="0" err="1"/>
              <a:t>vsum</a:t>
            </a:r>
            <a:r>
              <a:rPr lang="en-US" dirty="0"/>
              <a:t> file:</a:t>
            </a:r>
          </a:p>
          <a:p>
            <a:pPr lvl="2"/>
            <a:r>
              <a:rPr lang="en-US" dirty="0"/>
              <a:t>FC-Map: total fuel consumption as computed by </a:t>
            </a:r>
            <a:r>
              <a:rPr lang="en-US" dirty="0" err="1"/>
              <a:t>VectoCore</a:t>
            </a:r>
            <a:r>
              <a:rPr lang="en-US" dirty="0"/>
              <a:t> interpolating in the FC-Map, using an average base load of auxiliaries</a:t>
            </a:r>
          </a:p>
          <a:p>
            <a:pPr lvl="2"/>
            <a:r>
              <a:rPr lang="en-US" dirty="0"/>
              <a:t>FC-</a:t>
            </a:r>
            <a:r>
              <a:rPr lang="en-US" dirty="0" err="1"/>
              <a:t>AUXc</a:t>
            </a:r>
            <a:r>
              <a:rPr lang="en-US" dirty="0"/>
              <a:t>: total fuel consumption corrected due to engine stop/start (currently not applicable)</a:t>
            </a:r>
          </a:p>
          <a:p>
            <a:pPr lvl="2"/>
            <a:r>
              <a:rPr lang="en-US" dirty="0"/>
              <a:t>FC-</a:t>
            </a:r>
            <a:r>
              <a:rPr lang="en-US" dirty="0" err="1"/>
              <a:t>WHTCc</a:t>
            </a:r>
            <a:r>
              <a:rPr lang="en-US" dirty="0"/>
              <a:t>: WHTC-corrected fuel consumption (not applicable in engineering mode)</a:t>
            </a:r>
          </a:p>
          <a:p>
            <a:pPr lvl="2"/>
            <a:r>
              <a:rPr lang="en-US" dirty="0"/>
              <a:t>FC-AAUX: fuel consumption per simulation interval, derived from </a:t>
            </a:r>
            <a:r>
              <a:rPr lang="en-US" dirty="0" err="1"/>
              <a:t>AA_TotalCycleFC_Grams</a:t>
            </a:r>
            <a:endParaRPr lang="en-US" dirty="0"/>
          </a:p>
          <a:p>
            <a:pPr lvl="2"/>
            <a:r>
              <a:rPr lang="en-US" dirty="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a:t>Vecto</a:t>
            </a:r>
            <a:r>
              <a:rPr lang="en-US" dirty="0"/>
              <a:t> 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a:t>Main Updates</a:t>
            </a:r>
          </a:p>
          <a:p>
            <a:pPr lvl="1"/>
            <a:r>
              <a:rPr lang="en-US" dirty="0"/>
              <a:t>Plot shift lines as computed according to WB 2016 declaration mode in GUI</a:t>
            </a:r>
          </a:p>
          <a:p>
            <a:r>
              <a:rPr lang="en-US" dirty="0" err="1"/>
              <a:t>Bugfixes</a:t>
            </a:r>
            <a:endParaRPr lang="en-US" dirty="0"/>
          </a:p>
          <a:p>
            <a:pPr lvl="1"/>
            <a:r>
              <a:rPr lang="en-US" dirty="0"/>
              <a:t>GUI: Buttons to add/remove auxiliaries are visible again</a:t>
            </a:r>
          </a:p>
          <a:p>
            <a:pPr lvl="1"/>
            <a:r>
              <a:rPr lang="en-US" dirty="0"/>
              <a:t>Error in calculation of WHTC correction factor</a:t>
            </a:r>
          </a:p>
          <a:p>
            <a:pPr lvl="1"/>
            <a:r>
              <a:rPr lang="en-US" dirty="0"/>
              <a:t>Fix: consider gearbox inertia (engineering mode) for searching operating point</a:t>
            </a:r>
          </a:p>
          <a:p>
            <a:pPr lvl="1"/>
            <a:r>
              <a:rPr lang="en-US" dirty="0"/>
              <a:t>Wrong output of road gradient in measured speed mode (correct gradient for simulation)</a:t>
            </a:r>
          </a:p>
          <a:p>
            <a:pPr lvl="1"/>
            <a:r>
              <a:rPr lang="en-US" dirty="0"/>
              <a:t>Fuel consumption in .</a:t>
            </a:r>
            <a:r>
              <a:rPr lang="en-US" dirty="0" err="1"/>
              <a:t>vsum</a:t>
            </a:r>
            <a:r>
              <a:rPr lang="en-US" dirty="0"/>
              <a:t> file now accounts for </a:t>
            </a:r>
            <a:r>
              <a:rPr lang="en-US" dirty="0" err="1"/>
              <a:t>AdvancedAuxiliaries</a:t>
            </a:r>
            <a:r>
              <a:rPr lang="en-US" dirty="0"/>
              <a:t> model</a:t>
            </a:r>
          </a:p>
          <a:p>
            <a:pPr lvl="1"/>
            <a:r>
              <a:rPr lang="en-US" dirty="0" err="1"/>
              <a:t>GraphDrawer</a:t>
            </a:r>
            <a:r>
              <a:rPr lang="en-US" dirty="0"/>
              <a:t> (</a:t>
            </a:r>
            <a:r>
              <a:rPr lang="en-US" dirty="0" err="1"/>
              <a:t>Vecto</a:t>
            </a:r>
            <a:r>
              <a:rPr lang="en-US" dirty="0"/>
              <a:t>): handle new .</a:t>
            </a:r>
            <a:r>
              <a:rPr lang="en-US" dirty="0" err="1"/>
              <a:t>vmod</a:t>
            </a:r>
            <a:r>
              <a:rPr lang="en-US" dirty="0"/>
              <a:t> format of </a:t>
            </a:r>
            <a:r>
              <a:rPr lang="en-US" dirty="0" err="1"/>
              <a:t>Vecto</a:t>
            </a:r>
            <a:r>
              <a:rPr lang="en-US" dirty="0"/>
              <a:t> 3</a:t>
            </a:r>
          </a:p>
          <a:p>
            <a:pPr lvl="1"/>
            <a:r>
              <a:rPr lang="en-US" dirty="0" err="1"/>
              <a:t>AdvancedAuxiliaries</a:t>
            </a:r>
            <a:r>
              <a:rPr lang="en-US" dirty="0"/>
              <a:t>: language-settings independent input parsing</a:t>
            </a:r>
          </a:p>
          <a:p>
            <a:pPr lvl="1"/>
            <a:r>
              <a:rPr lang="en-US" dirty="0" err="1"/>
              <a:t>Paux</a:t>
            </a:r>
            <a:r>
              <a:rPr lang="en-US" dirty="0"/>
              <a:t> was ignored when running </a:t>
            </a:r>
            <a:r>
              <a:rPr lang="en-US" dirty="0" err="1"/>
              <a:t>Vecto</a:t>
            </a:r>
            <a:r>
              <a:rPr lang="en-US" dirty="0"/>
              <a:t> 2.2</a:t>
            </a:r>
          </a:p>
          <a:p>
            <a:pPr lvl="1"/>
            <a:r>
              <a:rPr lang="en-US" dirty="0"/>
              <a:t>Error in massive multithreaded execution</a:t>
            </a:r>
          </a:p>
          <a:p>
            <a:pPr lvl="1"/>
            <a:r>
              <a:rPr lang="en-US" dirty="0"/>
              <a:t>Fix unhandled response during simulation</a:t>
            </a:r>
          </a:p>
          <a:p>
            <a:pPr lvl="1"/>
            <a:r>
              <a:rPr lang="en-US" dirty="0"/>
              <a:t>Fix output columns in .</a:t>
            </a:r>
            <a:r>
              <a:rPr lang="en-US" dirty="0" err="1"/>
              <a:t>vmod</a:t>
            </a:r>
            <a:endParaRPr lang="en-US" dirty="0"/>
          </a:p>
        </p:txBody>
      </p:sp>
    </p:spTree>
    <p:extLst>
      <p:ext uri="{BB962C8B-B14F-4D97-AF65-F5344CB8AC3E}">
        <p14:creationId xmlns:p14="http://schemas.microsoft.com/office/powerpoint/2010/main" val="409638667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3.0.3.495</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a:t>Main Updates</a:t>
            </a:r>
          </a:p>
          <a:p>
            <a:pPr lvl="1"/>
            <a:r>
              <a:rPr lang="en-US" dirty="0"/>
              <a:t>Support for Advanced Auxiliaries (Ricardo) in </a:t>
            </a:r>
            <a:r>
              <a:rPr lang="en-US" dirty="0" err="1"/>
              <a:t>Vecto</a:t>
            </a:r>
            <a:r>
              <a:rPr lang="en-US" dirty="0"/>
              <a:t> 3.0.3 and </a:t>
            </a:r>
            <a:r>
              <a:rPr lang="en-US" dirty="0" err="1"/>
              <a:t>Vecto</a:t>
            </a:r>
            <a:r>
              <a:rPr lang="en-US" dirty="0"/>
              <a:t> 2.2</a:t>
            </a:r>
          </a:p>
          <a:p>
            <a:pPr lvl="1"/>
            <a:r>
              <a:rPr lang="en-US" dirty="0"/>
              <a:t>Performance improvements</a:t>
            </a:r>
          </a:p>
          <a:p>
            <a:pPr lvl="1"/>
            <a:r>
              <a:rPr lang="en-US" dirty="0"/>
              <a:t>Gearshift polygons according to WB 2016</a:t>
            </a:r>
          </a:p>
          <a:p>
            <a:pPr lvl="1"/>
            <a:r>
              <a:rPr lang="en-US" dirty="0"/>
              <a:t>Revision of SUM-data file, changed order of columns, changed column headers</a:t>
            </a:r>
          </a:p>
          <a:p>
            <a:r>
              <a:rPr lang="en-US" dirty="0" err="1"/>
              <a:t>Bugfixes</a:t>
            </a:r>
            <a:endParaRPr lang="en-US" dirty="0"/>
          </a:p>
          <a:p>
            <a:pPr lvl="1"/>
            <a:r>
              <a:rPr lang="en-US" dirty="0"/>
              <a:t>Delaunay Maps: additional check for duplicate input points</a:t>
            </a:r>
          </a:p>
          <a:p>
            <a:pPr lvl="1"/>
            <a:r>
              <a:rPr lang="en-US" dirty="0"/>
              <a:t>Creation of PDF Report when running multiple jobs at once</a:t>
            </a:r>
          </a:p>
          <a:p>
            <a:pPr lvl="1"/>
            <a:r>
              <a:rPr lang="en-US" dirty="0"/>
              <a:t>Sanity checks for gear shift lines</a:t>
            </a:r>
          </a:p>
          <a:p>
            <a:pPr lvl="1"/>
            <a:r>
              <a:rPr lang="en-US" dirty="0"/>
              <a:t>Improvements </a:t>
            </a:r>
            <a:r>
              <a:rPr lang="en-US" dirty="0" err="1"/>
              <a:t>DriverStrategy</a:t>
            </a:r>
            <a:r>
              <a:rPr lang="en-US" dirty="0"/>
              <a:t>: handling special cases</a:t>
            </a:r>
          </a:p>
        </p:txBody>
      </p:sp>
    </p:spTree>
    <p:extLst>
      <p:ext uri="{BB962C8B-B14F-4D97-AF65-F5344CB8AC3E}">
        <p14:creationId xmlns:p14="http://schemas.microsoft.com/office/powerpoint/2010/main" val="371173453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a:t>Performance Comparison</a:t>
            </a:r>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a:t>Total execution time (15 runs in parallel):  </a:t>
            </a:r>
            <a:r>
              <a:rPr lang="en-US" sz="1800" b="0" dirty="0" err="1"/>
              <a:t>Vecto</a:t>
            </a:r>
            <a:r>
              <a:rPr lang="en-US" sz="1800" b="0" dirty="0"/>
              <a:t> 3.0.2: 6min 6s; </a:t>
            </a:r>
            <a:r>
              <a:rPr lang="en-US" sz="1800" dirty="0" err="1"/>
              <a:t>Vecto</a:t>
            </a:r>
            <a:r>
              <a:rPr lang="en-US" sz="1800" dirty="0"/>
              <a:t> 3.0.3: 35s</a:t>
            </a:r>
          </a:p>
        </p:txBody>
      </p:sp>
    </p:spTree>
    <p:extLst>
      <p:ext uri="{BB962C8B-B14F-4D97-AF65-F5344CB8AC3E}">
        <p14:creationId xmlns:p14="http://schemas.microsoft.com/office/powerpoint/2010/main" val="53252568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a:t>VECTO 3.0.2</a:t>
            </a:r>
            <a:br>
              <a:rPr lang="en-GB" sz="2800" kern="0" dirty="0"/>
            </a:br>
            <a:r>
              <a:rPr lang="en-GB" sz="1600" kern="0" dirty="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a:t>Main updates</a:t>
            </a:r>
          </a:p>
          <a:p>
            <a:pPr marL="342900" indent="-342900" algn="l">
              <a:lnSpc>
                <a:spcPct val="130000"/>
              </a:lnSpc>
              <a:spcBef>
                <a:spcPts val="600"/>
              </a:spcBef>
              <a:buFont typeface="Arial" pitchFamily="34" charset="0"/>
              <a:buChar char="•"/>
            </a:pPr>
            <a:r>
              <a:rPr lang="en-GB" sz="1400" b="0" dirty="0"/>
              <a:t>New simulation modes: </a:t>
            </a:r>
          </a:p>
          <a:p>
            <a:pPr marL="800100" lvl="1" indent="-342900" algn="l">
              <a:lnSpc>
                <a:spcPct val="130000"/>
              </a:lnSpc>
              <a:spcBef>
                <a:spcPts val="300"/>
              </a:spcBef>
              <a:buFont typeface="Arial" pitchFamily="34" charset="0"/>
              <a:buChar char="•"/>
            </a:pPr>
            <a:r>
              <a:rPr lang="en-GB" sz="1400" b="0" dirty="0" err="1"/>
              <a:t>Pwheel</a:t>
            </a:r>
            <a:r>
              <a:rPr lang="en-GB" sz="1400" b="0" dirty="0"/>
              <a:t> (</a:t>
            </a:r>
            <a:r>
              <a:rPr lang="en-GB" sz="1400" b="0" dirty="0" err="1"/>
              <a:t>SiCo</a:t>
            </a:r>
            <a:r>
              <a:rPr lang="en-GB" sz="1400" b="0" dirty="0"/>
              <a:t>), </a:t>
            </a:r>
          </a:p>
          <a:p>
            <a:pPr marL="800100" lvl="1" indent="-342900" algn="l">
              <a:lnSpc>
                <a:spcPct val="130000"/>
              </a:lnSpc>
              <a:spcBef>
                <a:spcPts val="300"/>
              </a:spcBef>
              <a:buFont typeface="Arial" pitchFamily="34" charset="0"/>
              <a:buChar char="•"/>
            </a:pPr>
            <a:r>
              <a:rPr lang="en-GB" sz="1400" b="0" dirty="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p>
          <a:p>
            <a:pPr marL="342900" indent="-342900" algn="l">
              <a:lnSpc>
                <a:spcPct val="130000"/>
              </a:lnSpc>
              <a:spcBef>
                <a:spcPts val="600"/>
              </a:spcBef>
              <a:buFont typeface="Arial" pitchFamily="34" charset="0"/>
              <a:buChar char="•"/>
            </a:pPr>
            <a:r>
              <a:rPr lang="en-US" sz="1400" b="0" dirty="0"/>
              <a:t>Adaptations of powertrain components architecture</a:t>
            </a:r>
          </a:p>
          <a:p>
            <a:pPr marL="800100" lvl="1" indent="-342900" algn="l">
              <a:lnSpc>
                <a:spcPct val="130000"/>
              </a:lnSpc>
              <a:spcBef>
                <a:spcPts val="300"/>
              </a:spcBef>
              <a:buFont typeface="Arial" pitchFamily="34" charset="0"/>
              <a:buChar char="•"/>
            </a:pPr>
            <a:r>
              <a:rPr lang="en-US" sz="1400" b="0" dirty="0"/>
              <a:t>Move wheels inertia from vehicle to wheels</a:t>
            </a:r>
          </a:p>
          <a:p>
            <a:pPr marL="800100" lvl="1" indent="-342900" algn="l">
              <a:lnSpc>
                <a:spcPct val="130000"/>
              </a:lnSpc>
              <a:spcBef>
                <a:spcPts val="300"/>
              </a:spcBef>
              <a:buFont typeface="Arial" pitchFamily="34" charset="0"/>
              <a:buChar char="•"/>
            </a:pPr>
            <a:r>
              <a:rPr lang="en-US" sz="1400" b="0" dirty="0"/>
              <a:t>Auxiliaries no longer connected via clutch to the engine but via a separate port</a:t>
            </a:r>
          </a:p>
          <a:p>
            <a:pPr marL="800100" lvl="1" indent="-342900" algn="l">
              <a:lnSpc>
                <a:spcPct val="130000"/>
              </a:lnSpc>
              <a:spcBef>
                <a:spcPts val="300"/>
              </a:spcBef>
              <a:buFont typeface="Arial" pitchFamily="34" charset="0"/>
              <a:buChar char="•"/>
            </a:pPr>
            <a:r>
              <a:rPr lang="en-US" sz="1400" b="0" dirty="0"/>
              <a:t>Engine checks overload of gearbox and engine overload</a:t>
            </a:r>
          </a:p>
          <a:p>
            <a:pPr marL="342900" indent="-342900" algn="l">
              <a:lnSpc>
                <a:spcPct val="130000"/>
              </a:lnSpc>
              <a:spcBef>
                <a:spcPts val="600"/>
              </a:spcBef>
              <a:buFont typeface="Arial" pitchFamily="34" charset="0"/>
              <a:buChar char="•"/>
            </a:pPr>
            <a:r>
              <a:rPr lang="en-US" sz="1400" b="0" dirty="0"/>
              <a:t>Fixed some driving behavior related issues in </a:t>
            </a:r>
            <a:r>
              <a:rPr lang="en-US" sz="1400" b="0" dirty="0" err="1"/>
              <a:t>VectoCore</a:t>
            </a:r>
            <a:r>
              <a:rPr lang="en-US" sz="1400" b="0" dirty="0"/>
              <a:t>:</a:t>
            </a:r>
          </a:p>
          <a:p>
            <a:pPr marL="800100" lvl="1" indent="-342900" algn="l">
              <a:lnSpc>
                <a:spcPct val="130000"/>
              </a:lnSpc>
              <a:spcBef>
                <a:spcPts val="300"/>
              </a:spcBef>
              <a:buFont typeface="Arial" pitchFamily="34" charset="0"/>
              <a:buChar char="•"/>
            </a:pPr>
            <a:r>
              <a:rPr lang="en-US" sz="1400" b="0" dirty="0"/>
              <a:t>When the vehicle comes to a halt during gear shift, instead of aborting the cycle, it tries to drive away again with an appropriate gear.</a:t>
            </a:r>
          </a:p>
          <a:p>
            <a:pPr marL="342900" indent="-342900" algn="l">
              <a:lnSpc>
                <a:spcPct val="130000"/>
              </a:lnSpc>
              <a:spcBef>
                <a:spcPts val="600"/>
              </a:spcBef>
              <a:buFont typeface="Arial" pitchFamily="34" charset="0"/>
              <a:buChar char="•"/>
            </a:pPr>
            <a:r>
              <a:rPr lang="en-US" sz="1400" b="0" dirty="0" err="1"/>
              <a:t>ModData</a:t>
            </a:r>
            <a:r>
              <a:rPr lang="en-US" sz="1400" b="0" dirty="0"/>
              <a:t> Format changed for better information and clarity</a:t>
            </a:r>
          </a:p>
          <a:p>
            <a:pPr marL="342900" indent="-342900" algn="l">
              <a:lnSpc>
                <a:spcPct val="130000"/>
              </a:lnSpc>
              <a:spcBef>
                <a:spcPts val="600"/>
              </a:spcBef>
              <a:buFont typeface="Arial" pitchFamily="34" charset="0"/>
              <a:buChar char="•"/>
            </a:pPr>
            <a:r>
              <a:rPr lang="en-US" sz="1400" b="0" dirty="0"/>
              <a:t>Added validation of input values (according to latest VectoInputParameters.xls)</a:t>
            </a:r>
          </a:p>
          <a:p>
            <a:pPr marL="342900" indent="-342900" algn="l">
              <a:lnSpc>
                <a:spcPct val="130000"/>
              </a:lnSpc>
              <a:spcBef>
                <a:spcPts val="600"/>
              </a:spcBef>
              <a:buFont typeface="Arial" pitchFamily="34" charset="0"/>
              <a:buChar char="•"/>
            </a:pPr>
            <a:r>
              <a:rPr lang="en-US" sz="1400" b="0" dirty="0"/>
              <a:t>Various </a:t>
            </a:r>
            <a:r>
              <a:rPr lang="en-US" sz="1400" b="0" dirty="0" err="1"/>
              <a:t>bugfixes</a:t>
            </a:r>
            <a:endParaRPr lang="en-GB" sz="1400" b="0" dirty="0"/>
          </a:p>
        </p:txBody>
      </p:sp>
    </p:spTree>
    <p:extLst>
      <p:ext uri="{BB962C8B-B14F-4D97-AF65-F5344CB8AC3E}">
        <p14:creationId xmlns:p14="http://schemas.microsoft.com/office/powerpoint/2010/main" val="2167813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366881-A922-4260-9277-DA22F3366258}"/>
              </a:ext>
            </a:extLst>
          </p:cNvPr>
          <p:cNvSpPr>
            <a:spLocks noGrp="1"/>
          </p:cNvSpPr>
          <p:nvPr>
            <p:ph type="title"/>
          </p:nvPr>
        </p:nvSpPr>
        <p:spPr/>
        <p:txBody>
          <a:bodyPr/>
          <a:lstStyle/>
          <a:p>
            <a:r>
              <a:rPr lang="en-US" dirty="0"/>
              <a:t>Input data for IHPC component</a:t>
            </a:r>
            <a:endParaRPr lang="de-AT" dirty="0"/>
          </a:p>
        </p:txBody>
      </p:sp>
      <p:sp>
        <p:nvSpPr>
          <p:cNvPr id="3" name="Inhaltsplatzhalter 2">
            <a:extLst>
              <a:ext uri="{FF2B5EF4-FFF2-40B4-BE49-F238E27FC236}">
                <a16:creationId xmlns:a16="http://schemas.microsoft.com/office/drawing/2014/main" id="{F0141758-5634-4047-B841-53C4EBBBB62B}"/>
              </a:ext>
            </a:extLst>
          </p:cNvPr>
          <p:cNvSpPr>
            <a:spLocks noGrp="1"/>
          </p:cNvSpPr>
          <p:nvPr>
            <p:ph idx="1"/>
          </p:nvPr>
        </p:nvSpPr>
        <p:spPr/>
        <p:txBody>
          <a:bodyPr/>
          <a:lstStyle/>
          <a:p>
            <a:r>
              <a:rPr lang="en-US" dirty="0"/>
              <a:t>IHPC general parameters EM </a:t>
            </a:r>
            <a:r>
              <a:rPr lang="en-US" i="1" dirty="0"/>
              <a:t>(same as for basic EM component)</a:t>
            </a:r>
          </a:p>
        </p:txBody>
      </p:sp>
      <p:sp>
        <p:nvSpPr>
          <p:cNvPr id="4" name="Foliennummernplatzhalter 3">
            <a:extLst>
              <a:ext uri="{FF2B5EF4-FFF2-40B4-BE49-F238E27FC236}">
                <a16:creationId xmlns:a16="http://schemas.microsoft.com/office/drawing/2014/main" id="{0FCC5BCA-5DF1-43DE-B2ED-E89F1262A384}"/>
              </a:ext>
            </a:extLst>
          </p:cNvPr>
          <p:cNvSpPr>
            <a:spLocks noGrp="1"/>
          </p:cNvSpPr>
          <p:nvPr>
            <p:ph type="sldNum" sz="quarter" idx="12"/>
          </p:nvPr>
        </p:nvSpPr>
        <p:spPr/>
        <p:txBody>
          <a:bodyPr/>
          <a:lstStyle/>
          <a:p>
            <a:endParaRPr lang="de-DE" dirty="0"/>
          </a:p>
        </p:txBody>
      </p:sp>
      <p:graphicFrame>
        <p:nvGraphicFramePr>
          <p:cNvPr id="5" name="Tabelle 4"/>
          <p:cNvGraphicFramePr>
            <a:graphicFrameLocks noGrp="1"/>
          </p:cNvGraphicFramePr>
          <p:nvPr>
            <p:extLst/>
          </p:nvPr>
        </p:nvGraphicFramePr>
        <p:xfrm>
          <a:off x="933450" y="2647950"/>
          <a:ext cx="7835900" cy="1193800"/>
        </p:xfrm>
        <a:graphic>
          <a:graphicData uri="http://schemas.openxmlformats.org/drawingml/2006/table">
            <a:tbl>
              <a:tblPr firstRow="1" bandRow="1">
                <a:tableStyleId>{5C22544A-7EE6-4342-B048-85BDC9FD1C3A}</a:tableStyleId>
              </a:tblPr>
              <a:tblGrid>
                <a:gridCol w="2730500">
                  <a:extLst>
                    <a:ext uri="{9D8B030D-6E8A-4147-A177-3AD203B41FA5}">
                      <a16:colId xmlns:a16="http://schemas.microsoft.com/office/drawing/2014/main" val="2261011792"/>
                    </a:ext>
                  </a:extLst>
                </a:gridCol>
                <a:gridCol w="5105400">
                  <a:extLst>
                    <a:ext uri="{9D8B030D-6E8A-4147-A177-3AD203B41FA5}">
                      <a16:colId xmlns:a16="http://schemas.microsoft.com/office/drawing/2014/main" val="1204571307"/>
                    </a:ext>
                  </a:extLst>
                </a:gridCol>
              </a:tblGrid>
              <a:tr h="370840">
                <a:tc>
                  <a:txBody>
                    <a:bodyPr/>
                    <a:lstStyle/>
                    <a:p>
                      <a:r>
                        <a:rPr lang="de-AT" sz="1200" dirty="0"/>
                        <a:t>Parameter </a:t>
                      </a:r>
                      <a:r>
                        <a:rPr lang="de-AT" sz="1200" dirty="0" err="1"/>
                        <a:t>name</a:t>
                      </a:r>
                      <a:endParaRPr lang="de-AT" sz="1200" dirty="0"/>
                    </a:p>
                  </a:txBody>
                  <a:tcPr/>
                </a:tc>
                <a:tc>
                  <a:txBody>
                    <a:bodyPr/>
                    <a:lstStyle/>
                    <a:p>
                      <a:r>
                        <a:rPr lang="de-AT" sz="1200" dirty="0"/>
                        <a:t>Description</a:t>
                      </a:r>
                    </a:p>
                  </a:txBody>
                  <a:tcPr/>
                </a:tc>
                <a:extLst>
                  <a:ext uri="{0D108BD9-81ED-4DB2-BD59-A6C34878D82A}">
                    <a16:rowId xmlns:a16="http://schemas.microsoft.com/office/drawing/2014/main" val="2560228322"/>
                  </a:ext>
                </a:extLst>
              </a:tr>
              <a:tr h="370840">
                <a:tc>
                  <a:txBody>
                    <a:bodyPr/>
                    <a:lstStyle/>
                    <a:p>
                      <a:r>
                        <a:rPr lang="de-AT" sz="1200" dirty="0" err="1"/>
                        <a:t>RotationalInertia</a:t>
                      </a:r>
                      <a:endParaRPr lang="de-AT" sz="1200" dirty="0"/>
                    </a:p>
                  </a:txBody>
                  <a:tcPr/>
                </a:tc>
                <a:tc>
                  <a:txBody>
                    <a:bodyPr/>
                    <a:lstStyle/>
                    <a:p>
                      <a:r>
                        <a:rPr lang="en-US" sz="1200" dirty="0"/>
                        <a:t>For EM inertia,</a:t>
                      </a:r>
                      <a:r>
                        <a:rPr lang="en-US" sz="1200" baseline="0" dirty="0"/>
                        <a:t> gearbox parts not to be considered (as for regular transmission components). </a:t>
                      </a:r>
                      <a:r>
                        <a:rPr lang="en-US" sz="1200" dirty="0"/>
                        <a:t>Reference</a:t>
                      </a:r>
                      <a:r>
                        <a:rPr lang="en-US" sz="1200" baseline="0" dirty="0"/>
                        <a:t> point for definition of inertia is EM output shaft.</a:t>
                      </a:r>
                      <a:r>
                        <a:rPr lang="en-US" sz="1200" dirty="0"/>
                        <a:t> </a:t>
                      </a:r>
                    </a:p>
                    <a:p>
                      <a:r>
                        <a:rPr lang="en-US" sz="1200" dirty="0"/>
                        <a:t>Determined in accordance with point 8 of Appendix 8 of Annex </a:t>
                      </a:r>
                      <a:r>
                        <a:rPr lang="en-US" sz="1200" dirty="0" err="1"/>
                        <a:t>Xb</a:t>
                      </a:r>
                      <a:r>
                        <a:rPr lang="en-US" sz="1200" dirty="0"/>
                        <a:t>.</a:t>
                      </a:r>
                      <a:endParaRPr lang="de-AT" sz="1200" dirty="0"/>
                    </a:p>
                  </a:txBody>
                  <a:tcPr/>
                </a:tc>
                <a:extLst>
                  <a:ext uri="{0D108BD9-81ED-4DB2-BD59-A6C34878D82A}">
                    <a16:rowId xmlns:a16="http://schemas.microsoft.com/office/drawing/2014/main" val="3402001198"/>
                  </a:ext>
                </a:extLst>
              </a:tr>
            </a:tbl>
          </a:graphicData>
        </a:graphic>
      </p:graphicFrame>
    </p:spTree>
    <p:extLst>
      <p:ext uri="{BB962C8B-B14F-4D97-AF65-F5344CB8AC3E}">
        <p14:creationId xmlns:p14="http://schemas.microsoft.com/office/powerpoint/2010/main" val="281558894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Pwheel</a:t>
            </a:r>
            <a:r>
              <a:rPr lang="en-US" dirty="0"/>
              <a:t> (</a:t>
            </a:r>
            <a:r>
              <a:rPr lang="en-US" dirty="0" err="1"/>
              <a:t>SiCo</a:t>
            </a:r>
            <a:r>
              <a:rPr lang="en-US" dirty="0"/>
              <a:t>) Mode</a:t>
            </a:r>
          </a:p>
        </p:txBody>
      </p:sp>
      <p:sp>
        <p:nvSpPr>
          <p:cNvPr id="3" name="Inhaltsplatzhalter 2"/>
          <p:cNvSpPr>
            <a:spLocks noGrp="1"/>
          </p:cNvSpPr>
          <p:nvPr>
            <p:ph idx="1"/>
          </p:nvPr>
        </p:nvSpPr>
        <p:spPr/>
        <p:txBody>
          <a:bodyPr/>
          <a:lstStyle/>
          <a:p>
            <a:r>
              <a:rPr lang="en-US" dirty="0"/>
              <a:t>Function as already available in </a:t>
            </a:r>
            <a:r>
              <a:rPr lang="en-US" dirty="0" err="1"/>
              <a:t>Vecto</a:t>
            </a:r>
            <a:r>
              <a:rPr lang="en-US" dirty="0"/>
              <a:t> 2.2 also added in </a:t>
            </a:r>
            <a:r>
              <a:rPr lang="en-US" dirty="0" err="1"/>
              <a:t>Vecto</a:t>
            </a:r>
            <a:r>
              <a:rPr lang="en-US" dirty="0"/>
              <a:t> 3.0.2</a:t>
            </a:r>
          </a:p>
          <a:p>
            <a:pPr lvl="1"/>
            <a:r>
              <a:rPr lang="en-US" dirty="0"/>
              <a:t>Driving cycle specifies power at wheel, engine speed, gear, and auxiliary power</a:t>
            </a:r>
          </a:p>
          <a:p>
            <a:pPr lvl="1"/>
            <a:r>
              <a:rPr lang="en-US" dirty="0"/>
              <a:t>No driver model in the simulation.</a:t>
            </a:r>
          </a:p>
          <a:p>
            <a:pPr lvl="1"/>
            <a:r>
              <a:rPr lang="en-US" dirty="0"/>
              <a:t>The </a:t>
            </a:r>
            <a:r>
              <a:rPr lang="en-US" dirty="0" err="1"/>
              <a:t>Vecto</a:t>
            </a:r>
            <a:r>
              <a:rPr lang="en-US" dirty="0"/>
              <a:t> gear-shift model is overruled.</a:t>
            </a:r>
          </a:p>
          <a:p>
            <a:pPr lvl="1"/>
            <a:r>
              <a:rPr lang="en-US" dirty="0"/>
              <a:t>Function used for creating reference results for </a:t>
            </a:r>
            <a:r>
              <a:rPr lang="en-US" dirty="0" err="1"/>
              <a:t>SiCo</a:t>
            </a:r>
            <a:r>
              <a:rPr lang="en-US" dirty="0"/>
              <a:t> tests</a:t>
            </a:r>
          </a:p>
          <a:p>
            <a:pPr lvl="1"/>
            <a:r>
              <a:rPr lang="en-US" dirty="0"/>
              <a:t>For details see user manual: Simulation Models / </a:t>
            </a:r>
            <a:r>
              <a:rPr lang="en-US" dirty="0" err="1"/>
              <a:t>Pwheel</a:t>
            </a:r>
            <a:r>
              <a:rPr lang="en-US" dirty="0"/>
              <a:t> Input (</a:t>
            </a:r>
            <a:r>
              <a:rPr lang="en-US" dirty="0" err="1"/>
              <a:t>SiCo</a:t>
            </a:r>
            <a:r>
              <a:rPr lang="en-US" dirty="0"/>
              <a:t>)</a:t>
            </a:r>
          </a:p>
          <a:p>
            <a:pPr lvl="1"/>
            <a:endParaRPr lang="en-US" dirty="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Measured Speed Mode</a:t>
            </a:r>
          </a:p>
        </p:txBody>
      </p:sp>
      <p:sp>
        <p:nvSpPr>
          <p:cNvPr id="3" name="Inhaltsplatzhalter 2"/>
          <p:cNvSpPr>
            <a:spLocks noGrp="1"/>
          </p:cNvSpPr>
          <p:nvPr>
            <p:ph idx="1"/>
          </p:nvPr>
        </p:nvSpPr>
        <p:spPr/>
        <p:txBody>
          <a:bodyPr/>
          <a:lstStyle/>
          <a:p>
            <a:r>
              <a:rPr lang="en-US" dirty="0"/>
              <a:t>Functionality already available in </a:t>
            </a:r>
            <a:r>
              <a:rPr lang="en-US" dirty="0" err="1"/>
              <a:t>Vecto</a:t>
            </a:r>
            <a:r>
              <a:rPr lang="en-US" dirty="0"/>
              <a:t> 2.2 added in </a:t>
            </a:r>
            <a:r>
              <a:rPr lang="en-US" dirty="0" err="1"/>
              <a:t>Vecto</a:t>
            </a:r>
            <a:r>
              <a:rPr lang="en-US" dirty="0"/>
              <a:t> 3.0.2</a:t>
            </a:r>
          </a:p>
          <a:p>
            <a:pPr lvl="1"/>
            <a:r>
              <a:rPr lang="en-US" dirty="0"/>
              <a:t>Driving cycle not defined by target speed but by actual speed. No driver model in the simulation.</a:t>
            </a:r>
          </a:p>
          <a:p>
            <a:pPr lvl="1"/>
            <a:r>
              <a:rPr lang="en-US" dirty="0"/>
              <a:t>Gear and engine speed can be specified in the driving cycle. In this case the </a:t>
            </a:r>
            <a:r>
              <a:rPr lang="en-US" dirty="0" err="1"/>
              <a:t>Vecto</a:t>
            </a:r>
            <a:r>
              <a:rPr lang="en-US" dirty="0"/>
              <a:t> gear-shift model is overruled.</a:t>
            </a:r>
          </a:p>
          <a:p>
            <a:pPr lvl="1"/>
            <a:r>
              <a:rPr lang="en-US" dirty="0"/>
              <a:t>Function used for “proof of concept” purposes</a:t>
            </a:r>
          </a:p>
          <a:p>
            <a:pPr lvl="1"/>
            <a:r>
              <a:rPr lang="en-US" dirty="0"/>
              <a:t>For details see user manual: Calculation Modes / Engineering Mode / Measured Speed</a:t>
            </a:r>
          </a:p>
        </p:txBody>
      </p:sp>
    </p:spTree>
    <p:extLst>
      <p:ext uri="{BB962C8B-B14F-4D97-AF65-F5344CB8AC3E}">
        <p14:creationId xmlns:p14="http://schemas.microsoft.com/office/powerpoint/2010/main" val="3735808897"/>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t>
            </a:r>
            <a:r>
              <a:rPr lang="en-US" dirty="0" err="1"/>
              <a:t>vmod</a:t>
            </a:r>
            <a:r>
              <a:rPr lang="en-US" dirty="0"/>
              <a:t> File Update</a:t>
            </a:r>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p>
          <a:p>
            <a:r>
              <a:rPr lang="en-US" dirty="0"/>
              <a:t>For details see the user manual: Input and Output / Modal Results (.</a:t>
            </a:r>
            <a:r>
              <a:rPr lang="en-US" dirty="0" err="1"/>
              <a:t>vmod</a:t>
            </a:r>
            <a:r>
              <a:rPr lang="en-US" dirty="0"/>
              <a:t>)</a:t>
            </a:r>
          </a:p>
        </p:txBody>
      </p:sp>
    </p:spTree>
    <p:extLst>
      <p:ext uri="{BB962C8B-B14F-4D97-AF65-F5344CB8AC3E}">
        <p14:creationId xmlns:p14="http://schemas.microsoft.com/office/powerpoint/2010/main" val="386975413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Changelog 3.0.2</a:t>
            </a:r>
          </a:p>
        </p:txBody>
      </p:sp>
      <p:sp>
        <p:nvSpPr>
          <p:cNvPr id="3" name="Inhaltsplatzhalter 2"/>
          <p:cNvSpPr>
            <a:spLocks noGrp="1"/>
          </p:cNvSpPr>
          <p:nvPr>
            <p:ph idx="1"/>
          </p:nvPr>
        </p:nvSpPr>
        <p:spPr/>
        <p:txBody>
          <a:bodyPr/>
          <a:lstStyle/>
          <a:p>
            <a:r>
              <a:rPr lang="en-US" sz="800" dirty="0"/>
              <a:t>- New simulation modes:</a:t>
            </a:r>
          </a:p>
          <a:p>
            <a:r>
              <a:rPr lang="en-US" sz="800" dirty="0"/>
              <a:t>+ Measured Speed</a:t>
            </a:r>
          </a:p>
          <a:p>
            <a:r>
              <a:rPr lang="en-US" sz="800" dirty="0"/>
              <a:t>+ Measured Speed with Gear</a:t>
            </a:r>
          </a:p>
          <a:p>
            <a:r>
              <a:rPr lang="en-US" sz="800" dirty="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a:t>+ Move wheels inertia from vehicle to wheels</a:t>
            </a:r>
          </a:p>
          <a:p>
            <a:r>
              <a:rPr lang="en-US" sz="800" dirty="0"/>
              <a:t>+ Auxiliaries no longer connected via clutch to the engine but via a separate port</a:t>
            </a:r>
          </a:p>
          <a:p>
            <a:r>
              <a:rPr lang="en-US" sz="800" dirty="0"/>
              <a:t>+ Engine checks overload of gearbox and engine overload</a:t>
            </a:r>
          </a:p>
          <a:p>
            <a:r>
              <a:rPr lang="en-US" sz="800" dirty="0"/>
              <a:t>- Fixed some driving behavior related issues in </a:t>
            </a:r>
            <a:r>
              <a:rPr lang="en-US" sz="800" dirty="0" err="1"/>
              <a:t>VectoCore</a:t>
            </a:r>
            <a:r>
              <a:rPr lang="en-US" sz="800" dirty="0"/>
              <a:t>:</a:t>
            </a:r>
          </a:p>
          <a:p>
            <a:r>
              <a:rPr lang="en-US" sz="800" dirty="0"/>
              <a:t>+ 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a:t>v_air</a:t>
            </a:r>
            <a:r>
              <a:rPr lang="en-US" sz="800" dirty="0"/>
              <a:t>/beta 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366881-A922-4260-9277-DA22F3366258}"/>
              </a:ext>
            </a:extLst>
          </p:cNvPr>
          <p:cNvSpPr>
            <a:spLocks noGrp="1"/>
          </p:cNvSpPr>
          <p:nvPr>
            <p:ph type="title"/>
          </p:nvPr>
        </p:nvSpPr>
        <p:spPr/>
        <p:txBody>
          <a:bodyPr/>
          <a:lstStyle/>
          <a:p>
            <a:r>
              <a:rPr lang="en-US" dirty="0"/>
              <a:t>Input data for IHPC component</a:t>
            </a:r>
            <a:endParaRPr lang="de-AT" dirty="0"/>
          </a:p>
        </p:txBody>
      </p:sp>
      <p:sp>
        <p:nvSpPr>
          <p:cNvPr id="3" name="Inhaltsplatzhalter 2">
            <a:extLst>
              <a:ext uri="{FF2B5EF4-FFF2-40B4-BE49-F238E27FC236}">
                <a16:creationId xmlns:a16="http://schemas.microsoft.com/office/drawing/2014/main" id="{F0141758-5634-4047-B841-53C4EBBBB62B}"/>
              </a:ext>
            </a:extLst>
          </p:cNvPr>
          <p:cNvSpPr>
            <a:spLocks noGrp="1"/>
          </p:cNvSpPr>
          <p:nvPr>
            <p:ph idx="1"/>
          </p:nvPr>
        </p:nvSpPr>
        <p:spPr/>
        <p:txBody>
          <a:bodyPr/>
          <a:lstStyle/>
          <a:p>
            <a:r>
              <a:rPr lang="en-US" dirty="0"/>
              <a:t>IHPC performance parameters EM</a:t>
            </a:r>
            <a:br>
              <a:rPr lang="en-US" dirty="0"/>
            </a:br>
            <a:r>
              <a:rPr lang="en-US" dirty="0">
                <a:sym typeface="Wingdings" panose="05000000000000000000" pitchFamily="2" charset="2"/>
              </a:rPr>
              <a:t> </a:t>
            </a:r>
            <a:r>
              <a:rPr lang="en-US" i="1" dirty="0"/>
              <a:t>same as for basic EM component, except </a:t>
            </a:r>
            <a:r>
              <a:rPr lang="en-US" b="1" i="1" u="sng" dirty="0"/>
              <a:t>multiple El. power maps</a:t>
            </a:r>
            <a:endParaRPr lang="en-US" b="1" u="sng" dirty="0"/>
          </a:p>
        </p:txBody>
      </p:sp>
      <p:sp>
        <p:nvSpPr>
          <p:cNvPr id="4" name="Foliennummernplatzhalter 3">
            <a:extLst>
              <a:ext uri="{FF2B5EF4-FFF2-40B4-BE49-F238E27FC236}">
                <a16:creationId xmlns:a16="http://schemas.microsoft.com/office/drawing/2014/main" id="{0FCC5BCA-5DF1-43DE-B2ED-E89F1262A384}"/>
              </a:ext>
            </a:extLst>
          </p:cNvPr>
          <p:cNvSpPr>
            <a:spLocks noGrp="1"/>
          </p:cNvSpPr>
          <p:nvPr>
            <p:ph type="sldNum" sz="quarter" idx="12"/>
          </p:nvPr>
        </p:nvSpPr>
        <p:spPr/>
        <p:txBody>
          <a:bodyPr/>
          <a:lstStyle/>
          <a:p>
            <a:endParaRPr lang="de-DE" dirty="0"/>
          </a:p>
        </p:txBody>
      </p:sp>
      <p:graphicFrame>
        <p:nvGraphicFramePr>
          <p:cNvPr id="5" name="Tabelle 4"/>
          <p:cNvGraphicFramePr>
            <a:graphicFrameLocks noGrp="1"/>
          </p:cNvGraphicFramePr>
          <p:nvPr>
            <p:extLst/>
          </p:nvPr>
        </p:nvGraphicFramePr>
        <p:xfrm>
          <a:off x="933450" y="3238500"/>
          <a:ext cx="7835900" cy="2667000"/>
        </p:xfrm>
        <a:graphic>
          <a:graphicData uri="http://schemas.openxmlformats.org/drawingml/2006/table">
            <a:tbl>
              <a:tblPr firstRow="1" bandRow="1">
                <a:tableStyleId>{5C22544A-7EE6-4342-B048-85BDC9FD1C3A}</a:tableStyleId>
              </a:tblPr>
              <a:tblGrid>
                <a:gridCol w="2419350">
                  <a:extLst>
                    <a:ext uri="{9D8B030D-6E8A-4147-A177-3AD203B41FA5}">
                      <a16:colId xmlns:a16="http://schemas.microsoft.com/office/drawing/2014/main" val="2261011792"/>
                    </a:ext>
                  </a:extLst>
                </a:gridCol>
                <a:gridCol w="5416550">
                  <a:extLst>
                    <a:ext uri="{9D8B030D-6E8A-4147-A177-3AD203B41FA5}">
                      <a16:colId xmlns:a16="http://schemas.microsoft.com/office/drawing/2014/main" val="1204571307"/>
                    </a:ext>
                  </a:extLst>
                </a:gridCol>
              </a:tblGrid>
              <a:tr h="370840">
                <a:tc>
                  <a:txBody>
                    <a:bodyPr/>
                    <a:lstStyle/>
                    <a:p>
                      <a:r>
                        <a:rPr lang="de-AT" sz="1200" dirty="0"/>
                        <a:t>Parameter </a:t>
                      </a:r>
                      <a:r>
                        <a:rPr lang="de-AT" sz="1200" dirty="0" err="1"/>
                        <a:t>name</a:t>
                      </a:r>
                      <a:endParaRPr lang="de-AT" sz="1200" dirty="0"/>
                    </a:p>
                  </a:txBody>
                  <a:tcPr/>
                </a:tc>
                <a:tc>
                  <a:txBody>
                    <a:bodyPr/>
                    <a:lstStyle/>
                    <a:p>
                      <a:r>
                        <a:rPr lang="de-AT" sz="1200" dirty="0"/>
                        <a:t>Description</a:t>
                      </a:r>
                    </a:p>
                  </a:txBody>
                  <a:tcPr/>
                </a:tc>
                <a:extLst>
                  <a:ext uri="{0D108BD9-81ED-4DB2-BD59-A6C34878D82A}">
                    <a16:rowId xmlns:a16="http://schemas.microsoft.com/office/drawing/2014/main" val="2560228322"/>
                  </a:ext>
                </a:extLst>
              </a:tr>
              <a:tr h="370840">
                <a:tc>
                  <a:txBody>
                    <a:bodyPr/>
                    <a:lstStyle/>
                    <a:p>
                      <a:r>
                        <a:rPr lang="de-AT" sz="1200" dirty="0" err="1"/>
                        <a:t>Gear</a:t>
                      </a:r>
                      <a:r>
                        <a:rPr lang="de-AT" sz="1200" dirty="0"/>
                        <a:t> </a:t>
                      </a:r>
                      <a:r>
                        <a:rPr lang="de-AT" sz="1200" dirty="0" err="1"/>
                        <a:t>data</a:t>
                      </a:r>
                      <a:endParaRPr lang="de-AT" sz="1200" dirty="0"/>
                    </a:p>
                  </a:txBody>
                  <a:tcPr/>
                </a:tc>
                <a:tc>
                  <a:txBody>
                    <a:bodyPr/>
                    <a:lstStyle/>
                    <a:p>
                      <a:r>
                        <a:rPr lang="en-US" sz="1200" dirty="0"/>
                        <a:t>For each gear: number (needs to match</a:t>
                      </a:r>
                      <a:r>
                        <a:rPr lang="en-US" sz="1200" baseline="0" dirty="0"/>
                        <a:t> with specifications in gearbox file)</a:t>
                      </a:r>
                      <a:endParaRPr lang="de-AT" sz="1200" dirty="0"/>
                    </a:p>
                  </a:txBody>
                  <a:tcPr/>
                </a:tc>
                <a:extLst>
                  <a:ext uri="{0D108BD9-81ED-4DB2-BD59-A6C34878D82A}">
                    <a16:rowId xmlns:a16="http://schemas.microsoft.com/office/drawing/2014/main" val="3402001198"/>
                  </a:ext>
                </a:extLst>
              </a:tr>
              <a:tr h="370840">
                <a:tc>
                  <a:txBody>
                    <a:bodyPr/>
                    <a:lstStyle/>
                    <a:p>
                      <a:r>
                        <a:rPr lang="de-AT" sz="1200" dirty="0" err="1"/>
                        <a:t>Overload</a:t>
                      </a:r>
                      <a:r>
                        <a:rPr lang="de-AT" sz="1200" dirty="0"/>
                        <a:t> </a:t>
                      </a:r>
                      <a:r>
                        <a:rPr lang="de-AT" sz="1200" dirty="0" err="1"/>
                        <a:t>data</a:t>
                      </a:r>
                      <a:endParaRPr lang="de-AT" sz="1200" dirty="0"/>
                    </a:p>
                  </a:txBody>
                  <a:tcPr/>
                </a:tc>
                <a:tc>
                  <a:txBody>
                    <a:bodyPr/>
                    <a:lstStyle/>
                    <a:p>
                      <a:r>
                        <a:rPr lang="en-US" sz="1200" dirty="0"/>
                        <a:t>Overload and Continuous operation point and Overload Time</a:t>
                      </a:r>
                    </a:p>
                    <a:p>
                      <a:r>
                        <a:rPr lang="en-US" sz="1200" dirty="0"/>
                        <a:t>For each voltage level separately</a:t>
                      </a:r>
                    </a:p>
                    <a:p>
                      <a:r>
                        <a:rPr lang="en-US" sz="1200" dirty="0"/>
                        <a:t>Measured in gear closest to ratio 1 acc. to Annex </a:t>
                      </a:r>
                      <a:r>
                        <a:rPr lang="en-US" sz="1200" dirty="0" err="1"/>
                        <a:t>Xb</a:t>
                      </a:r>
                      <a:endParaRPr lang="de-AT" sz="1200" dirty="0"/>
                    </a:p>
                  </a:txBody>
                  <a:tcPr/>
                </a:tc>
                <a:extLst>
                  <a:ext uri="{0D108BD9-81ED-4DB2-BD59-A6C34878D82A}">
                    <a16:rowId xmlns:a16="http://schemas.microsoft.com/office/drawing/2014/main" val="784941181"/>
                  </a:ext>
                </a:extLst>
              </a:tr>
              <a:tr h="370840">
                <a:tc>
                  <a:txBody>
                    <a:bodyPr/>
                    <a:lstStyle/>
                    <a:p>
                      <a:r>
                        <a:rPr lang="de-AT" sz="1200" dirty="0"/>
                        <a:t>Max/min </a:t>
                      </a:r>
                      <a:r>
                        <a:rPr lang="de-AT" sz="1200" dirty="0" err="1"/>
                        <a:t>torque</a:t>
                      </a:r>
                      <a:r>
                        <a:rPr lang="de-AT" sz="1200" dirty="0"/>
                        <a:t> </a:t>
                      </a:r>
                      <a:r>
                        <a:rPr lang="de-AT" sz="1200" dirty="0" err="1"/>
                        <a:t>limits</a:t>
                      </a:r>
                      <a:endParaRPr lang="de-AT" sz="12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Full load curve (only for one gear closest to ratio 1 acc. to Annex </a:t>
                      </a:r>
                      <a:r>
                        <a:rPr lang="en-US" sz="1200" dirty="0" err="1"/>
                        <a:t>Xb</a:t>
                      </a:r>
                      <a:r>
                        <a:rPr lang="en-US" sz="1200" dirty="0"/>
                        <a:t>)</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For each voltage level separately</a:t>
                      </a:r>
                      <a:endParaRPr lang="de-AT" sz="1200" dirty="0"/>
                    </a:p>
                  </a:txBody>
                  <a:tcPr/>
                </a:tc>
                <a:extLst>
                  <a:ext uri="{0D108BD9-81ED-4DB2-BD59-A6C34878D82A}">
                    <a16:rowId xmlns:a16="http://schemas.microsoft.com/office/drawing/2014/main" val="1047917851"/>
                  </a:ext>
                </a:extLst>
              </a:tr>
              <a:tr h="370840">
                <a:tc>
                  <a:txBody>
                    <a:bodyPr/>
                    <a:lstStyle/>
                    <a:p>
                      <a:r>
                        <a:rPr lang="de-AT" sz="1200" dirty="0"/>
                        <a:t>Drag </a:t>
                      </a:r>
                      <a:r>
                        <a:rPr lang="de-AT" sz="1200" dirty="0" err="1"/>
                        <a:t>torque</a:t>
                      </a:r>
                      <a:endParaRPr lang="de-AT" sz="1200" dirty="0"/>
                    </a:p>
                  </a:txBody>
                  <a:tcPr/>
                </a:tc>
                <a:tc>
                  <a:txBody>
                    <a:bodyPr/>
                    <a:lstStyle/>
                    <a:p>
                      <a:r>
                        <a:rPr lang="en-US" sz="1200" b="1" u="sng" dirty="0"/>
                        <a:t>NOT MEASURED</a:t>
                      </a:r>
                      <a:r>
                        <a:rPr lang="en-US" sz="1200" dirty="0"/>
                        <a:t> acc. to Annex </a:t>
                      </a:r>
                      <a:r>
                        <a:rPr lang="en-US" sz="1200" dirty="0" err="1"/>
                        <a:t>Xb</a:t>
                      </a:r>
                      <a:r>
                        <a:rPr lang="en-US" sz="1200" dirty="0"/>
                        <a:t>, but input of “0 Nm” drag torque </a:t>
                      </a:r>
                      <a:r>
                        <a:rPr lang="en-US" sz="1200" dirty="0" err="1"/>
                        <a:t>reqired</a:t>
                      </a:r>
                      <a:r>
                        <a:rPr lang="en-US" sz="1200" dirty="0"/>
                        <a:t>!</a:t>
                      </a:r>
                      <a:endParaRPr lang="de-AT" sz="1200" dirty="0"/>
                    </a:p>
                  </a:txBody>
                  <a:tcPr/>
                </a:tc>
                <a:extLst>
                  <a:ext uri="{0D108BD9-81ED-4DB2-BD59-A6C34878D82A}">
                    <a16:rowId xmlns:a16="http://schemas.microsoft.com/office/drawing/2014/main" val="2508378197"/>
                  </a:ext>
                </a:extLst>
              </a:tr>
              <a:tr h="370840">
                <a:tc>
                  <a:txBody>
                    <a:bodyPr/>
                    <a:lstStyle/>
                    <a:p>
                      <a:r>
                        <a:rPr lang="de-AT" sz="1200" dirty="0" err="1"/>
                        <a:t>Electric</a:t>
                      </a:r>
                      <a:r>
                        <a:rPr lang="de-AT" sz="1200" dirty="0"/>
                        <a:t> power </a:t>
                      </a:r>
                      <a:r>
                        <a:rPr lang="de-AT" sz="1200" dirty="0" err="1"/>
                        <a:t>maps</a:t>
                      </a:r>
                      <a:endParaRPr lang="de-AT" sz="1200" dirty="0"/>
                    </a:p>
                  </a:txBody>
                  <a:tcPr/>
                </a:tc>
                <a:tc>
                  <a:txBody>
                    <a:bodyPr/>
                    <a:lstStyle/>
                    <a:p>
                      <a:r>
                        <a:rPr lang="en-US" sz="1200" dirty="0"/>
                        <a:t>For each gear</a:t>
                      </a:r>
                    </a:p>
                    <a:p>
                      <a:r>
                        <a:rPr lang="en-US" sz="1200" dirty="0"/>
                        <a:t>For each voltage level separately</a:t>
                      </a:r>
                      <a:endParaRPr lang="de-AT" sz="1200" dirty="0"/>
                    </a:p>
                  </a:txBody>
                  <a:tcPr/>
                </a:tc>
                <a:extLst>
                  <a:ext uri="{0D108BD9-81ED-4DB2-BD59-A6C34878D82A}">
                    <a16:rowId xmlns:a16="http://schemas.microsoft.com/office/drawing/2014/main" val="1669263863"/>
                  </a:ext>
                </a:extLst>
              </a:tr>
            </a:tbl>
          </a:graphicData>
        </a:graphic>
      </p:graphicFrame>
    </p:spTree>
    <p:extLst>
      <p:ext uri="{BB962C8B-B14F-4D97-AF65-F5344CB8AC3E}">
        <p14:creationId xmlns:p14="http://schemas.microsoft.com/office/powerpoint/2010/main" val="4338474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366881-A922-4260-9277-DA22F3366258}"/>
              </a:ext>
            </a:extLst>
          </p:cNvPr>
          <p:cNvSpPr>
            <a:spLocks noGrp="1"/>
          </p:cNvSpPr>
          <p:nvPr>
            <p:ph type="title"/>
          </p:nvPr>
        </p:nvSpPr>
        <p:spPr/>
        <p:txBody>
          <a:bodyPr/>
          <a:lstStyle/>
          <a:p>
            <a:r>
              <a:rPr lang="en-US" dirty="0"/>
              <a:t>Input data for IHPC component</a:t>
            </a:r>
            <a:endParaRPr lang="de-AT" dirty="0"/>
          </a:p>
        </p:txBody>
      </p:sp>
      <p:sp>
        <p:nvSpPr>
          <p:cNvPr id="3" name="Inhaltsplatzhalter 2">
            <a:extLst>
              <a:ext uri="{FF2B5EF4-FFF2-40B4-BE49-F238E27FC236}">
                <a16:creationId xmlns:a16="http://schemas.microsoft.com/office/drawing/2014/main" id="{F0141758-5634-4047-B841-53C4EBBBB62B}"/>
              </a:ext>
            </a:extLst>
          </p:cNvPr>
          <p:cNvSpPr>
            <a:spLocks noGrp="1"/>
          </p:cNvSpPr>
          <p:nvPr>
            <p:ph idx="1"/>
          </p:nvPr>
        </p:nvSpPr>
        <p:spPr/>
        <p:txBody>
          <a:bodyPr/>
          <a:lstStyle/>
          <a:p>
            <a:r>
              <a:rPr lang="en-US" dirty="0"/>
              <a:t>IHPC parameters Gearbox</a:t>
            </a:r>
            <a:br>
              <a:rPr lang="en-US" dirty="0"/>
            </a:br>
            <a:r>
              <a:rPr lang="en-US" dirty="0">
                <a:sym typeface="Wingdings" panose="05000000000000000000" pitchFamily="2" charset="2"/>
              </a:rPr>
              <a:t> </a:t>
            </a:r>
            <a:r>
              <a:rPr lang="en-US" i="1" dirty="0"/>
              <a:t>same as for basic transmission component</a:t>
            </a:r>
            <a:br>
              <a:rPr lang="en-US" i="1" dirty="0"/>
            </a:br>
            <a:r>
              <a:rPr lang="en-US" i="1" dirty="0">
                <a:sym typeface="Wingdings" panose="05000000000000000000" pitchFamily="2" charset="2"/>
              </a:rPr>
              <a:t> </a:t>
            </a:r>
            <a:r>
              <a:rPr lang="en-US" i="1" dirty="0"/>
              <a:t>transmission type needs to be set to </a:t>
            </a:r>
            <a:r>
              <a:rPr lang="en-US" b="1" i="1" u="sng" dirty="0"/>
              <a:t>”IHPC Transmission”</a:t>
            </a:r>
            <a:endParaRPr lang="en-US" b="1" u="sng" dirty="0"/>
          </a:p>
        </p:txBody>
      </p:sp>
      <p:sp>
        <p:nvSpPr>
          <p:cNvPr id="4" name="Foliennummernplatzhalter 3">
            <a:extLst>
              <a:ext uri="{FF2B5EF4-FFF2-40B4-BE49-F238E27FC236}">
                <a16:creationId xmlns:a16="http://schemas.microsoft.com/office/drawing/2014/main" id="{0FCC5BCA-5DF1-43DE-B2ED-E89F1262A384}"/>
              </a:ext>
            </a:extLst>
          </p:cNvPr>
          <p:cNvSpPr>
            <a:spLocks noGrp="1"/>
          </p:cNvSpPr>
          <p:nvPr>
            <p:ph type="sldNum" sz="quarter" idx="12"/>
          </p:nvPr>
        </p:nvSpPr>
        <p:spPr/>
        <p:txBody>
          <a:bodyPr/>
          <a:lstStyle/>
          <a:p>
            <a:endParaRPr lang="de-DE" dirty="0"/>
          </a:p>
        </p:txBody>
      </p:sp>
      <p:graphicFrame>
        <p:nvGraphicFramePr>
          <p:cNvPr id="5" name="Tabelle 4"/>
          <p:cNvGraphicFramePr>
            <a:graphicFrameLocks noGrp="1"/>
          </p:cNvGraphicFramePr>
          <p:nvPr>
            <p:extLst/>
          </p:nvPr>
        </p:nvGraphicFramePr>
        <p:xfrm>
          <a:off x="933450" y="3238500"/>
          <a:ext cx="7835900" cy="2656840"/>
        </p:xfrm>
        <a:graphic>
          <a:graphicData uri="http://schemas.openxmlformats.org/drawingml/2006/table">
            <a:tbl>
              <a:tblPr firstRow="1" bandRow="1">
                <a:tableStyleId>{5C22544A-7EE6-4342-B048-85BDC9FD1C3A}</a:tableStyleId>
              </a:tblPr>
              <a:tblGrid>
                <a:gridCol w="2419350">
                  <a:extLst>
                    <a:ext uri="{9D8B030D-6E8A-4147-A177-3AD203B41FA5}">
                      <a16:colId xmlns:a16="http://schemas.microsoft.com/office/drawing/2014/main" val="2261011792"/>
                    </a:ext>
                  </a:extLst>
                </a:gridCol>
                <a:gridCol w="5416550">
                  <a:extLst>
                    <a:ext uri="{9D8B030D-6E8A-4147-A177-3AD203B41FA5}">
                      <a16:colId xmlns:a16="http://schemas.microsoft.com/office/drawing/2014/main" val="1204571307"/>
                    </a:ext>
                  </a:extLst>
                </a:gridCol>
              </a:tblGrid>
              <a:tr h="370840">
                <a:tc>
                  <a:txBody>
                    <a:bodyPr/>
                    <a:lstStyle/>
                    <a:p>
                      <a:r>
                        <a:rPr lang="de-AT" sz="1200" dirty="0"/>
                        <a:t>Parameter </a:t>
                      </a:r>
                      <a:r>
                        <a:rPr lang="de-AT" sz="1200" dirty="0" err="1"/>
                        <a:t>name</a:t>
                      </a:r>
                      <a:endParaRPr lang="de-AT" sz="1200" dirty="0"/>
                    </a:p>
                  </a:txBody>
                  <a:tcPr/>
                </a:tc>
                <a:tc>
                  <a:txBody>
                    <a:bodyPr/>
                    <a:lstStyle/>
                    <a:p>
                      <a:r>
                        <a:rPr lang="de-AT" sz="1200" dirty="0"/>
                        <a:t>Description</a:t>
                      </a:r>
                    </a:p>
                  </a:txBody>
                  <a:tcPr/>
                </a:tc>
                <a:extLst>
                  <a:ext uri="{0D108BD9-81ED-4DB2-BD59-A6C34878D82A}">
                    <a16:rowId xmlns:a16="http://schemas.microsoft.com/office/drawing/2014/main" val="2560228322"/>
                  </a:ext>
                </a:extLst>
              </a:tr>
              <a:tr h="370840">
                <a:tc>
                  <a:txBody>
                    <a:bodyPr/>
                    <a:lstStyle/>
                    <a:p>
                      <a:r>
                        <a:rPr lang="de-AT" sz="1200" dirty="0" err="1"/>
                        <a:t>Gear</a:t>
                      </a:r>
                      <a:r>
                        <a:rPr lang="de-AT" sz="1200" dirty="0"/>
                        <a:t> </a:t>
                      </a:r>
                      <a:r>
                        <a:rPr lang="de-AT" sz="1200" dirty="0" err="1"/>
                        <a:t>identifier</a:t>
                      </a:r>
                      <a:endParaRPr lang="de-AT" sz="1200" dirty="0"/>
                    </a:p>
                  </a:txBody>
                  <a:tcPr/>
                </a:tc>
                <a:tc>
                  <a:txBody>
                    <a:bodyPr/>
                    <a:lstStyle/>
                    <a:p>
                      <a:r>
                        <a:rPr lang="en-US" sz="1200" dirty="0"/>
                        <a:t>For each gear (number needs to match</a:t>
                      </a:r>
                      <a:r>
                        <a:rPr lang="en-US" sz="1200" baseline="0" dirty="0"/>
                        <a:t> with specifications in IHPC file)</a:t>
                      </a:r>
                      <a:endParaRPr lang="en-US" sz="1200" dirty="0"/>
                    </a:p>
                    <a:p>
                      <a:r>
                        <a:rPr lang="en-US" sz="1200" dirty="0">
                          <a:sym typeface="Wingdings" panose="05000000000000000000" pitchFamily="2" charset="2"/>
                        </a:rPr>
                        <a:t> Regular </a:t>
                      </a:r>
                      <a:r>
                        <a:rPr lang="en-US" sz="1200" dirty="0"/>
                        <a:t>axle component to be specified as well</a:t>
                      </a:r>
                      <a:endParaRPr lang="de-AT" sz="1200" dirty="0"/>
                    </a:p>
                  </a:txBody>
                  <a:tcPr/>
                </a:tc>
                <a:extLst>
                  <a:ext uri="{0D108BD9-81ED-4DB2-BD59-A6C34878D82A}">
                    <a16:rowId xmlns:a16="http://schemas.microsoft.com/office/drawing/2014/main" val="3402001198"/>
                  </a:ext>
                </a:extLst>
              </a:tr>
              <a:tr h="370840">
                <a:tc>
                  <a:txBody>
                    <a:bodyPr/>
                    <a:lstStyle/>
                    <a:p>
                      <a:r>
                        <a:rPr lang="de-AT" sz="1200" dirty="0"/>
                        <a:t>Ratio</a:t>
                      </a:r>
                    </a:p>
                  </a:txBody>
                  <a:tcPr/>
                </a:tc>
                <a:tc>
                  <a:txBody>
                    <a:bodyPr/>
                    <a:lstStyle/>
                    <a:p>
                      <a:r>
                        <a:rPr lang="en-US" sz="1200" dirty="0"/>
                        <a:t>For each gear</a:t>
                      </a:r>
                    </a:p>
                    <a:p>
                      <a:endParaRPr lang="en-US" sz="1200" dirty="0"/>
                    </a:p>
                    <a:p>
                      <a:r>
                        <a:rPr lang="en-US" sz="1200" dirty="0">
                          <a:sym typeface="Wingdings" panose="05000000000000000000" pitchFamily="2" charset="2"/>
                        </a:rPr>
                        <a:t> Regular </a:t>
                      </a:r>
                      <a:r>
                        <a:rPr lang="en-US" sz="1200" dirty="0"/>
                        <a:t>axle component to be specified as well</a:t>
                      </a:r>
                      <a:endParaRPr lang="de-AT" sz="1200" dirty="0"/>
                    </a:p>
                  </a:txBody>
                  <a:tcPr/>
                </a:tc>
                <a:extLst>
                  <a:ext uri="{0D108BD9-81ED-4DB2-BD59-A6C34878D82A}">
                    <a16:rowId xmlns:a16="http://schemas.microsoft.com/office/drawing/2014/main" val="784941181"/>
                  </a:ext>
                </a:extLst>
              </a:tr>
              <a:tr h="370840">
                <a:tc>
                  <a:txBody>
                    <a:bodyPr/>
                    <a:lstStyle/>
                    <a:p>
                      <a:r>
                        <a:rPr lang="de-AT" sz="1200" dirty="0"/>
                        <a:t>Loss </a:t>
                      </a:r>
                      <a:r>
                        <a:rPr lang="de-AT" sz="1200" dirty="0" err="1"/>
                        <a:t>Map</a:t>
                      </a:r>
                      <a:endParaRPr lang="de-AT" sz="12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For each gear</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sym typeface="Wingdings" panose="05000000000000000000" pitchFamily="2" charset="2"/>
                        </a:rPr>
                        <a:t> Methodology how to derive data </a:t>
                      </a:r>
                      <a:r>
                        <a:rPr lang="en-US" sz="1200" dirty="0"/>
                        <a:t>acc. to Annex </a:t>
                      </a:r>
                      <a:r>
                        <a:rPr lang="en-US" sz="1200" dirty="0" err="1"/>
                        <a:t>Xb</a:t>
                      </a:r>
                      <a:br>
                        <a:rPr lang="en-US" sz="1200" baseline="0" dirty="0"/>
                      </a:br>
                      <a:r>
                        <a:rPr lang="en-US" sz="1200" baseline="0" dirty="0"/>
                        <a:t>(esp. braking side needs to be </a:t>
                      </a:r>
                      <a:r>
                        <a:rPr lang="en-US" sz="1200" baseline="0"/>
                        <a:t>measured separately as </a:t>
                      </a:r>
                      <a:r>
                        <a:rPr lang="en-US" sz="1200" baseline="0" dirty="0"/>
                        <a:t>well – as opposed to copy-paste for regular transmission testing)</a:t>
                      </a:r>
                      <a:endParaRPr lang="en-US" sz="1200"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sym typeface="Wingdings" panose="05000000000000000000" pitchFamily="2" charset="2"/>
                        </a:rPr>
                        <a:t> Regular </a:t>
                      </a:r>
                      <a:r>
                        <a:rPr lang="en-US" sz="1200" dirty="0"/>
                        <a:t>axle component to be specified as well</a:t>
                      </a:r>
                    </a:p>
                  </a:txBody>
                  <a:tcPr/>
                </a:tc>
                <a:extLst>
                  <a:ext uri="{0D108BD9-81ED-4DB2-BD59-A6C34878D82A}">
                    <a16:rowId xmlns:a16="http://schemas.microsoft.com/office/drawing/2014/main" val="1047917851"/>
                  </a:ext>
                </a:extLst>
              </a:tr>
            </a:tbl>
          </a:graphicData>
        </a:graphic>
      </p:graphicFrame>
    </p:spTree>
    <p:extLst>
      <p:ext uri="{BB962C8B-B14F-4D97-AF65-F5344CB8AC3E}">
        <p14:creationId xmlns:p14="http://schemas.microsoft.com/office/powerpoint/2010/main" val="37435010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Grafik 36"/>
          <p:cNvPicPr>
            <a:picLocks noChangeAspect="1"/>
          </p:cNvPicPr>
          <p:nvPr/>
        </p:nvPicPr>
        <p:blipFill>
          <a:blip r:embed="rId2"/>
          <a:stretch>
            <a:fillRect/>
          </a:stretch>
        </p:blipFill>
        <p:spPr>
          <a:xfrm>
            <a:off x="6565900" y="1469973"/>
            <a:ext cx="2451099" cy="2749022"/>
          </a:xfrm>
          <a:prstGeom prst="rect">
            <a:avLst/>
          </a:prstGeom>
        </p:spPr>
      </p:pic>
      <p:pic>
        <p:nvPicPr>
          <p:cNvPr id="35" name="Grafik 34"/>
          <p:cNvPicPr>
            <a:picLocks noChangeAspect="1"/>
          </p:cNvPicPr>
          <p:nvPr/>
        </p:nvPicPr>
        <p:blipFill rotWithShape="1">
          <a:blip r:embed="rId3"/>
          <a:srcRect b="44663"/>
          <a:stretch/>
        </p:blipFill>
        <p:spPr>
          <a:xfrm>
            <a:off x="5651099" y="4423694"/>
            <a:ext cx="3365901" cy="1542606"/>
          </a:xfrm>
          <a:prstGeom prst="rect">
            <a:avLst/>
          </a:prstGeom>
          <a:ln>
            <a:solidFill>
              <a:schemeClr val="tx1"/>
            </a:solidFill>
          </a:ln>
        </p:spPr>
      </p:pic>
      <p:pic>
        <p:nvPicPr>
          <p:cNvPr id="28" name="Grafik 27"/>
          <p:cNvPicPr>
            <a:picLocks noChangeAspect="1"/>
          </p:cNvPicPr>
          <p:nvPr/>
        </p:nvPicPr>
        <p:blipFill rotWithShape="1">
          <a:blip r:embed="rId4"/>
          <a:srcRect r="43149"/>
          <a:stretch/>
        </p:blipFill>
        <p:spPr>
          <a:xfrm>
            <a:off x="676539" y="1908810"/>
            <a:ext cx="2005699" cy="2472583"/>
          </a:xfrm>
          <a:prstGeom prst="rect">
            <a:avLst/>
          </a:prstGeom>
          <a:ln>
            <a:solidFill>
              <a:schemeClr val="tx1"/>
            </a:solidFill>
          </a:ln>
        </p:spPr>
      </p:pic>
      <p:sp>
        <p:nvSpPr>
          <p:cNvPr id="2" name="Titel 1">
            <a:extLst>
              <a:ext uri="{FF2B5EF4-FFF2-40B4-BE49-F238E27FC236}">
                <a16:creationId xmlns:a16="http://schemas.microsoft.com/office/drawing/2014/main" id="{222C09DB-55F4-40D7-BC02-92A3AC8CE1BF}"/>
              </a:ext>
            </a:extLst>
          </p:cNvPr>
          <p:cNvSpPr>
            <a:spLocks noGrp="1"/>
          </p:cNvSpPr>
          <p:nvPr>
            <p:ph type="title"/>
          </p:nvPr>
        </p:nvSpPr>
        <p:spPr/>
        <p:txBody>
          <a:bodyPr/>
          <a:lstStyle/>
          <a:p>
            <a:r>
              <a:rPr lang="en-US" dirty="0"/>
              <a:t>IHPC Input Form</a:t>
            </a:r>
            <a:endParaRPr lang="de-AT" dirty="0"/>
          </a:p>
        </p:txBody>
      </p:sp>
      <p:sp>
        <p:nvSpPr>
          <p:cNvPr id="4" name="Foliennummernplatzhalter 3">
            <a:extLst>
              <a:ext uri="{FF2B5EF4-FFF2-40B4-BE49-F238E27FC236}">
                <a16:creationId xmlns:a16="http://schemas.microsoft.com/office/drawing/2014/main" id="{329CF514-3331-410E-AFBA-EE530B5CA670}"/>
              </a:ext>
            </a:extLst>
          </p:cNvPr>
          <p:cNvSpPr>
            <a:spLocks noGrp="1"/>
          </p:cNvSpPr>
          <p:nvPr>
            <p:ph type="sldNum" sz="quarter" idx="12"/>
          </p:nvPr>
        </p:nvSpPr>
        <p:spPr/>
        <p:txBody>
          <a:bodyPr/>
          <a:lstStyle/>
          <a:p>
            <a:endParaRPr lang="de-DE" dirty="0"/>
          </a:p>
        </p:txBody>
      </p:sp>
      <p:cxnSp>
        <p:nvCxnSpPr>
          <p:cNvPr id="7" name="Gerade Verbindung mit Pfeil 6"/>
          <p:cNvCxnSpPr>
            <a:stCxn id="10" idx="3"/>
          </p:cNvCxnSpPr>
          <p:nvPr/>
        </p:nvCxnSpPr>
        <p:spPr>
          <a:xfrm flipH="1">
            <a:off x="5833979" y="4035272"/>
            <a:ext cx="224867" cy="145869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 name="Gerade Verbindung mit Pfeil 8"/>
          <p:cNvCxnSpPr>
            <a:stCxn id="10" idx="3"/>
          </p:cNvCxnSpPr>
          <p:nvPr/>
        </p:nvCxnSpPr>
        <p:spPr>
          <a:xfrm flipV="1">
            <a:off x="6058846" y="3478352"/>
            <a:ext cx="658185" cy="55692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8" name="Pfeil nach rechts 7"/>
          <p:cNvSpPr/>
          <p:nvPr/>
        </p:nvSpPr>
        <p:spPr>
          <a:xfrm>
            <a:off x="5894396" y="2058942"/>
            <a:ext cx="612000" cy="1271081"/>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sp>
        <p:nvSpPr>
          <p:cNvPr id="10" name="Textfeld 9"/>
          <p:cNvSpPr txBox="1"/>
          <p:nvPr/>
        </p:nvSpPr>
        <p:spPr>
          <a:xfrm>
            <a:off x="4579297" y="3804440"/>
            <a:ext cx="1479549" cy="461665"/>
          </a:xfrm>
          <a:prstGeom prst="rect">
            <a:avLst/>
          </a:prstGeom>
          <a:noFill/>
        </p:spPr>
        <p:txBody>
          <a:bodyPr wrap="square" rtlCol="0">
            <a:spAutoFit/>
          </a:bodyPr>
          <a:lstStyle/>
          <a:p>
            <a:pPr algn="r"/>
            <a:r>
              <a:rPr lang="en-US" sz="1200" dirty="0"/>
              <a:t>Number of gears</a:t>
            </a:r>
            <a:br>
              <a:rPr lang="en-US" sz="1200" dirty="0"/>
            </a:br>
            <a:r>
              <a:rPr lang="en-US" sz="1200" dirty="0"/>
              <a:t>need to match</a:t>
            </a:r>
            <a:endParaRPr lang="de-AT" sz="1200" dirty="0"/>
          </a:p>
        </p:txBody>
      </p:sp>
      <p:sp>
        <p:nvSpPr>
          <p:cNvPr id="12" name="Textfeld 11"/>
          <p:cNvSpPr txBox="1"/>
          <p:nvPr/>
        </p:nvSpPr>
        <p:spPr>
          <a:xfrm>
            <a:off x="583667" y="4470132"/>
            <a:ext cx="2490669" cy="1107996"/>
          </a:xfrm>
          <a:prstGeom prst="rect">
            <a:avLst/>
          </a:prstGeom>
          <a:noFill/>
        </p:spPr>
        <p:txBody>
          <a:bodyPr wrap="square" rtlCol="0">
            <a:spAutoFit/>
          </a:bodyPr>
          <a:lstStyle/>
          <a:p>
            <a:r>
              <a:rPr lang="en-US" sz="1200" dirty="0"/>
              <a:t>Definition of IHPC component as two separate component parts via</a:t>
            </a:r>
            <a:br>
              <a:rPr lang="en-US" sz="1200" dirty="0"/>
            </a:br>
            <a:r>
              <a:rPr lang="en-US" sz="1200" dirty="0"/>
              <a:t>#1: </a:t>
            </a:r>
            <a:r>
              <a:rPr lang="en-US" sz="1200" i="1" dirty="0"/>
              <a:t>“Vehicle \ IHPC-Tab”</a:t>
            </a:r>
          </a:p>
          <a:p>
            <a:r>
              <a:rPr lang="en-US" sz="1200" dirty="0"/>
              <a:t>#2: </a:t>
            </a:r>
            <a:r>
              <a:rPr lang="en-US" sz="1200" i="1" dirty="0"/>
              <a:t>“Gearbox”</a:t>
            </a:r>
            <a:endParaRPr lang="de-AT" sz="1200" i="1" dirty="0"/>
          </a:p>
        </p:txBody>
      </p:sp>
      <p:sp>
        <p:nvSpPr>
          <p:cNvPr id="13" name="Ellipse 12"/>
          <p:cNvSpPr/>
          <p:nvPr/>
        </p:nvSpPr>
        <p:spPr>
          <a:xfrm>
            <a:off x="583666" y="2413049"/>
            <a:ext cx="579470" cy="108000"/>
          </a:xfrm>
          <a:prstGeom prst="ellipse">
            <a:avLst/>
          </a:prstGeom>
          <a:solidFill>
            <a:srgbClr val="FF0000">
              <a:alpha val="15000"/>
            </a:srgbClr>
          </a:solid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pic>
        <p:nvPicPr>
          <p:cNvPr id="17" name="Grafik 16"/>
          <p:cNvPicPr>
            <a:picLocks noChangeAspect="1"/>
          </p:cNvPicPr>
          <p:nvPr/>
        </p:nvPicPr>
        <p:blipFill rotWithShape="1">
          <a:blip r:embed="rId5"/>
          <a:srcRect b="34203"/>
          <a:stretch/>
        </p:blipFill>
        <p:spPr>
          <a:xfrm>
            <a:off x="3324617" y="1908810"/>
            <a:ext cx="2509361" cy="1623908"/>
          </a:xfrm>
          <a:prstGeom prst="rect">
            <a:avLst/>
          </a:prstGeom>
          <a:ln>
            <a:solidFill>
              <a:schemeClr val="tx1"/>
            </a:solidFill>
          </a:ln>
        </p:spPr>
      </p:pic>
      <p:sp>
        <p:nvSpPr>
          <p:cNvPr id="14" name="Ellipse 13"/>
          <p:cNvSpPr/>
          <p:nvPr/>
        </p:nvSpPr>
        <p:spPr>
          <a:xfrm>
            <a:off x="3357346" y="2801247"/>
            <a:ext cx="579470" cy="144000"/>
          </a:xfrm>
          <a:prstGeom prst="ellipse">
            <a:avLst/>
          </a:prstGeom>
          <a:solidFill>
            <a:srgbClr val="FF0000">
              <a:alpha val="15000"/>
            </a:srgbClr>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cxnSp>
        <p:nvCxnSpPr>
          <p:cNvPr id="16" name="Gerade Verbindung mit Pfeil 15"/>
          <p:cNvCxnSpPr/>
          <p:nvPr/>
        </p:nvCxnSpPr>
        <p:spPr>
          <a:xfrm flipH="1" flipV="1">
            <a:off x="3703308" y="3025407"/>
            <a:ext cx="187328" cy="3312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Textfeld 17"/>
          <p:cNvSpPr txBox="1"/>
          <p:nvPr/>
        </p:nvSpPr>
        <p:spPr>
          <a:xfrm>
            <a:off x="3830838" y="3159011"/>
            <a:ext cx="1316290" cy="415498"/>
          </a:xfrm>
          <a:prstGeom prst="rect">
            <a:avLst/>
          </a:prstGeom>
          <a:noFill/>
        </p:spPr>
        <p:txBody>
          <a:bodyPr wrap="square" rtlCol="0">
            <a:spAutoFit/>
          </a:bodyPr>
          <a:lstStyle/>
          <a:p>
            <a:pPr algn="ctr"/>
            <a:r>
              <a:rPr lang="en-US" sz="1050" dirty="0">
                <a:solidFill>
                  <a:srgbClr val="FF0000"/>
                </a:solidFill>
              </a:rPr>
              <a:t>Click for specific IHPC GUI-window</a:t>
            </a:r>
            <a:endParaRPr lang="de-AT" sz="1050" dirty="0">
              <a:solidFill>
                <a:srgbClr val="FF0000"/>
              </a:solidFill>
            </a:endParaRPr>
          </a:p>
        </p:txBody>
      </p:sp>
      <p:sp>
        <p:nvSpPr>
          <p:cNvPr id="20" name="Textfeld 19"/>
          <p:cNvSpPr txBox="1"/>
          <p:nvPr/>
        </p:nvSpPr>
        <p:spPr>
          <a:xfrm>
            <a:off x="13547" y="2659953"/>
            <a:ext cx="677332" cy="369332"/>
          </a:xfrm>
          <a:prstGeom prst="rect">
            <a:avLst/>
          </a:prstGeom>
          <a:solidFill>
            <a:schemeClr val="bg1">
              <a:alpha val="50000"/>
            </a:schemeClr>
          </a:solidFill>
        </p:spPr>
        <p:txBody>
          <a:bodyPr wrap="square" rtlCol="0">
            <a:spAutoFit/>
          </a:bodyPr>
          <a:lstStyle/>
          <a:p>
            <a:pPr algn="ctr"/>
            <a:r>
              <a:rPr lang="en-US" sz="900" dirty="0">
                <a:solidFill>
                  <a:srgbClr val="FF0000"/>
                </a:solidFill>
              </a:rPr>
              <a:t>Item #1:</a:t>
            </a:r>
            <a:br>
              <a:rPr lang="en-US" sz="900" dirty="0">
                <a:solidFill>
                  <a:srgbClr val="FF0000"/>
                </a:solidFill>
              </a:rPr>
            </a:br>
            <a:r>
              <a:rPr lang="en-US" sz="900" dirty="0">
                <a:solidFill>
                  <a:srgbClr val="FF0000"/>
                </a:solidFill>
              </a:rPr>
              <a:t>IHPC-EM</a:t>
            </a:r>
            <a:endParaRPr lang="de-AT" sz="900" dirty="0">
              <a:solidFill>
                <a:srgbClr val="FF0000"/>
              </a:solidFill>
            </a:endParaRPr>
          </a:p>
        </p:txBody>
      </p:sp>
      <p:sp>
        <p:nvSpPr>
          <p:cNvPr id="21" name="Textfeld 20"/>
          <p:cNvSpPr txBox="1"/>
          <p:nvPr/>
        </p:nvSpPr>
        <p:spPr>
          <a:xfrm>
            <a:off x="784400" y="3373694"/>
            <a:ext cx="991052" cy="369332"/>
          </a:xfrm>
          <a:prstGeom prst="rect">
            <a:avLst/>
          </a:prstGeom>
          <a:solidFill>
            <a:schemeClr val="bg1">
              <a:alpha val="50000"/>
            </a:schemeClr>
          </a:solidFill>
        </p:spPr>
        <p:txBody>
          <a:bodyPr wrap="square" rtlCol="0">
            <a:spAutoFit/>
          </a:bodyPr>
          <a:lstStyle/>
          <a:p>
            <a:pPr algn="ctr"/>
            <a:r>
              <a:rPr lang="en-US" sz="900" dirty="0">
                <a:solidFill>
                  <a:srgbClr val="FF0000"/>
                </a:solidFill>
              </a:rPr>
              <a:t>Item #2:</a:t>
            </a:r>
            <a:br>
              <a:rPr lang="en-US" sz="900" dirty="0">
                <a:solidFill>
                  <a:srgbClr val="FF0000"/>
                </a:solidFill>
              </a:rPr>
            </a:br>
            <a:r>
              <a:rPr lang="en-US" sz="900" dirty="0">
                <a:solidFill>
                  <a:srgbClr val="FF0000"/>
                </a:solidFill>
              </a:rPr>
              <a:t>IHPC-Gearbox</a:t>
            </a:r>
            <a:endParaRPr lang="de-AT" sz="900" dirty="0">
              <a:solidFill>
                <a:srgbClr val="FF0000"/>
              </a:solidFill>
            </a:endParaRPr>
          </a:p>
        </p:txBody>
      </p:sp>
      <p:cxnSp>
        <p:nvCxnSpPr>
          <p:cNvPr id="22" name="Gerade Verbindung mit Pfeil 21"/>
          <p:cNvCxnSpPr>
            <a:stCxn id="20" idx="0"/>
            <a:endCxn id="13" idx="3"/>
          </p:cNvCxnSpPr>
          <p:nvPr/>
        </p:nvCxnSpPr>
        <p:spPr>
          <a:xfrm flipV="1">
            <a:off x="352213" y="2505233"/>
            <a:ext cx="316314" cy="15472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5" name="Gerade Verbindung mit Pfeil 24"/>
          <p:cNvCxnSpPr>
            <a:stCxn id="21" idx="0"/>
            <a:endCxn id="26" idx="4"/>
          </p:cNvCxnSpPr>
          <p:nvPr/>
        </p:nvCxnSpPr>
        <p:spPr>
          <a:xfrm flipH="1" flipV="1">
            <a:off x="873402" y="2748482"/>
            <a:ext cx="406525" cy="62521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6" name="Ellipse 25"/>
          <p:cNvSpPr/>
          <p:nvPr/>
        </p:nvSpPr>
        <p:spPr>
          <a:xfrm>
            <a:off x="583666" y="2640482"/>
            <a:ext cx="579470" cy="108000"/>
          </a:xfrm>
          <a:prstGeom prst="ellipse">
            <a:avLst/>
          </a:prstGeom>
          <a:solidFill>
            <a:srgbClr val="FF0000">
              <a:alpha val="15000"/>
            </a:srgbClr>
          </a:solid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sp>
        <p:nvSpPr>
          <p:cNvPr id="29" name="Pfeil nach rechts 28"/>
          <p:cNvSpPr/>
          <p:nvPr/>
        </p:nvSpPr>
        <p:spPr>
          <a:xfrm>
            <a:off x="1369771" y="2322466"/>
            <a:ext cx="1873862" cy="365535"/>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AT" sz="1100" dirty="0"/>
              <a:t>item #1</a:t>
            </a:r>
          </a:p>
        </p:txBody>
      </p:sp>
      <p:sp>
        <p:nvSpPr>
          <p:cNvPr id="32" name="Pfeil nach rechts 31"/>
          <p:cNvSpPr/>
          <p:nvPr/>
        </p:nvSpPr>
        <p:spPr>
          <a:xfrm rot="1800000">
            <a:off x="831461" y="3838053"/>
            <a:ext cx="4725052" cy="365535"/>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AT" sz="1100" dirty="0"/>
              <a:t>item #2</a:t>
            </a:r>
          </a:p>
        </p:txBody>
      </p:sp>
      <p:sp>
        <p:nvSpPr>
          <p:cNvPr id="36" name="Ellipse 35"/>
          <p:cNvSpPr/>
          <p:nvPr/>
        </p:nvSpPr>
        <p:spPr>
          <a:xfrm>
            <a:off x="6062629" y="4896499"/>
            <a:ext cx="936000" cy="144000"/>
          </a:xfrm>
          <a:prstGeom prst="ellipse">
            <a:avLst/>
          </a:prstGeom>
          <a:solidFill>
            <a:srgbClr val="FF0000">
              <a:alpha val="15000"/>
            </a:srgbClr>
          </a:solid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sp>
        <p:nvSpPr>
          <p:cNvPr id="42" name="Textfeld 41"/>
          <p:cNvSpPr txBox="1"/>
          <p:nvPr/>
        </p:nvSpPr>
        <p:spPr>
          <a:xfrm>
            <a:off x="6800396" y="4439738"/>
            <a:ext cx="991052" cy="369332"/>
          </a:xfrm>
          <a:prstGeom prst="rect">
            <a:avLst/>
          </a:prstGeom>
          <a:solidFill>
            <a:schemeClr val="bg1">
              <a:alpha val="50000"/>
            </a:schemeClr>
          </a:solidFill>
        </p:spPr>
        <p:txBody>
          <a:bodyPr wrap="square" rtlCol="0">
            <a:spAutoFit/>
          </a:bodyPr>
          <a:lstStyle/>
          <a:p>
            <a:pPr algn="ctr"/>
            <a:r>
              <a:rPr lang="en-US" sz="900" dirty="0">
                <a:solidFill>
                  <a:srgbClr val="FF0000"/>
                </a:solidFill>
              </a:rPr>
              <a:t>Item #2:</a:t>
            </a:r>
            <a:br>
              <a:rPr lang="en-US" sz="900" dirty="0">
                <a:solidFill>
                  <a:srgbClr val="FF0000"/>
                </a:solidFill>
              </a:rPr>
            </a:br>
            <a:r>
              <a:rPr lang="en-US" sz="900" dirty="0">
                <a:solidFill>
                  <a:srgbClr val="FF0000"/>
                </a:solidFill>
              </a:rPr>
              <a:t>IHPC-Gearbox</a:t>
            </a:r>
            <a:endParaRPr lang="de-AT" sz="900" dirty="0">
              <a:solidFill>
                <a:srgbClr val="FF0000"/>
              </a:solidFill>
            </a:endParaRPr>
          </a:p>
        </p:txBody>
      </p:sp>
      <p:sp>
        <p:nvSpPr>
          <p:cNvPr id="43" name="Textfeld 42"/>
          <p:cNvSpPr txBox="1"/>
          <p:nvPr/>
        </p:nvSpPr>
        <p:spPr>
          <a:xfrm>
            <a:off x="7506547" y="1510021"/>
            <a:ext cx="677332" cy="369332"/>
          </a:xfrm>
          <a:prstGeom prst="rect">
            <a:avLst/>
          </a:prstGeom>
          <a:solidFill>
            <a:schemeClr val="bg1">
              <a:alpha val="50000"/>
            </a:schemeClr>
          </a:solidFill>
        </p:spPr>
        <p:txBody>
          <a:bodyPr wrap="square" rtlCol="0">
            <a:spAutoFit/>
          </a:bodyPr>
          <a:lstStyle/>
          <a:p>
            <a:pPr algn="ctr"/>
            <a:r>
              <a:rPr lang="en-US" sz="900" dirty="0">
                <a:solidFill>
                  <a:srgbClr val="FF0000"/>
                </a:solidFill>
              </a:rPr>
              <a:t>Item #1:</a:t>
            </a:r>
            <a:br>
              <a:rPr lang="en-US" sz="900" dirty="0">
                <a:solidFill>
                  <a:srgbClr val="FF0000"/>
                </a:solidFill>
              </a:rPr>
            </a:br>
            <a:r>
              <a:rPr lang="en-US" sz="900" dirty="0">
                <a:solidFill>
                  <a:srgbClr val="FF0000"/>
                </a:solidFill>
              </a:rPr>
              <a:t>IHPC-EM</a:t>
            </a:r>
            <a:endParaRPr lang="de-AT" sz="900" dirty="0">
              <a:solidFill>
                <a:srgbClr val="FF0000"/>
              </a:solidFill>
            </a:endParaRPr>
          </a:p>
        </p:txBody>
      </p:sp>
    </p:spTree>
    <p:extLst>
      <p:ext uri="{BB962C8B-B14F-4D97-AF65-F5344CB8AC3E}">
        <p14:creationId xmlns:p14="http://schemas.microsoft.com/office/powerpoint/2010/main" val="2420837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94DBEC-D01A-4740-AD75-A8DDE6AF906D}"/>
              </a:ext>
            </a:extLst>
          </p:cNvPr>
          <p:cNvSpPr>
            <a:spLocks noGrp="1"/>
          </p:cNvSpPr>
          <p:nvPr>
            <p:ph type="title"/>
          </p:nvPr>
        </p:nvSpPr>
        <p:spPr/>
        <p:txBody>
          <a:bodyPr/>
          <a:lstStyle/>
          <a:p>
            <a:r>
              <a:rPr lang="en-US" dirty="0"/>
              <a:t>Adaptations Serial Hybrid Strategy  (1/3)</a:t>
            </a:r>
            <a:endParaRPr lang="de-AT" dirty="0"/>
          </a:p>
        </p:txBody>
      </p:sp>
      <p:sp>
        <p:nvSpPr>
          <p:cNvPr id="3" name="Inhaltsplatzhalter 2">
            <a:extLst>
              <a:ext uri="{FF2B5EF4-FFF2-40B4-BE49-F238E27FC236}">
                <a16:creationId xmlns:a16="http://schemas.microsoft.com/office/drawing/2014/main" id="{110EDBFD-08E9-4654-AFEB-EA1FFF477824}"/>
              </a:ext>
            </a:extLst>
          </p:cNvPr>
          <p:cNvSpPr>
            <a:spLocks noGrp="1"/>
          </p:cNvSpPr>
          <p:nvPr>
            <p:ph idx="1"/>
          </p:nvPr>
        </p:nvSpPr>
        <p:spPr/>
        <p:txBody>
          <a:bodyPr/>
          <a:lstStyle/>
          <a:p>
            <a:r>
              <a:rPr lang="en-US" dirty="0"/>
              <a:t>Observation: </a:t>
            </a:r>
            <a:r>
              <a:rPr lang="en-US" dirty="0" err="1"/>
              <a:t>GenSet</a:t>
            </a:r>
            <a:r>
              <a:rPr lang="en-US" dirty="0"/>
              <a:t> often switching between optimal and maximum power, while operating constantly at optimal power would be sufficient</a:t>
            </a:r>
            <a:endParaRPr lang="de-AT" dirty="0"/>
          </a:p>
        </p:txBody>
      </p:sp>
      <p:sp>
        <p:nvSpPr>
          <p:cNvPr id="4" name="Foliennummernplatzhalter 3">
            <a:extLst>
              <a:ext uri="{FF2B5EF4-FFF2-40B4-BE49-F238E27FC236}">
                <a16:creationId xmlns:a16="http://schemas.microsoft.com/office/drawing/2014/main" id="{F44D83B9-C19B-4FCF-998E-E5154B43CC8F}"/>
              </a:ext>
            </a:extLst>
          </p:cNvPr>
          <p:cNvSpPr>
            <a:spLocks noGrp="1"/>
          </p:cNvSpPr>
          <p:nvPr>
            <p:ph type="sldNum" sz="quarter" idx="12"/>
          </p:nvPr>
        </p:nvSpPr>
        <p:spPr/>
        <p:txBody>
          <a:bodyPr/>
          <a:lstStyle/>
          <a:p>
            <a:endParaRPr lang="de-DE" dirty="0"/>
          </a:p>
        </p:txBody>
      </p:sp>
      <p:pic>
        <p:nvPicPr>
          <p:cNvPr id="8" name="Grafik 7">
            <a:extLst>
              <a:ext uri="{FF2B5EF4-FFF2-40B4-BE49-F238E27FC236}">
                <a16:creationId xmlns:a16="http://schemas.microsoft.com/office/drawing/2014/main" id="{3308DF22-75B3-4AFA-8634-AA4F4A0D5EB8}"/>
              </a:ext>
            </a:extLst>
          </p:cNvPr>
          <p:cNvPicPr>
            <a:picLocks noChangeAspect="1"/>
          </p:cNvPicPr>
          <p:nvPr/>
        </p:nvPicPr>
        <p:blipFill>
          <a:blip r:embed="rId2"/>
          <a:stretch>
            <a:fillRect/>
          </a:stretch>
        </p:blipFill>
        <p:spPr>
          <a:xfrm>
            <a:off x="1650310" y="2942566"/>
            <a:ext cx="4499663" cy="2756403"/>
          </a:xfrm>
          <a:prstGeom prst="rect">
            <a:avLst/>
          </a:prstGeom>
        </p:spPr>
      </p:pic>
    </p:spTree>
    <p:extLst>
      <p:ext uri="{BB962C8B-B14F-4D97-AF65-F5344CB8AC3E}">
        <p14:creationId xmlns:p14="http://schemas.microsoft.com/office/powerpoint/2010/main" val="14810948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94DBEC-D01A-4740-AD75-A8DDE6AF906D}"/>
              </a:ext>
            </a:extLst>
          </p:cNvPr>
          <p:cNvSpPr>
            <a:spLocks noGrp="1"/>
          </p:cNvSpPr>
          <p:nvPr>
            <p:ph type="title"/>
          </p:nvPr>
        </p:nvSpPr>
        <p:spPr/>
        <p:txBody>
          <a:bodyPr/>
          <a:lstStyle/>
          <a:p>
            <a:r>
              <a:rPr lang="en-US" dirty="0"/>
              <a:t>Adaptations Serial Hybrid Strategy  (2/3)</a:t>
            </a:r>
            <a:endParaRPr lang="de-AT" dirty="0"/>
          </a:p>
        </p:txBody>
      </p:sp>
      <p:sp>
        <p:nvSpPr>
          <p:cNvPr id="3" name="Inhaltsplatzhalter 2">
            <a:extLst>
              <a:ext uri="{FF2B5EF4-FFF2-40B4-BE49-F238E27FC236}">
                <a16:creationId xmlns:a16="http://schemas.microsoft.com/office/drawing/2014/main" id="{110EDBFD-08E9-4654-AFEB-EA1FFF477824}"/>
              </a:ext>
            </a:extLst>
          </p:cNvPr>
          <p:cNvSpPr>
            <a:spLocks noGrp="1"/>
          </p:cNvSpPr>
          <p:nvPr>
            <p:ph idx="1"/>
          </p:nvPr>
        </p:nvSpPr>
        <p:spPr>
          <a:xfrm>
            <a:off x="622355" y="2137413"/>
            <a:ext cx="5027008" cy="3482007"/>
          </a:xfrm>
        </p:spPr>
        <p:txBody>
          <a:bodyPr/>
          <a:lstStyle/>
          <a:p>
            <a:r>
              <a:rPr lang="en-US" sz="1800" dirty="0"/>
              <a:t>Minor changes in Serial Hybrid Strategy</a:t>
            </a:r>
          </a:p>
          <a:p>
            <a:pPr lvl="1"/>
            <a:r>
              <a:rPr lang="en-US" sz="1600" dirty="0" err="1"/>
              <a:t>GenSet</a:t>
            </a:r>
            <a:r>
              <a:rPr lang="en-US" sz="1600" dirty="0"/>
              <a:t> is switched on as soon as </a:t>
            </a:r>
            <a:r>
              <a:rPr lang="en-US" sz="1600" dirty="0" err="1"/>
              <a:t>SoC</a:t>
            </a:r>
            <a:r>
              <a:rPr lang="en-US" sz="1600" dirty="0"/>
              <a:t> falls below </a:t>
            </a:r>
            <a:r>
              <a:rPr lang="en-US" sz="1600" dirty="0" err="1"/>
              <a:t>SoC_min</a:t>
            </a:r>
            <a:endParaRPr lang="en-US" sz="1600" dirty="0"/>
          </a:p>
          <a:p>
            <a:pPr lvl="1"/>
            <a:r>
              <a:rPr lang="en-US" sz="1600" dirty="0" err="1"/>
              <a:t>GenSet</a:t>
            </a:r>
            <a:r>
              <a:rPr lang="en-US" sz="1600" dirty="0"/>
              <a:t> is switched off as soon as </a:t>
            </a:r>
            <a:r>
              <a:rPr lang="en-US" sz="1600" dirty="0" err="1"/>
              <a:t>SoC</a:t>
            </a:r>
            <a:r>
              <a:rPr lang="en-US" sz="1600" dirty="0"/>
              <a:t> reaches </a:t>
            </a:r>
            <a:r>
              <a:rPr lang="en-US" sz="1600" dirty="0" err="1"/>
              <a:t>SoC_target</a:t>
            </a:r>
            <a:endParaRPr lang="en-US" sz="1600" dirty="0"/>
          </a:p>
          <a:p>
            <a:pPr lvl="1"/>
            <a:r>
              <a:rPr lang="en-US" sz="1600" dirty="0" err="1"/>
              <a:t>GenSet</a:t>
            </a:r>
            <a:r>
              <a:rPr lang="en-US" sz="1600" dirty="0"/>
              <a:t> operation points </a:t>
            </a:r>
            <a:r>
              <a:rPr lang="en-US" sz="1600" dirty="0" err="1"/>
              <a:t>P_opt</a:t>
            </a:r>
            <a:r>
              <a:rPr lang="en-US" sz="1600" dirty="0"/>
              <a:t> and </a:t>
            </a:r>
            <a:r>
              <a:rPr lang="en-US" sz="1600" dirty="0" err="1"/>
              <a:t>P_max</a:t>
            </a:r>
            <a:r>
              <a:rPr lang="en-US" sz="1600" dirty="0"/>
              <a:t>:</a:t>
            </a:r>
          </a:p>
          <a:p>
            <a:pPr lvl="2"/>
            <a:r>
              <a:rPr lang="en-US" dirty="0"/>
              <a:t>In total 4 points defined, for </a:t>
            </a:r>
            <a:r>
              <a:rPr lang="en-US" dirty="0" err="1"/>
              <a:t>GenSet</a:t>
            </a:r>
            <a:r>
              <a:rPr lang="en-US" dirty="0"/>
              <a:t> in regular and in de-rating condition</a:t>
            </a:r>
          </a:p>
          <a:p>
            <a:pPr lvl="2"/>
            <a:r>
              <a:rPr lang="en-US" dirty="0" err="1"/>
              <a:t>SoC_min</a:t>
            </a:r>
            <a:r>
              <a:rPr lang="en-US" dirty="0"/>
              <a:t> ≤ </a:t>
            </a:r>
            <a:r>
              <a:rPr lang="en-US" b="1" dirty="0" err="1"/>
              <a:t>SoC</a:t>
            </a:r>
            <a:r>
              <a:rPr lang="en-US" dirty="0"/>
              <a:t> &lt; </a:t>
            </a:r>
            <a:r>
              <a:rPr lang="en-US" dirty="0" err="1"/>
              <a:t>SOC_target</a:t>
            </a:r>
            <a:r>
              <a:rPr lang="en-US" dirty="0"/>
              <a:t>: </a:t>
            </a:r>
            <a:r>
              <a:rPr lang="en-US" dirty="0" err="1"/>
              <a:t>P_opt</a:t>
            </a:r>
            <a:endParaRPr lang="en-US" dirty="0"/>
          </a:p>
          <a:p>
            <a:pPr lvl="2"/>
            <a:r>
              <a:rPr lang="en-US" b="1" dirty="0" err="1"/>
              <a:t>SoC</a:t>
            </a:r>
            <a:r>
              <a:rPr lang="en-US" dirty="0"/>
              <a:t> &lt; </a:t>
            </a:r>
            <a:r>
              <a:rPr lang="en-US" dirty="0" err="1"/>
              <a:t>SoC_min</a:t>
            </a:r>
            <a:r>
              <a:rPr lang="en-US" dirty="0"/>
              <a:t>:</a:t>
            </a:r>
          </a:p>
          <a:p>
            <a:pPr lvl="3"/>
            <a:r>
              <a:rPr lang="en-US" dirty="0"/>
              <a:t>requested el. power &gt; </a:t>
            </a:r>
            <a:r>
              <a:rPr lang="en-US" dirty="0" err="1"/>
              <a:t>P_opt</a:t>
            </a:r>
            <a:r>
              <a:rPr lang="en-US" dirty="0"/>
              <a:t>: GENSET @ </a:t>
            </a:r>
            <a:r>
              <a:rPr lang="en-US" dirty="0" err="1"/>
              <a:t>P_max</a:t>
            </a:r>
            <a:endParaRPr lang="en-US" dirty="0"/>
          </a:p>
          <a:p>
            <a:pPr lvl="3"/>
            <a:r>
              <a:rPr lang="en-US" dirty="0"/>
              <a:t>requested el. power ≤ </a:t>
            </a:r>
            <a:r>
              <a:rPr lang="en-US" dirty="0" err="1"/>
              <a:t>P_opt</a:t>
            </a:r>
            <a:r>
              <a:rPr lang="en-US" dirty="0"/>
              <a:t>: GENSET @ </a:t>
            </a:r>
            <a:r>
              <a:rPr lang="en-US" dirty="0" err="1"/>
              <a:t>P_opt</a:t>
            </a:r>
            <a:endParaRPr lang="en-US" dirty="0"/>
          </a:p>
          <a:p>
            <a:pPr lvl="1"/>
            <a:r>
              <a:rPr lang="en-US" sz="1600" i="1" dirty="0"/>
              <a:t>Note: </a:t>
            </a:r>
            <a:r>
              <a:rPr lang="en-US" sz="1600" i="1" dirty="0" err="1"/>
              <a:t>SoC_min</a:t>
            </a:r>
            <a:r>
              <a:rPr lang="en-US" sz="1600" i="1" dirty="0"/>
              <a:t> shall be above battery’s min SoC</a:t>
            </a:r>
            <a:endParaRPr lang="de-AT" sz="1600" i="1" dirty="0"/>
          </a:p>
        </p:txBody>
      </p:sp>
      <p:sp>
        <p:nvSpPr>
          <p:cNvPr id="4" name="Foliennummernplatzhalter 3">
            <a:extLst>
              <a:ext uri="{FF2B5EF4-FFF2-40B4-BE49-F238E27FC236}">
                <a16:creationId xmlns:a16="http://schemas.microsoft.com/office/drawing/2014/main" id="{F44D83B9-C19B-4FCF-998E-E5154B43CC8F}"/>
              </a:ext>
            </a:extLst>
          </p:cNvPr>
          <p:cNvSpPr>
            <a:spLocks noGrp="1"/>
          </p:cNvSpPr>
          <p:nvPr>
            <p:ph type="sldNum" sz="quarter" idx="12"/>
          </p:nvPr>
        </p:nvSpPr>
        <p:spPr/>
        <p:txBody>
          <a:bodyPr/>
          <a:lstStyle/>
          <a:p>
            <a:endParaRPr lang="de-DE" dirty="0"/>
          </a:p>
        </p:txBody>
      </p:sp>
      <p:pic>
        <p:nvPicPr>
          <p:cNvPr id="5" name="Grafik 4">
            <a:extLst>
              <a:ext uri="{FF2B5EF4-FFF2-40B4-BE49-F238E27FC236}">
                <a16:creationId xmlns:a16="http://schemas.microsoft.com/office/drawing/2014/main" id="{5082A6F2-18F3-4638-8CF0-E85A50E8E2BC}"/>
              </a:ext>
            </a:extLst>
          </p:cNvPr>
          <p:cNvPicPr>
            <a:picLocks noChangeAspect="1"/>
          </p:cNvPicPr>
          <p:nvPr/>
        </p:nvPicPr>
        <p:blipFill>
          <a:blip r:embed="rId2"/>
          <a:stretch>
            <a:fillRect/>
          </a:stretch>
        </p:blipFill>
        <p:spPr>
          <a:xfrm>
            <a:off x="5649111" y="4174508"/>
            <a:ext cx="3367888" cy="1363757"/>
          </a:xfrm>
          <a:prstGeom prst="rect">
            <a:avLst/>
          </a:prstGeom>
        </p:spPr>
      </p:pic>
      <p:pic>
        <p:nvPicPr>
          <p:cNvPr id="6" name="Grafik 5"/>
          <p:cNvPicPr>
            <a:picLocks noChangeAspect="1"/>
          </p:cNvPicPr>
          <p:nvPr/>
        </p:nvPicPr>
        <p:blipFill>
          <a:blip r:embed="rId3"/>
          <a:stretch>
            <a:fillRect/>
          </a:stretch>
        </p:blipFill>
        <p:spPr>
          <a:xfrm>
            <a:off x="7012377" y="1480564"/>
            <a:ext cx="2004622" cy="2351043"/>
          </a:xfrm>
          <a:prstGeom prst="rect">
            <a:avLst/>
          </a:prstGeom>
        </p:spPr>
      </p:pic>
      <p:cxnSp>
        <p:nvCxnSpPr>
          <p:cNvPr id="7" name="Gerade Verbindung mit Pfeil 6"/>
          <p:cNvCxnSpPr/>
          <p:nvPr/>
        </p:nvCxnSpPr>
        <p:spPr>
          <a:xfrm flipV="1">
            <a:off x="6318250" y="2520952"/>
            <a:ext cx="641350" cy="1572401"/>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15975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94DBEC-D01A-4740-AD75-A8DDE6AF906D}"/>
              </a:ext>
            </a:extLst>
          </p:cNvPr>
          <p:cNvSpPr>
            <a:spLocks noGrp="1"/>
          </p:cNvSpPr>
          <p:nvPr>
            <p:ph type="title"/>
          </p:nvPr>
        </p:nvSpPr>
        <p:spPr/>
        <p:txBody>
          <a:bodyPr/>
          <a:lstStyle/>
          <a:p>
            <a:r>
              <a:rPr lang="en-US" dirty="0"/>
              <a:t>Adaptations Serial Hybrid Strategy  (3/3)</a:t>
            </a:r>
            <a:endParaRPr lang="de-AT" dirty="0"/>
          </a:p>
        </p:txBody>
      </p:sp>
      <p:sp>
        <p:nvSpPr>
          <p:cNvPr id="3" name="Inhaltsplatzhalter 2">
            <a:extLst>
              <a:ext uri="{FF2B5EF4-FFF2-40B4-BE49-F238E27FC236}">
                <a16:creationId xmlns:a16="http://schemas.microsoft.com/office/drawing/2014/main" id="{110EDBFD-08E9-4654-AFEB-EA1FFF477824}"/>
              </a:ext>
            </a:extLst>
          </p:cNvPr>
          <p:cNvSpPr>
            <a:spLocks noGrp="1"/>
          </p:cNvSpPr>
          <p:nvPr>
            <p:ph idx="1"/>
          </p:nvPr>
        </p:nvSpPr>
        <p:spPr/>
        <p:txBody>
          <a:bodyPr/>
          <a:lstStyle/>
          <a:p>
            <a:r>
              <a:rPr lang="en-US" dirty="0" err="1"/>
              <a:t>GenSet</a:t>
            </a:r>
            <a:r>
              <a:rPr lang="en-US" dirty="0"/>
              <a:t> now always operates in optimal point</a:t>
            </a:r>
          </a:p>
          <a:p>
            <a:r>
              <a:rPr lang="en-US" dirty="0"/>
              <a:t>Speed profile is unchanged, SoC trace slightly different</a:t>
            </a:r>
            <a:endParaRPr lang="de-AT" dirty="0"/>
          </a:p>
        </p:txBody>
      </p:sp>
      <p:sp>
        <p:nvSpPr>
          <p:cNvPr id="4" name="Foliennummernplatzhalter 3">
            <a:extLst>
              <a:ext uri="{FF2B5EF4-FFF2-40B4-BE49-F238E27FC236}">
                <a16:creationId xmlns:a16="http://schemas.microsoft.com/office/drawing/2014/main" id="{F44D83B9-C19B-4FCF-998E-E5154B43CC8F}"/>
              </a:ext>
            </a:extLst>
          </p:cNvPr>
          <p:cNvSpPr>
            <a:spLocks noGrp="1"/>
          </p:cNvSpPr>
          <p:nvPr>
            <p:ph type="sldNum" sz="quarter" idx="12"/>
          </p:nvPr>
        </p:nvSpPr>
        <p:spPr/>
        <p:txBody>
          <a:bodyPr/>
          <a:lstStyle/>
          <a:p>
            <a:endParaRPr lang="de-DE" dirty="0"/>
          </a:p>
        </p:txBody>
      </p:sp>
      <p:pic>
        <p:nvPicPr>
          <p:cNvPr id="8" name="Grafik 7">
            <a:extLst>
              <a:ext uri="{FF2B5EF4-FFF2-40B4-BE49-F238E27FC236}">
                <a16:creationId xmlns:a16="http://schemas.microsoft.com/office/drawing/2014/main" id="{3308DF22-75B3-4AFA-8634-AA4F4A0D5EB8}"/>
              </a:ext>
            </a:extLst>
          </p:cNvPr>
          <p:cNvPicPr>
            <a:picLocks noChangeAspect="1"/>
          </p:cNvPicPr>
          <p:nvPr/>
        </p:nvPicPr>
        <p:blipFill>
          <a:blip r:embed="rId2"/>
          <a:stretch>
            <a:fillRect/>
          </a:stretch>
        </p:blipFill>
        <p:spPr>
          <a:xfrm>
            <a:off x="1659201" y="2942566"/>
            <a:ext cx="4481878" cy="2756403"/>
          </a:xfrm>
          <a:prstGeom prst="rect">
            <a:avLst/>
          </a:prstGeom>
        </p:spPr>
      </p:pic>
    </p:spTree>
    <p:extLst>
      <p:ext uri="{BB962C8B-B14F-4D97-AF65-F5344CB8AC3E}">
        <p14:creationId xmlns:p14="http://schemas.microsoft.com/office/powerpoint/2010/main" val="21195943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536F88-EC00-4822-9B6F-22640C9FFECE}"/>
              </a:ext>
            </a:extLst>
          </p:cNvPr>
          <p:cNvSpPr>
            <a:spLocks noGrp="1"/>
          </p:cNvSpPr>
          <p:nvPr>
            <p:ph type="title"/>
          </p:nvPr>
        </p:nvSpPr>
        <p:spPr/>
        <p:txBody>
          <a:bodyPr/>
          <a:lstStyle/>
          <a:p>
            <a:r>
              <a:rPr lang="en-US" dirty="0"/>
              <a:t>SoC Correction for HEV-S</a:t>
            </a:r>
            <a:endParaRPr lang="de-AT" dirty="0"/>
          </a:p>
        </p:txBody>
      </p:sp>
      <p:sp>
        <p:nvSpPr>
          <p:cNvPr id="3" name="Inhaltsplatzhalter 2">
            <a:extLst>
              <a:ext uri="{FF2B5EF4-FFF2-40B4-BE49-F238E27FC236}">
                <a16:creationId xmlns:a16="http://schemas.microsoft.com/office/drawing/2014/main" id="{2E054CC8-46EA-4050-A60F-86848DCBC0B4}"/>
              </a:ext>
            </a:extLst>
          </p:cNvPr>
          <p:cNvSpPr>
            <a:spLocks noGrp="1"/>
          </p:cNvSpPr>
          <p:nvPr>
            <p:ph idx="1"/>
          </p:nvPr>
        </p:nvSpPr>
        <p:spPr/>
        <p:txBody>
          <a:bodyPr/>
          <a:lstStyle/>
          <a:p>
            <a:r>
              <a:rPr lang="en-US" dirty="0"/>
              <a:t>REESS SoC for HEV is corrected using the engine line</a:t>
            </a:r>
          </a:p>
          <a:p>
            <a:pPr lvl="1"/>
            <a:r>
              <a:rPr lang="en-US" dirty="0"/>
              <a:t>Engine line makes no sense for HEV-S as the ICE is decoupled from the drivetrain and operates only in certain points</a:t>
            </a:r>
          </a:p>
          <a:p>
            <a:r>
              <a:rPr lang="en-US" dirty="0"/>
              <a:t>SoC Correction:</a:t>
            </a:r>
          </a:p>
          <a:p>
            <a:pPr lvl="1"/>
            <a:endParaRPr lang="de-AT" dirty="0"/>
          </a:p>
        </p:txBody>
      </p:sp>
      <p:sp>
        <p:nvSpPr>
          <p:cNvPr id="4" name="Foliennummernplatzhalter 3">
            <a:extLst>
              <a:ext uri="{FF2B5EF4-FFF2-40B4-BE49-F238E27FC236}">
                <a16:creationId xmlns:a16="http://schemas.microsoft.com/office/drawing/2014/main" id="{ECC4C368-D0E6-4A14-BC33-8E2721859C69}"/>
              </a:ext>
            </a:extLst>
          </p:cNvPr>
          <p:cNvSpPr>
            <a:spLocks noGrp="1"/>
          </p:cNvSpPr>
          <p:nvPr>
            <p:ph type="sldNum" sz="quarter" idx="12"/>
          </p:nvPr>
        </p:nvSpPr>
        <p:spPr/>
        <p:txBody>
          <a:bodyPr/>
          <a:lstStyle/>
          <a:p>
            <a:endParaRPr lang="de-DE" dirty="0"/>
          </a:p>
        </p:txBody>
      </p:sp>
      <p:pic>
        <p:nvPicPr>
          <p:cNvPr id="5" name="Grafik 4">
            <a:extLst>
              <a:ext uri="{FF2B5EF4-FFF2-40B4-BE49-F238E27FC236}">
                <a16:creationId xmlns:a16="http://schemas.microsoft.com/office/drawing/2014/main" id="{33CD5116-27E0-4513-AEE2-CD2FBE8B4FC9}"/>
              </a:ext>
            </a:extLst>
          </p:cNvPr>
          <p:cNvPicPr>
            <a:picLocks noChangeAspect="1"/>
          </p:cNvPicPr>
          <p:nvPr/>
        </p:nvPicPr>
        <p:blipFill>
          <a:blip r:embed="rId2"/>
          <a:stretch>
            <a:fillRect/>
          </a:stretch>
        </p:blipFill>
        <p:spPr>
          <a:xfrm>
            <a:off x="1735880" y="3544426"/>
            <a:ext cx="2489228" cy="436635"/>
          </a:xfrm>
          <a:prstGeom prst="rect">
            <a:avLst/>
          </a:prstGeom>
        </p:spPr>
      </p:pic>
      <p:pic>
        <p:nvPicPr>
          <p:cNvPr id="6" name="Grafik 5">
            <a:extLst>
              <a:ext uri="{FF2B5EF4-FFF2-40B4-BE49-F238E27FC236}">
                <a16:creationId xmlns:a16="http://schemas.microsoft.com/office/drawing/2014/main" id="{BB29848A-47D4-47CB-B881-48A0AAFBDC3A}"/>
              </a:ext>
            </a:extLst>
          </p:cNvPr>
          <p:cNvPicPr>
            <a:picLocks noChangeAspect="1"/>
          </p:cNvPicPr>
          <p:nvPr/>
        </p:nvPicPr>
        <p:blipFill>
          <a:blip r:embed="rId3"/>
          <a:stretch>
            <a:fillRect/>
          </a:stretch>
        </p:blipFill>
        <p:spPr>
          <a:xfrm>
            <a:off x="4686865" y="3607676"/>
            <a:ext cx="1726135" cy="310133"/>
          </a:xfrm>
          <a:prstGeom prst="rect">
            <a:avLst/>
          </a:prstGeom>
        </p:spPr>
      </p:pic>
      <p:pic>
        <p:nvPicPr>
          <p:cNvPr id="7" name="Grafik 6">
            <a:extLst>
              <a:ext uri="{FF2B5EF4-FFF2-40B4-BE49-F238E27FC236}">
                <a16:creationId xmlns:a16="http://schemas.microsoft.com/office/drawing/2014/main" id="{8F25370B-743C-4385-9389-DE51554C03D9}"/>
              </a:ext>
            </a:extLst>
          </p:cNvPr>
          <p:cNvPicPr>
            <a:picLocks noChangeAspect="1"/>
          </p:cNvPicPr>
          <p:nvPr/>
        </p:nvPicPr>
        <p:blipFill>
          <a:blip r:embed="rId4"/>
          <a:stretch>
            <a:fillRect/>
          </a:stretch>
        </p:blipFill>
        <p:spPr>
          <a:xfrm>
            <a:off x="1453323" y="4127093"/>
            <a:ext cx="2860570" cy="530491"/>
          </a:xfrm>
          <a:prstGeom prst="rect">
            <a:avLst/>
          </a:prstGeom>
        </p:spPr>
      </p:pic>
      <p:pic>
        <p:nvPicPr>
          <p:cNvPr id="8" name="Grafik 7">
            <a:extLst>
              <a:ext uri="{FF2B5EF4-FFF2-40B4-BE49-F238E27FC236}">
                <a16:creationId xmlns:a16="http://schemas.microsoft.com/office/drawing/2014/main" id="{A1CAD9FD-6C51-43C1-A8E6-D445590674B2}"/>
              </a:ext>
            </a:extLst>
          </p:cNvPr>
          <p:cNvPicPr>
            <a:picLocks noChangeAspect="1"/>
          </p:cNvPicPr>
          <p:nvPr/>
        </p:nvPicPr>
        <p:blipFill>
          <a:blip r:embed="rId5"/>
          <a:stretch>
            <a:fillRect/>
          </a:stretch>
        </p:blipFill>
        <p:spPr>
          <a:xfrm>
            <a:off x="1453324" y="4777211"/>
            <a:ext cx="2709587" cy="493765"/>
          </a:xfrm>
          <a:prstGeom prst="rect">
            <a:avLst/>
          </a:prstGeom>
        </p:spPr>
      </p:pic>
      <p:sp>
        <p:nvSpPr>
          <p:cNvPr id="9" name="Textfeld 8">
            <a:extLst>
              <a:ext uri="{FF2B5EF4-FFF2-40B4-BE49-F238E27FC236}">
                <a16:creationId xmlns:a16="http://schemas.microsoft.com/office/drawing/2014/main" id="{6CC2E2B4-4C07-4528-9C9C-3024BD943738}"/>
              </a:ext>
            </a:extLst>
          </p:cNvPr>
          <p:cNvSpPr txBox="1"/>
          <p:nvPr/>
        </p:nvSpPr>
        <p:spPr>
          <a:xfrm>
            <a:off x="4538586" y="4253838"/>
            <a:ext cx="3937296" cy="276999"/>
          </a:xfrm>
          <a:prstGeom prst="rect">
            <a:avLst/>
          </a:prstGeom>
          <a:noFill/>
        </p:spPr>
        <p:txBody>
          <a:bodyPr wrap="none" rtlCol="0">
            <a:spAutoFit/>
          </a:bodyPr>
          <a:lstStyle/>
          <a:p>
            <a:r>
              <a:rPr lang="en-US" sz="1200" i="1" dirty="0"/>
              <a:t>… in case the </a:t>
            </a:r>
            <a:r>
              <a:rPr lang="en-US" sz="1200" i="1" dirty="0" err="1"/>
              <a:t>GenSet</a:t>
            </a:r>
            <a:r>
              <a:rPr lang="en-US" sz="1200" i="1" dirty="0"/>
              <a:t> was on during the simulation</a:t>
            </a:r>
            <a:endParaRPr lang="de-AT" sz="1200" i="1" dirty="0"/>
          </a:p>
        </p:txBody>
      </p:sp>
      <p:sp>
        <p:nvSpPr>
          <p:cNvPr id="10" name="Textfeld 9">
            <a:extLst>
              <a:ext uri="{FF2B5EF4-FFF2-40B4-BE49-F238E27FC236}">
                <a16:creationId xmlns:a16="http://schemas.microsoft.com/office/drawing/2014/main" id="{897F3D89-EDC5-4658-842D-561C73F46A8F}"/>
              </a:ext>
            </a:extLst>
          </p:cNvPr>
          <p:cNvSpPr txBox="1"/>
          <p:nvPr/>
        </p:nvSpPr>
        <p:spPr>
          <a:xfrm>
            <a:off x="4563999" y="4885593"/>
            <a:ext cx="4221027" cy="276999"/>
          </a:xfrm>
          <a:prstGeom prst="rect">
            <a:avLst/>
          </a:prstGeom>
          <a:noFill/>
        </p:spPr>
        <p:txBody>
          <a:bodyPr wrap="none" rtlCol="0">
            <a:spAutoFit/>
          </a:bodyPr>
          <a:lstStyle/>
          <a:p>
            <a:r>
              <a:rPr lang="en-US" sz="1200" i="1" dirty="0"/>
              <a:t>… in case the </a:t>
            </a:r>
            <a:r>
              <a:rPr lang="en-US" sz="1200" i="1" dirty="0" err="1"/>
              <a:t>GenSet</a:t>
            </a:r>
            <a:r>
              <a:rPr lang="en-US" sz="1200" i="1" dirty="0"/>
              <a:t> was not on during the simulation</a:t>
            </a:r>
            <a:endParaRPr lang="de-AT" sz="1200" i="1" dirty="0"/>
          </a:p>
        </p:txBody>
      </p:sp>
    </p:spTree>
    <p:extLst>
      <p:ext uri="{BB962C8B-B14F-4D97-AF65-F5344CB8AC3E}">
        <p14:creationId xmlns:p14="http://schemas.microsoft.com/office/powerpoint/2010/main" val="10858045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0.7.8.2679 Development Version</a:t>
            </a:r>
            <a:br>
              <a:rPr lang="en-US" dirty="0"/>
            </a:br>
            <a:r>
              <a:rPr lang="en-US" sz="1600" dirty="0"/>
              <a:t>April 2022</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Changes/Bugfixes</a:t>
            </a:r>
          </a:p>
          <a:p>
            <a:pPr lvl="1">
              <a:tabLst>
                <a:tab pos="1885950" algn="l"/>
              </a:tabLst>
            </a:pPr>
            <a:r>
              <a:rPr lang="en-US" sz="1400" dirty="0"/>
              <a:t>Multi-Target Executables in </a:t>
            </a:r>
            <a:r>
              <a:rPr lang="en-US" sz="1400" dirty="0" err="1"/>
              <a:t>.net</a:t>
            </a:r>
            <a:r>
              <a:rPr lang="en-US" sz="1400" dirty="0"/>
              <a:t> 6.0 and </a:t>
            </a:r>
            <a:r>
              <a:rPr lang="en-US" sz="1400" dirty="0" err="1"/>
              <a:t>.net</a:t>
            </a:r>
            <a:r>
              <a:rPr lang="en-US" sz="1400" dirty="0"/>
              <a:t> Framework 4.8 (and </a:t>
            </a:r>
            <a:r>
              <a:rPr lang="en-US" sz="1400" dirty="0" err="1"/>
              <a:t>.net</a:t>
            </a:r>
            <a:r>
              <a:rPr lang="en-US" sz="1400" dirty="0"/>
              <a:t> Framework 4.5, but this will be removed with the next release)</a:t>
            </a:r>
          </a:p>
          <a:p>
            <a:pPr lvl="1">
              <a:tabLst>
                <a:tab pos="1885950" algn="l"/>
              </a:tabLst>
            </a:pPr>
            <a:r>
              <a:rPr lang="en-US" sz="1400" dirty="0"/>
              <a:t>Implementation Serial Hybrid Vehicles S2, S3, S4</a:t>
            </a:r>
          </a:p>
          <a:p>
            <a:pPr lvl="1">
              <a:tabLst>
                <a:tab pos="1885950" algn="l"/>
              </a:tabLst>
            </a:pPr>
            <a:r>
              <a:rPr lang="en-US" sz="1400" dirty="0"/>
              <a:t>Implementation APT-S/P with E2 and S2 vehicle architecture</a:t>
            </a:r>
          </a:p>
          <a:p>
            <a:pPr lvl="1">
              <a:tabLst>
                <a:tab pos="1885950" algn="l"/>
              </a:tabLst>
            </a:pPr>
            <a:r>
              <a:rPr lang="en-US" sz="1400" dirty="0"/>
              <a:t>Correct handling of retarder positions with HEV and PEV, adding </a:t>
            </a:r>
            <a:r>
              <a:rPr lang="en-US" sz="1400" dirty="0" err="1"/>
              <a:t>axlegear</a:t>
            </a:r>
            <a:r>
              <a:rPr lang="en-US" sz="1400" dirty="0"/>
              <a:t> input retarder option</a:t>
            </a:r>
          </a:p>
          <a:p>
            <a:pPr lvl="1">
              <a:tabLst>
                <a:tab pos="1885950" algn="l"/>
              </a:tabLst>
            </a:pPr>
            <a:r>
              <a:rPr lang="en-US" sz="1400" dirty="0"/>
              <a:t>Update hashing tool to handle new powertrain components (electric motor, battery, </a:t>
            </a:r>
            <a:r>
              <a:rPr lang="en-US" sz="1400" dirty="0" err="1"/>
              <a:t>supercap</a:t>
            </a:r>
            <a:r>
              <a:rPr lang="en-US" sz="1400" dirty="0"/>
              <a:t>)</a:t>
            </a:r>
          </a:p>
          <a:p>
            <a:pPr lvl="1">
              <a:tabLst>
                <a:tab pos="1885950" algn="l"/>
              </a:tabLst>
            </a:pPr>
            <a:r>
              <a:rPr lang="en-US" sz="1400" dirty="0"/>
              <a:t>Changing EM overload buffer calculation: interpolate between both voltage levels (pre-processing)</a:t>
            </a:r>
          </a:p>
          <a:p>
            <a:pPr lvl="1">
              <a:tabLst>
                <a:tab pos="1885950" algn="l"/>
              </a:tabLst>
            </a:pPr>
            <a:r>
              <a:rPr lang="en-US" sz="1400" dirty="0"/>
              <a:t>Handling of torque limitations (engine torque limit, boosting torque limits, gearbox torque limits) for P2 architecture</a:t>
            </a:r>
          </a:p>
          <a:p>
            <a:pPr lvl="1">
              <a:tabLst>
                <a:tab pos="1885950" algn="l"/>
              </a:tabLst>
            </a:pPr>
            <a:r>
              <a:rPr lang="en-US" sz="1400" dirty="0"/>
              <a:t>Connect electric WHR system to REESS in case of hybrid vehicles</a:t>
            </a:r>
          </a:p>
          <a:p>
            <a:pPr lvl="1">
              <a:tabLst>
                <a:tab pos="1885950" algn="l"/>
              </a:tabLst>
            </a:pPr>
            <a:r>
              <a:rPr lang="en-US" sz="1400" dirty="0"/>
              <a:t>Update LH cycle</a:t>
            </a:r>
          </a:p>
          <a:p>
            <a:pPr lvl="1">
              <a:tabLst>
                <a:tab pos="1885950" algn="l"/>
              </a:tabLst>
            </a:pPr>
            <a:r>
              <a:rPr lang="en-US" sz="1400" dirty="0"/>
              <a:t>GUI improvements: enable/disable some fields in Job Form, Vehicle Form, and Hybrid Strategy Parameters to simplify user interface and avoid erratic entries.</a:t>
            </a:r>
          </a:p>
          <a:p>
            <a:pPr lvl="1">
              <a:tabLst>
                <a:tab pos="1885950" algn="l"/>
              </a:tabLst>
            </a:pPr>
            <a:endParaRPr lang="en-US" sz="1400" dirty="0"/>
          </a:p>
          <a:p>
            <a:pPr lvl="1">
              <a:tabLst>
                <a:tab pos="1885950" algn="l"/>
              </a:tabLst>
            </a:pPr>
            <a:endParaRPr lang="en-US" sz="1400" dirty="0"/>
          </a:p>
          <a:p>
            <a:pPr>
              <a:tabLst>
                <a:tab pos="1885950" algn="l"/>
              </a:tabLst>
            </a:pPr>
            <a:endParaRPr lang="en-US" sz="1400" dirty="0"/>
          </a:p>
          <a:p>
            <a:pPr lvl="1">
              <a:tabLst>
                <a:tab pos="1885950" algn="l"/>
              </a:tabLst>
            </a:pPr>
            <a:endParaRPr lang="en-US" sz="1400" dirty="0"/>
          </a:p>
          <a:p>
            <a:pPr lvl="1">
              <a:tabLst>
                <a:tab pos="1885950" algn="l"/>
              </a:tabLst>
            </a:pPr>
            <a:endParaRPr lang="en-US" sz="1400" dirty="0"/>
          </a:p>
        </p:txBody>
      </p:sp>
    </p:spTree>
    <p:extLst>
      <p:ext uri="{BB962C8B-B14F-4D97-AF65-F5344CB8AC3E}">
        <p14:creationId xmlns:p14="http://schemas.microsoft.com/office/powerpoint/2010/main" val="3142216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0.7.9.2741 Development Version</a:t>
            </a:r>
            <a:br>
              <a:rPr lang="en-US" dirty="0"/>
            </a:br>
            <a:r>
              <a:rPr lang="en-US" sz="1600" dirty="0"/>
              <a:t>June 2022</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Changes/Bugfixes</a:t>
            </a:r>
          </a:p>
          <a:p>
            <a:pPr lvl="1">
              <a:tabLst>
                <a:tab pos="1885950" algn="l"/>
              </a:tabLst>
            </a:pPr>
            <a:r>
              <a:rPr lang="en-US" sz="1400" dirty="0"/>
              <a:t>Implementation of IEPC</a:t>
            </a:r>
          </a:p>
          <a:p>
            <a:pPr lvl="1">
              <a:tabLst>
                <a:tab pos="1885950" algn="l"/>
              </a:tabLst>
            </a:pPr>
            <a:r>
              <a:rPr lang="en-US" sz="1400" dirty="0"/>
              <a:t>Implementation of IEPC-S</a:t>
            </a:r>
          </a:p>
          <a:p>
            <a:pPr lvl="1">
              <a:tabLst>
                <a:tab pos="1885950" algn="l"/>
              </a:tabLst>
            </a:pPr>
            <a:r>
              <a:rPr lang="en-US" sz="1400" dirty="0"/>
              <a:t>Implementation of IHPC</a:t>
            </a:r>
          </a:p>
          <a:p>
            <a:pPr lvl="1">
              <a:tabLst>
                <a:tab pos="1885950" algn="l"/>
              </a:tabLst>
            </a:pPr>
            <a:r>
              <a:rPr lang="en-US" sz="1400" dirty="0"/>
              <a:t>Adaptations HEV-S strategy, SoC correction for HEV-S</a:t>
            </a:r>
          </a:p>
          <a:p>
            <a:pPr lvl="1">
              <a:tabLst>
                <a:tab pos="1885950" algn="l"/>
              </a:tabLst>
            </a:pPr>
            <a:r>
              <a:rPr lang="en-US" sz="1400" dirty="0"/>
              <a:t>PTO idle drag losses for PEV, adapting PTO idle losses according to 2nd amendment</a:t>
            </a:r>
          </a:p>
          <a:p>
            <a:pPr lvl="1">
              <a:tabLst>
                <a:tab pos="1885950" algn="l"/>
              </a:tabLst>
            </a:pPr>
            <a:r>
              <a:rPr lang="en-US" sz="1400" dirty="0"/>
              <a:t>Bugfixes</a:t>
            </a:r>
          </a:p>
          <a:p>
            <a:pPr lvl="2">
              <a:tabLst>
                <a:tab pos="1885950" algn="l"/>
              </a:tabLst>
            </a:pPr>
            <a:r>
              <a:rPr lang="en-US" sz="1000" dirty="0"/>
              <a:t>Hashing tool crashes in </a:t>
            </a:r>
            <a:r>
              <a:rPr lang="en-US" sz="1000" dirty="0" err="1"/>
              <a:t>.net</a:t>
            </a:r>
            <a:r>
              <a:rPr lang="en-US" sz="1000" dirty="0"/>
              <a:t> version 6.0</a:t>
            </a:r>
          </a:p>
          <a:p>
            <a:pPr lvl="2">
              <a:tabLst>
                <a:tab pos="1885950" algn="l"/>
              </a:tabLst>
            </a:pPr>
            <a:r>
              <a:rPr lang="en-US" sz="1000" dirty="0"/>
              <a:t>Corrected length for </a:t>
            </a:r>
            <a:r>
              <a:rPr lang="en-US" sz="1000" dirty="0" err="1"/>
              <a:t>BusAux</a:t>
            </a:r>
            <a:r>
              <a:rPr lang="en-US" sz="1000" dirty="0"/>
              <a:t> volume calculation</a:t>
            </a:r>
          </a:p>
          <a:p>
            <a:pPr lvl="1">
              <a:tabLst>
                <a:tab pos="1885950" algn="l"/>
              </a:tabLst>
            </a:pPr>
            <a:endParaRPr lang="en-US" sz="1400" dirty="0"/>
          </a:p>
          <a:p>
            <a:pPr lvl="1">
              <a:tabLst>
                <a:tab pos="1885950" algn="l"/>
              </a:tabLst>
            </a:pPr>
            <a:endParaRPr lang="en-US" sz="1400" dirty="0"/>
          </a:p>
          <a:p>
            <a:pPr>
              <a:tabLst>
                <a:tab pos="1885950" algn="l"/>
              </a:tabLst>
            </a:pPr>
            <a:endParaRPr lang="en-US" sz="1400" dirty="0"/>
          </a:p>
          <a:p>
            <a:pPr lvl="1">
              <a:tabLst>
                <a:tab pos="1885950" algn="l"/>
              </a:tabLst>
            </a:pPr>
            <a:endParaRPr lang="en-US" sz="1400" dirty="0"/>
          </a:p>
          <a:p>
            <a:pPr lvl="1">
              <a:tabLst>
                <a:tab pos="1885950" algn="l"/>
              </a:tabLst>
            </a:pPr>
            <a:endParaRPr lang="en-US" sz="1400" dirty="0"/>
          </a:p>
        </p:txBody>
      </p:sp>
    </p:spTree>
    <p:extLst>
      <p:ext uri="{BB962C8B-B14F-4D97-AF65-F5344CB8AC3E}">
        <p14:creationId xmlns:p14="http://schemas.microsoft.com/office/powerpoint/2010/main" val="28144814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CCF4DD-910A-4C73-8C39-8D8F1F945478}"/>
              </a:ext>
            </a:extLst>
          </p:cNvPr>
          <p:cNvSpPr>
            <a:spLocks noGrp="1"/>
          </p:cNvSpPr>
          <p:nvPr>
            <p:ph type="title"/>
          </p:nvPr>
        </p:nvSpPr>
        <p:spPr/>
        <p:txBody>
          <a:bodyPr/>
          <a:lstStyle/>
          <a:p>
            <a:r>
              <a:rPr lang="en-US" dirty="0"/>
              <a:t>Serial Hybrid Implementation</a:t>
            </a:r>
            <a:endParaRPr lang="de-AT" dirty="0"/>
          </a:p>
        </p:txBody>
      </p:sp>
      <p:sp>
        <p:nvSpPr>
          <p:cNvPr id="3" name="Inhaltsplatzhalter 2">
            <a:extLst>
              <a:ext uri="{FF2B5EF4-FFF2-40B4-BE49-F238E27FC236}">
                <a16:creationId xmlns:a16="http://schemas.microsoft.com/office/drawing/2014/main" id="{611F4231-C0B2-42D5-83CA-710B9FD58A2D}"/>
              </a:ext>
            </a:extLst>
          </p:cNvPr>
          <p:cNvSpPr>
            <a:spLocks noGrp="1"/>
          </p:cNvSpPr>
          <p:nvPr>
            <p:ph idx="1"/>
          </p:nvPr>
        </p:nvSpPr>
        <p:spPr/>
        <p:txBody>
          <a:bodyPr/>
          <a:lstStyle/>
          <a:p>
            <a:r>
              <a:rPr lang="en-US" dirty="0"/>
              <a:t>General approach</a:t>
            </a:r>
          </a:p>
          <a:p>
            <a:pPr lvl="1"/>
            <a:r>
              <a:rPr lang="en-US" dirty="0"/>
              <a:t>Simple operating strategy, not ECMS–based</a:t>
            </a:r>
          </a:p>
          <a:p>
            <a:pPr lvl="1"/>
            <a:r>
              <a:rPr lang="en-US" dirty="0"/>
              <a:t>Three-point controller for </a:t>
            </a:r>
            <a:r>
              <a:rPr lang="en-US" dirty="0" err="1"/>
              <a:t>GenSet</a:t>
            </a:r>
            <a:r>
              <a:rPr lang="en-US" dirty="0"/>
              <a:t> (off/optimal point/maximum power)</a:t>
            </a:r>
          </a:p>
          <a:p>
            <a:pPr lvl="1"/>
            <a:r>
              <a:rPr lang="en-US" dirty="0"/>
              <a:t>Operate </a:t>
            </a:r>
            <a:r>
              <a:rPr lang="en-US" dirty="0" err="1"/>
              <a:t>GenSet</a:t>
            </a:r>
            <a:r>
              <a:rPr lang="en-US" dirty="0"/>
              <a:t> in optimal load-points whenever required and possible</a:t>
            </a:r>
          </a:p>
          <a:p>
            <a:pPr lvl="1"/>
            <a:r>
              <a:rPr lang="en-US" dirty="0"/>
              <a:t>Drivetrain similar to PEV</a:t>
            </a:r>
            <a:endParaRPr lang="de-AT" dirty="0"/>
          </a:p>
        </p:txBody>
      </p:sp>
    </p:spTree>
    <p:extLst>
      <p:ext uri="{BB962C8B-B14F-4D97-AF65-F5344CB8AC3E}">
        <p14:creationId xmlns:p14="http://schemas.microsoft.com/office/powerpoint/2010/main" val="24349402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F2411A-6CBE-4E62-B4DA-314BF88895A6}"/>
              </a:ext>
            </a:extLst>
          </p:cNvPr>
          <p:cNvSpPr>
            <a:spLocks noGrp="1"/>
          </p:cNvSpPr>
          <p:nvPr>
            <p:ph type="title"/>
          </p:nvPr>
        </p:nvSpPr>
        <p:spPr/>
        <p:txBody>
          <a:bodyPr/>
          <a:lstStyle/>
          <a:p>
            <a:r>
              <a:rPr lang="en-US" dirty="0"/>
              <a:t>Serial Hybrids: </a:t>
            </a:r>
            <a:r>
              <a:rPr lang="en-US" dirty="0" err="1"/>
              <a:t>GenSet</a:t>
            </a:r>
            <a:r>
              <a:rPr lang="en-US" dirty="0"/>
              <a:t> Pre-Processing</a:t>
            </a:r>
            <a:endParaRPr lang="de-AT" dirty="0"/>
          </a:p>
        </p:txBody>
      </p:sp>
      <p:sp>
        <p:nvSpPr>
          <p:cNvPr id="3" name="Inhaltsplatzhalter 2">
            <a:extLst>
              <a:ext uri="{FF2B5EF4-FFF2-40B4-BE49-F238E27FC236}">
                <a16:creationId xmlns:a16="http://schemas.microsoft.com/office/drawing/2014/main" id="{1E95A56A-B1A9-4541-BCD4-531495603052}"/>
              </a:ext>
            </a:extLst>
          </p:cNvPr>
          <p:cNvSpPr>
            <a:spLocks noGrp="1"/>
          </p:cNvSpPr>
          <p:nvPr>
            <p:ph idx="1"/>
          </p:nvPr>
        </p:nvSpPr>
        <p:spPr/>
        <p:txBody>
          <a:bodyPr/>
          <a:lstStyle/>
          <a:p>
            <a:r>
              <a:rPr lang="en-US" dirty="0"/>
              <a:t>Find optimal points for the </a:t>
            </a:r>
            <a:r>
              <a:rPr lang="en-US" dirty="0" err="1"/>
              <a:t>GenSet</a:t>
            </a:r>
            <a:endParaRPr lang="en-US" dirty="0"/>
          </a:p>
          <a:p>
            <a:pPr lvl="1"/>
            <a:r>
              <a:rPr lang="en-US" dirty="0"/>
              <a:t>Iterate from 0 to maximum power of the ICE (20 steps)</a:t>
            </a:r>
          </a:p>
          <a:p>
            <a:pPr lvl="1"/>
            <a:r>
              <a:rPr lang="en-US" dirty="0"/>
              <a:t>Iterate from ICE idle speed to n</a:t>
            </a:r>
            <a:r>
              <a:rPr lang="en-US" baseline="-25000" dirty="0"/>
              <a:t>95h</a:t>
            </a:r>
            <a:r>
              <a:rPr lang="en-US" dirty="0"/>
              <a:t> speed (20 steps)</a:t>
            </a:r>
          </a:p>
          <a:p>
            <a:pPr lvl="1"/>
            <a:r>
              <a:rPr lang="en-US" dirty="0"/>
              <a:t>Calculate electric power and fuel consumption for all load-points</a:t>
            </a:r>
          </a:p>
          <a:p>
            <a:pPr lvl="1"/>
            <a:r>
              <a:rPr lang="en-US" dirty="0"/>
              <a:t>Select operating points:</a:t>
            </a:r>
          </a:p>
          <a:p>
            <a:pPr lvl="2"/>
            <a:r>
              <a:rPr lang="en-US" dirty="0"/>
              <a:t>Maximum electric power, EM de-rated/not de-rated</a:t>
            </a:r>
          </a:p>
          <a:p>
            <a:pPr lvl="2"/>
            <a:r>
              <a:rPr lang="en-US" dirty="0"/>
              <a:t>Optimal operating point (minimum FC per electric power generated), EM de-rated/not de-rated</a:t>
            </a:r>
            <a:endParaRPr lang="de-AT" dirty="0"/>
          </a:p>
        </p:txBody>
      </p:sp>
    </p:spTree>
    <p:extLst>
      <p:ext uri="{BB962C8B-B14F-4D97-AF65-F5344CB8AC3E}">
        <p14:creationId xmlns:p14="http://schemas.microsoft.com/office/powerpoint/2010/main" val="39869498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803749-DFD3-46C4-A1C0-65D3A8C7CA8A}"/>
              </a:ext>
            </a:extLst>
          </p:cNvPr>
          <p:cNvSpPr>
            <a:spLocks noGrp="1"/>
          </p:cNvSpPr>
          <p:nvPr>
            <p:ph type="title"/>
          </p:nvPr>
        </p:nvSpPr>
        <p:spPr/>
        <p:txBody>
          <a:bodyPr/>
          <a:lstStyle/>
          <a:p>
            <a:r>
              <a:rPr lang="en-US" dirty="0"/>
              <a:t>Serial Hybrid </a:t>
            </a:r>
            <a:r>
              <a:rPr lang="en-US"/>
              <a:t>Strategy (main principles)</a:t>
            </a:r>
            <a:endParaRPr lang="de-AT" dirty="0"/>
          </a:p>
        </p:txBody>
      </p:sp>
      <p:sp>
        <p:nvSpPr>
          <p:cNvPr id="3" name="Inhaltsplatzhalter 2">
            <a:extLst>
              <a:ext uri="{FF2B5EF4-FFF2-40B4-BE49-F238E27FC236}">
                <a16:creationId xmlns:a16="http://schemas.microsoft.com/office/drawing/2014/main" id="{6A97302D-1974-46E2-AE86-9F286FB94D31}"/>
              </a:ext>
            </a:extLst>
          </p:cNvPr>
          <p:cNvSpPr>
            <a:spLocks noGrp="1"/>
          </p:cNvSpPr>
          <p:nvPr>
            <p:ph idx="1"/>
          </p:nvPr>
        </p:nvSpPr>
        <p:spPr>
          <a:xfrm>
            <a:off x="468316" y="1582738"/>
            <a:ext cx="5629968" cy="4543425"/>
          </a:xfrm>
        </p:spPr>
        <p:txBody>
          <a:bodyPr/>
          <a:lstStyle/>
          <a:p>
            <a:pPr marL="457200" indent="-457200">
              <a:buFont typeface="+mj-lt"/>
              <a:buAutoNum type="arabicPeriod"/>
            </a:pPr>
            <a:r>
              <a:rPr lang="en-US" sz="1600" dirty="0"/>
              <a:t>Calculate max. electric power </a:t>
            </a:r>
            <a:r>
              <a:rPr lang="en-US" sz="1600" dirty="0" err="1"/>
              <a:t>GenSet</a:t>
            </a:r>
            <a:r>
              <a:rPr lang="en-US" sz="1600" dirty="0"/>
              <a:t> can provide</a:t>
            </a:r>
          </a:p>
          <a:p>
            <a:pPr marL="457200" indent="-457200">
              <a:buFont typeface="+mj-lt"/>
              <a:buAutoNum type="arabicPeriod"/>
            </a:pPr>
            <a:r>
              <a:rPr lang="en-US" sz="1600" dirty="0"/>
              <a:t>Calculate power demand of electric motor, assuming max. electric power (REESS + </a:t>
            </a:r>
            <a:r>
              <a:rPr lang="en-US" sz="1600" dirty="0" err="1"/>
              <a:t>GenSet</a:t>
            </a:r>
            <a:r>
              <a:rPr lang="en-US" sz="1600" dirty="0"/>
              <a:t>)</a:t>
            </a:r>
          </a:p>
          <a:p>
            <a:pPr marL="457200" indent="-457200">
              <a:buFont typeface="+mj-lt"/>
              <a:buAutoNum type="arabicPeriod"/>
            </a:pPr>
            <a:r>
              <a:rPr lang="en-US" sz="1600" dirty="0"/>
              <a:t>Depending on drivetrain power demand and SoC turn on ICE and operate </a:t>
            </a:r>
            <a:r>
              <a:rPr lang="en-US" sz="1600" dirty="0" err="1"/>
              <a:t>GenSet</a:t>
            </a:r>
            <a:r>
              <a:rPr lang="en-US" sz="1600" dirty="0"/>
              <a:t> either in optimal point or at maximum power (considering de-rating of </a:t>
            </a:r>
            <a:r>
              <a:rPr lang="en-US" sz="1600" dirty="0" err="1"/>
              <a:t>GenSet</a:t>
            </a:r>
            <a:r>
              <a:rPr lang="en-US" sz="1600" dirty="0"/>
              <a:t>)</a:t>
            </a:r>
            <a:endParaRPr lang="de-AT" sz="1600" dirty="0"/>
          </a:p>
        </p:txBody>
      </p:sp>
      <p:pic>
        <p:nvPicPr>
          <p:cNvPr id="5" name="Grafik 4">
            <a:extLst>
              <a:ext uri="{FF2B5EF4-FFF2-40B4-BE49-F238E27FC236}">
                <a16:creationId xmlns:a16="http://schemas.microsoft.com/office/drawing/2014/main" id="{A674387A-FEA9-40A7-A2D3-21D5BD482267}"/>
              </a:ext>
            </a:extLst>
          </p:cNvPr>
          <p:cNvPicPr>
            <a:picLocks noChangeAspect="1"/>
          </p:cNvPicPr>
          <p:nvPr/>
        </p:nvPicPr>
        <p:blipFill>
          <a:blip r:embed="rId2"/>
          <a:stretch>
            <a:fillRect/>
          </a:stretch>
        </p:blipFill>
        <p:spPr>
          <a:xfrm>
            <a:off x="5925022" y="2263242"/>
            <a:ext cx="2942822" cy="3074450"/>
          </a:xfrm>
          <a:prstGeom prst="rect">
            <a:avLst/>
          </a:prstGeom>
        </p:spPr>
      </p:pic>
      <p:pic>
        <p:nvPicPr>
          <p:cNvPr id="6" name="Grafik 5">
            <a:extLst>
              <a:ext uri="{FF2B5EF4-FFF2-40B4-BE49-F238E27FC236}">
                <a16:creationId xmlns:a16="http://schemas.microsoft.com/office/drawing/2014/main" id="{033FCE65-F4B5-40B8-A46A-1FD3D5B30B43}"/>
              </a:ext>
            </a:extLst>
          </p:cNvPr>
          <p:cNvPicPr>
            <a:picLocks noChangeAspect="1"/>
          </p:cNvPicPr>
          <p:nvPr/>
        </p:nvPicPr>
        <p:blipFill>
          <a:blip r:embed="rId3"/>
          <a:stretch>
            <a:fillRect/>
          </a:stretch>
        </p:blipFill>
        <p:spPr>
          <a:xfrm>
            <a:off x="622355" y="3945356"/>
            <a:ext cx="3778099" cy="1713776"/>
          </a:xfrm>
          <a:prstGeom prst="rect">
            <a:avLst/>
          </a:prstGeom>
        </p:spPr>
      </p:pic>
      <p:sp>
        <p:nvSpPr>
          <p:cNvPr id="7" name="Textfeld 6">
            <a:extLst>
              <a:ext uri="{FF2B5EF4-FFF2-40B4-BE49-F238E27FC236}">
                <a16:creationId xmlns:a16="http://schemas.microsoft.com/office/drawing/2014/main" id="{F68D9CBA-9F9E-4827-ACEE-F8D4575F534D}"/>
              </a:ext>
            </a:extLst>
          </p:cNvPr>
          <p:cNvSpPr txBox="1"/>
          <p:nvPr/>
        </p:nvSpPr>
        <p:spPr>
          <a:xfrm>
            <a:off x="71246" y="5779209"/>
            <a:ext cx="5997156" cy="261610"/>
          </a:xfrm>
          <a:prstGeom prst="rect">
            <a:avLst/>
          </a:prstGeom>
          <a:noFill/>
        </p:spPr>
        <p:txBody>
          <a:bodyPr wrap="none" rtlCol="0">
            <a:spAutoFit/>
          </a:bodyPr>
          <a:lstStyle/>
          <a:p>
            <a:r>
              <a:rPr lang="en-US" sz="1100" i="1" dirty="0">
                <a:solidFill>
                  <a:schemeClr val="bg1">
                    <a:lumMod val="50000"/>
                  </a:schemeClr>
                </a:solidFill>
              </a:rPr>
              <a:t>Note: </a:t>
            </a:r>
            <a:r>
              <a:rPr lang="en-US" sz="1100" i="1" dirty="0" err="1">
                <a:solidFill>
                  <a:schemeClr val="bg1">
                    <a:lumMod val="50000"/>
                  </a:schemeClr>
                </a:solidFill>
              </a:rPr>
              <a:t>SoC_min</a:t>
            </a:r>
            <a:r>
              <a:rPr lang="en-US" sz="1100" i="1" dirty="0">
                <a:solidFill>
                  <a:schemeClr val="bg1">
                    <a:lumMod val="50000"/>
                  </a:schemeClr>
                </a:solidFill>
              </a:rPr>
              <a:t> and </a:t>
            </a:r>
            <a:r>
              <a:rPr lang="en-US" sz="1100" i="1" dirty="0" err="1">
                <a:solidFill>
                  <a:schemeClr val="bg1">
                    <a:lumMod val="50000"/>
                  </a:schemeClr>
                </a:solidFill>
              </a:rPr>
              <a:t>SoC_target</a:t>
            </a:r>
            <a:r>
              <a:rPr lang="en-US" sz="1100" i="1" dirty="0">
                <a:solidFill>
                  <a:schemeClr val="bg1">
                    <a:lumMod val="50000"/>
                  </a:schemeClr>
                </a:solidFill>
              </a:rPr>
              <a:t> are parameters of the </a:t>
            </a:r>
            <a:r>
              <a:rPr lang="en-US" sz="1100" i="1" dirty="0" err="1">
                <a:solidFill>
                  <a:schemeClr val="bg1">
                    <a:lumMod val="50000"/>
                  </a:schemeClr>
                </a:solidFill>
              </a:rPr>
              <a:t>SerialHybridStrategy</a:t>
            </a:r>
            <a:r>
              <a:rPr lang="en-US" sz="1100" i="1" dirty="0">
                <a:solidFill>
                  <a:schemeClr val="bg1">
                    <a:lumMod val="50000"/>
                  </a:schemeClr>
                </a:solidFill>
              </a:rPr>
              <a:t>, not REESS</a:t>
            </a:r>
            <a:endParaRPr lang="de-AT" sz="1100" i="1" dirty="0">
              <a:solidFill>
                <a:schemeClr val="bg1">
                  <a:lumMod val="50000"/>
                </a:schemeClr>
              </a:solidFill>
            </a:endParaRPr>
          </a:p>
        </p:txBody>
      </p:sp>
    </p:spTree>
    <p:extLst>
      <p:ext uri="{BB962C8B-B14F-4D97-AF65-F5344CB8AC3E}">
        <p14:creationId xmlns:p14="http://schemas.microsoft.com/office/powerpoint/2010/main" val="23007492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B75F07-A8B1-421B-B9AE-17D35152600D}"/>
              </a:ext>
            </a:extLst>
          </p:cNvPr>
          <p:cNvSpPr>
            <a:spLocks noGrp="1"/>
          </p:cNvSpPr>
          <p:nvPr>
            <p:ph type="title"/>
          </p:nvPr>
        </p:nvSpPr>
        <p:spPr/>
        <p:txBody>
          <a:bodyPr/>
          <a:lstStyle/>
          <a:p>
            <a:r>
              <a:rPr lang="en-US" dirty="0"/>
              <a:t>Serial Hybrids: </a:t>
            </a:r>
            <a:r>
              <a:rPr lang="en-US" dirty="0" err="1"/>
              <a:t>GenSet</a:t>
            </a:r>
            <a:endParaRPr lang="de-AT" dirty="0"/>
          </a:p>
        </p:txBody>
      </p:sp>
      <p:sp>
        <p:nvSpPr>
          <p:cNvPr id="3" name="Inhaltsplatzhalter 2">
            <a:extLst>
              <a:ext uri="{FF2B5EF4-FFF2-40B4-BE49-F238E27FC236}">
                <a16:creationId xmlns:a16="http://schemas.microsoft.com/office/drawing/2014/main" id="{0D1484E4-94C0-47E1-BFB1-DEFCC0B3C341}"/>
              </a:ext>
            </a:extLst>
          </p:cNvPr>
          <p:cNvSpPr>
            <a:spLocks noGrp="1"/>
          </p:cNvSpPr>
          <p:nvPr>
            <p:ph idx="1"/>
          </p:nvPr>
        </p:nvSpPr>
        <p:spPr/>
        <p:txBody>
          <a:bodyPr/>
          <a:lstStyle/>
          <a:p>
            <a:r>
              <a:rPr lang="en-US" dirty="0"/>
              <a:t>When switching on the ICE, it is often not possible to directly operate it in the desired operating point (high ICE speed, too high torque demand due to inertia)</a:t>
            </a:r>
            <a:br>
              <a:rPr lang="en-US" dirty="0"/>
            </a:br>
            <a:br>
              <a:rPr lang="en-US" dirty="0"/>
            </a:br>
            <a:r>
              <a:rPr lang="en-US" dirty="0">
                <a:sym typeface="Wingdings" panose="05000000000000000000" pitchFamily="2" charset="2"/>
              </a:rPr>
              <a:t> </a:t>
            </a:r>
            <a:r>
              <a:rPr lang="en-US" dirty="0"/>
              <a:t>Ramp-up ICE with electric machine switched off (usually 1 or 2 </a:t>
            </a:r>
            <a:br>
              <a:rPr lang="en-US" dirty="0"/>
            </a:br>
            <a:r>
              <a:rPr lang="en-US" dirty="0"/>
              <a:t>     simulation steps) and then turn on the electric machine</a:t>
            </a:r>
            <a:endParaRPr lang="de-AT" dirty="0"/>
          </a:p>
        </p:txBody>
      </p:sp>
    </p:spTree>
    <p:extLst>
      <p:ext uri="{BB962C8B-B14F-4D97-AF65-F5344CB8AC3E}">
        <p14:creationId xmlns:p14="http://schemas.microsoft.com/office/powerpoint/2010/main" val="9973081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16FBC2-8988-4D45-AADC-3638E959DFC7}"/>
              </a:ext>
            </a:extLst>
          </p:cNvPr>
          <p:cNvSpPr>
            <a:spLocks noGrp="1"/>
          </p:cNvSpPr>
          <p:nvPr>
            <p:ph type="title"/>
          </p:nvPr>
        </p:nvSpPr>
        <p:spPr/>
        <p:txBody>
          <a:bodyPr/>
          <a:lstStyle/>
          <a:p>
            <a:r>
              <a:rPr lang="en-US" dirty="0"/>
              <a:t>Serial Hybrid Strategy Parameters</a:t>
            </a:r>
            <a:endParaRPr lang="de-AT" dirty="0"/>
          </a:p>
        </p:txBody>
      </p:sp>
      <p:sp>
        <p:nvSpPr>
          <p:cNvPr id="3" name="Inhaltsplatzhalter 2">
            <a:extLst>
              <a:ext uri="{FF2B5EF4-FFF2-40B4-BE49-F238E27FC236}">
                <a16:creationId xmlns:a16="http://schemas.microsoft.com/office/drawing/2014/main" id="{700BDEE2-E8AE-4715-9865-1D158F12584B}"/>
              </a:ext>
            </a:extLst>
          </p:cNvPr>
          <p:cNvSpPr>
            <a:spLocks noGrp="1"/>
          </p:cNvSpPr>
          <p:nvPr>
            <p:ph idx="1"/>
          </p:nvPr>
        </p:nvSpPr>
        <p:spPr/>
        <p:txBody>
          <a:bodyPr/>
          <a:lstStyle/>
          <a:p>
            <a:r>
              <a:rPr lang="en-US" dirty="0" err="1"/>
              <a:t>MinSoC</a:t>
            </a:r>
            <a:endParaRPr lang="en-US" dirty="0"/>
          </a:p>
          <a:p>
            <a:r>
              <a:rPr lang="en-US" dirty="0" err="1"/>
              <a:t>TargetSoC</a:t>
            </a:r>
            <a:endParaRPr lang="de-AT" dirty="0"/>
          </a:p>
        </p:txBody>
      </p:sp>
    </p:spTree>
    <p:extLst>
      <p:ext uri="{BB962C8B-B14F-4D97-AF65-F5344CB8AC3E}">
        <p14:creationId xmlns:p14="http://schemas.microsoft.com/office/powerpoint/2010/main" val="26324616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a:extLst>
              <a:ext uri="{FF2B5EF4-FFF2-40B4-BE49-F238E27FC236}">
                <a16:creationId xmlns:a16="http://schemas.microsoft.com/office/drawing/2014/main" id="{BBD82B5B-5E83-41F3-BAB5-62DF6D240696}"/>
              </a:ext>
            </a:extLst>
          </p:cNvPr>
          <p:cNvPicPr>
            <a:picLocks noGrp="1" noChangeAspect="1"/>
          </p:cNvPicPr>
          <p:nvPr>
            <p:ph idx="4294967295"/>
          </p:nvPr>
        </p:nvPicPr>
        <p:blipFill>
          <a:blip r:embed="rId2"/>
          <a:stretch>
            <a:fillRect/>
          </a:stretch>
        </p:blipFill>
        <p:spPr>
          <a:xfrm>
            <a:off x="467544" y="1124744"/>
            <a:ext cx="7626350" cy="4543425"/>
          </a:xfrm>
          <a:prstGeom prst="rect">
            <a:avLst/>
          </a:prstGeom>
        </p:spPr>
      </p:pic>
    </p:spTree>
    <p:extLst>
      <p:ext uri="{BB962C8B-B14F-4D97-AF65-F5344CB8AC3E}">
        <p14:creationId xmlns:p14="http://schemas.microsoft.com/office/powerpoint/2010/main" val="31773965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16FBC2-8988-4D45-AADC-3638E959DFC7}"/>
              </a:ext>
            </a:extLst>
          </p:cNvPr>
          <p:cNvSpPr>
            <a:spLocks noGrp="1"/>
          </p:cNvSpPr>
          <p:nvPr>
            <p:ph type="title"/>
          </p:nvPr>
        </p:nvSpPr>
        <p:spPr/>
        <p:txBody>
          <a:bodyPr/>
          <a:lstStyle/>
          <a:p>
            <a:r>
              <a:rPr lang="en-GB" dirty="0"/>
              <a:t>EM: overload buffer calculated from both voltage levels</a:t>
            </a:r>
            <a:endParaRPr lang="de-AT" dirty="0"/>
          </a:p>
        </p:txBody>
      </p:sp>
      <p:sp>
        <p:nvSpPr>
          <p:cNvPr id="3" name="Inhaltsplatzhalter 2">
            <a:extLst>
              <a:ext uri="{FF2B5EF4-FFF2-40B4-BE49-F238E27FC236}">
                <a16:creationId xmlns:a16="http://schemas.microsoft.com/office/drawing/2014/main" id="{700BDEE2-E8AE-4715-9865-1D158F12584B}"/>
              </a:ext>
            </a:extLst>
          </p:cNvPr>
          <p:cNvSpPr>
            <a:spLocks noGrp="1"/>
          </p:cNvSpPr>
          <p:nvPr>
            <p:ph idx="1"/>
          </p:nvPr>
        </p:nvSpPr>
        <p:spPr/>
        <p:txBody>
          <a:bodyPr/>
          <a:lstStyle/>
          <a:p>
            <a:r>
              <a:rPr lang="en-US" sz="1600" dirty="0"/>
              <a:t>Input parameters of EM measured for min and max voltage level</a:t>
            </a:r>
          </a:p>
          <a:p>
            <a:pPr lvl="1"/>
            <a:r>
              <a:rPr lang="en-US" sz="1600" dirty="0"/>
              <a:t>Overload data</a:t>
            </a:r>
          </a:p>
          <a:p>
            <a:pPr lvl="2"/>
            <a:r>
              <a:rPr lang="en-US" sz="1200" dirty="0"/>
              <a:t>Continuous Torque</a:t>
            </a:r>
          </a:p>
          <a:p>
            <a:pPr lvl="2"/>
            <a:r>
              <a:rPr lang="en-US" sz="1200" dirty="0"/>
              <a:t>Overload Torque + Overload Duration</a:t>
            </a:r>
            <a:endParaRPr lang="en-US" dirty="0"/>
          </a:p>
          <a:p>
            <a:pPr lvl="1"/>
            <a:r>
              <a:rPr lang="en-US" sz="1600" dirty="0"/>
              <a:t>Maximum and Minimum torque limitations</a:t>
            </a:r>
          </a:p>
          <a:p>
            <a:pPr lvl="1"/>
            <a:r>
              <a:rPr lang="en-US" sz="1600" dirty="0"/>
              <a:t>Electric power map</a:t>
            </a:r>
          </a:p>
          <a:p>
            <a:r>
              <a:rPr lang="en-US" sz="1600" dirty="0"/>
              <a:t>Implementation in software:</a:t>
            </a:r>
          </a:p>
          <a:p>
            <a:pPr lvl="1"/>
            <a:r>
              <a:rPr lang="en-US" sz="1600" dirty="0"/>
              <a:t>From overload data above, thermal buffer is calculated for each voltage level separately (acc. to equations in VECTO user manual						    )</a:t>
            </a:r>
          </a:p>
          <a:p>
            <a:pPr lvl="1"/>
            <a:r>
              <a:rPr lang="en-US" sz="1600" dirty="0"/>
              <a:t>Applied values for simulation run are calculated by linear interpolation between two voltage levels, where average of usable SOC range is used</a:t>
            </a:r>
          </a:p>
          <a:p>
            <a:pPr lvl="2"/>
            <a:r>
              <a:rPr lang="en-US" dirty="0"/>
              <a:t>Overload buffer</a:t>
            </a:r>
          </a:p>
          <a:p>
            <a:pPr lvl="2"/>
            <a:r>
              <a:rPr lang="en-US" dirty="0"/>
              <a:t>Maximum and Minimum torque limitations</a:t>
            </a:r>
          </a:p>
          <a:p>
            <a:pPr lvl="2"/>
            <a:r>
              <a:rPr lang="en-US" dirty="0"/>
              <a:t>Continuous Torque</a:t>
            </a:r>
          </a:p>
        </p:txBody>
      </p:sp>
      <p:pic>
        <p:nvPicPr>
          <p:cNvPr id="6" name="Grafik 5"/>
          <p:cNvPicPr>
            <a:picLocks noChangeAspect="1"/>
          </p:cNvPicPr>
          <p:nvPr/>
        </p:nvPicPr>
        <p:blipFill>
          <a:blip r:embed="rId2"/>
          <a:stretch>
            <a:fillRect/>
          </a:stretch>
        </p:blipFill>
        <p:spPr>
          <a:xfrm>
            <a:off x="6131003" y="4268434"/>
            <a:ext cx="2448000" cy="279072"/>
          </a:xfrm>
          <a:prstGeom prst="rect">
            <a:avLst/>
          </a:prstGeom>
        </p:spPr>
      </p:pic>
    </p:spTree>
    <p:extLst>
      <p:ext uri="{BB962C8B-B14F-4D97-AF65-F5344CB8AC3E}">
        <p14:creationId xmlns:p14="http://schemas.microsoft.com/office/powerpoint/2010/main" val="28187895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2">
            <a:extLst>
              <a:ext uri="{FF2B5EF4-FFF2-40B4-BE49-F238E27FC236}">
                <a16:creationId xmlns:a16="http://schemas.microsoft.com/office/drawing/2014/main" id="{25A87CB2-867F-462E-9F8B-C8910F4B66B2}"/>
              </a:ext>
            </a:extLst>
          </p:cNvPr>
          <p:cNvSpPr txBox="1">
            <a:spLocks/>
          </p:cNvSpPr>
          <p:nvPr/>
        </p:nvSpPr>
        <p:spPr>
          <a:xfrm>
            <a:off x="622353" y="1990591"/>
            <a:ext cx="4747552" cy="3446838"/>
          </a:xfrm>
          <a:prstGeom prst="rect">
            <a:avLst/>
          </a:prstGeom>
        </p:spPr>
        <p:txBody>
          <a:bodyPr vert="horz" lIns="0" tIns="0" rIns="0" bIns="0" rtlCol="0" anchor="t">
            <a:noAutofit/>
          </a:bodyPr>
          <a:lstStyle>
            <a:lvl1pPr marL="266700" indent="-266700" algn="l" defTabSz="457200" rtl="0" eaLnBrk="1" latinLnBrk="0" hangingPunct="1">
              <a:spcBef>
                <a:spcPct val="20000"/>
              </a:spcBef>
              <a:buClr>
                <a:srgbClr val="F70146"/>
              </a:buClr>
              <a:buFont typeface="Wingdings" panose="05000000000000000000" pitchFamily="2" charset="2"/>
              <a:buChar char="§"/>
              <a:defRPr sz="2000" kern="1200" baseline="0">
                <a:solidFill>
                  <a:schemeClr val="tx1"/>
                </a:solidFill>
                <a:latin typeface="+mn-lt"/>
                <a:ea typeface="+mn-ea"/>
                <a:cs typeface="+mn-cs"/>
              </a:defRPr>
            </a:lvl1pPr>
            <a:lvl2pPr marL="715963" indent="-266700" algn="l" defTabSz="457200" rtl="0" eaLnBrk="1" latinLnBrk="0" hangingPunct="1">
              <a:spcBef>
                <a:spcPct val="20000"/>
              </a:spcBef>
              <a:buClr>
                <a:schemeClr val="tx1"/>
              </a:buClr>
              <a:buFont typeface="Wingdings" panose="05000000000000000000" pitchFamily="2" charset="2"/>
              <a:buChar char="§"/>
              <a:defRPr sz="2000" kern="1200">
                <a:solidFill>
                  <a:schemeClr val="tx1"/>
                </a:solidFill>
                <a:latin typeface="+mn-lt"/>
                <a:ea typeface="+mn-ea"/>
                <a:cs typeface="+mn-cs"/>
              </a:defRPr>
            </a:lvl2pPr>
            <a:lvl3pPr marL="1165225" indent="-266700" algn="l" defTabSz="457200" rtl="0" eaLnBrk="1" latinLnBrk="0" hangingPunct="1">
              <a:spcBef>
                <a:spcPct val="20000"/>
              </a:spcBef>
              <a:buClr>
                <a:schemeClr val="bg1">
                  <a:lumMod val="50000"/>
                </a:schemeClr>
              </a:buClr>
              <a:buFont typeface="Wingdings" charset="2"/>
              <a:buChar char="§"/>
              <a:tabLst/>
              <a:defRPr sz="1800" kern="1200">
                <a:solidFill>
                  <a:schemeClr val="tx1"/>
                </a:solidFill>
                <a:latin typeface="+mn-lt"/>
                <a:ea typeface="+mn-ea"/>
                <a:cs typeface="+mn-cs"/>
              </a:defRPr>
            </a:lvl3pPr>
            <a:lvl4pPr marL="1524000" indent="-269875" algn="l" defTabSz="457200" rtl="0" eaLnBrk="1" latinLnBrk="0" hangingPunct="1">
              <a:spcBef>
                <a:spcPct val="20000"/>
              </a:spcBef>
              <a:buClr>
                <a:srgbClr val="99A7B0"/>
              </a:buClr>
              <a:buFont typeface="Wingdings" panose="05000000000000000000" pitchFamily="2" charset="2"/>
              <a:buChar char="§"/>
              <a:defRPr sz="1600" kern="1200">
                <a:solidFill>
                  <a:schemeClr val="tx1"/>
                </a:solidFill>
                <a:latin typeface="+mn-lt"/>
                <a:ea typeface="+mn-ea"/>
                <a:cs typeface="+mn-cs"/>
              </a:defRPr>
            </a:lvl4pPr>
            <a:lvl5pPr marL="1884363" indent="-273050" algn="l" defTabSz="457200" rtl="0" eaLnBrk="1" latinLnBrk="0" hangingPunct="1">
              <a:spcBef>
                <a:spcPct val="20000"/>
              </a:spcBef>
              <a:buFont typeface="Lucida Grande"/>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Ref. to ticket </a:t>
            </a:r>
            <a:r>
              <a:rPr lang="en-US" sz="1800" dirty="0" err="1"/>
              <a:t>nr</a:t>
            </a:r>
            <a:r>
              <a:rPr lang="en-US" sz="1800" dirty="0"/>
              <a:t>. 1478+1479</a:t>
            </a:r>
          </a:p>
          <a:p>
            <a:r>
              <a:rPr lang="en-US" sz="1800" dirty="0"/>
              <a:t>Only relevant for P1 + P2 HEV where EM is located upstream of transmission</a:t>
            </a:r>
          </a:p>
          <a:p>
            <a:r>
              <a:rPr lang="en-US" sz="1800" dirty="0"/>
              <a:t>Starting Point: ICE FLD</a:t>
            </a:r>
          </a:p>
          <a:p>
            <a:pPr marL="906463" lvl="1" indent="-457200">
              <a:buFont typeface="+mj-lt"/>
              <a:buAutoNum type="arabicPeriod"/>
            </a:pPr>
            <a:r>
              <a:rPr lang="en-US" sz="1800" dirty="0"/>
              <a:t>Crop with max ICE torque declared at vehicle level (per gear) </a:t>
            </a:r>
            <a:br>
              <a:rPr lang="en-US" sz="1800" dirty="0"/>
            </a:br>
            <a:r>
              <a:rPr lang="en-US" sz="1200" i="1" dirty="0">
                <a:solidFill>
                  <a:schemeClr val="accent1">
                    <a:lumMod val="75000"/>
                  </a:schemeClr>
                </a:solidFill>
              </a:rPr>
              <a:t>‘Vehicle/</a:t>
            </a:r>
            <a:r>
              <a:rPr lang="en-US" sz="1200" i="1" dirty="0" err="1">
                <a:solidFill>
                  <a:schemeClr val="accent1">
                    <a:lumMod val="75000"/>
                  </a:schemeClr>
                </a:solidFill>
              </a:rPr>
              <a:t>EngineTorqueLimits</a:t>
            </a:r>
            <a:r>
              <a:rPr lang="en-US" sz="1200" i="1" dirty="0">
                <a:solidFill>
                  <a:schemeClr val="accent1">
                    <a:lumMod val="75000"/>
                  </a:schemeClr>
                </a:solidFill>
              </a:rPr>
              <a:t>’ per gear – P196 + P197</a:t>
            </a:r>
            <a:endParaRPr lang="en-US" sz="1800" i="1" dirty="0">
              <a:solidFill>
                <a:schemeClr val="accent1">
                  <a:lumMod val="75000"/>
                </a:schemeClr>
              </a:solidFill>
            </a:endParaRPr>
          </a:p>
          <a:p>
            <a:pPr marL="906463" lvl="1" indent="-457200">
              <a:buFont typeface="+mj-lt"/>
              <a:buAutoNum type="arabicPeriod"/>
            </a:pPr>
            <a:r>
              <a:rPr lang="en-US" sz="1800" dirty="0"/>
              <a:t>Add boosting torque</a:t>
            </a:r>
            <a:br>
              <a:rPr lang="en-US" sz="1800" dirty="0"/>
            </a:br>
            <a:r>
              <a:rPr lang="en-US" sz="1200" i="1" dirty="0">
                <a:solidFill>
                  <a:schemeClr val="accent1">
                    <a:lumMod val="75000"/>
                  </a:schemeClr>
                </a:solidFill>
              </a:rPr>
              <a:t>Boosting limitations for parallel HEV – P415 + P416</a:t>
            </a:r>
            <a:endParaRPr lang="en-US" sz="1800" dirty="0"/>
          </a:p>
          <a:p>
            <a:pPr marL="906463" lvl="1" indent="-457200">
              <a:buFont typeface="+mj-lt"/>
              <a:buAutoNum type="arabicPeriod"/>
            </a:pPr>
            <a:r>
              <a:rPr lang="en-US" sz="1800" dirty="0"/>
              <a:t>In case of P1 or P2: crop with gearbox max input torque (per gear)  </a:t>
            </a:r>
            <a:r>
              <a:rPr lang="en-US" sz="1200" i="1" dirty="0" err="1">
                <a:solidFill>
                  <a:schemeClr val="accent1">
                    <a:lumMod val="75000"/>
                  </a:schemeClr>
                </a:solidFill>
              </a:rPr>
              <a:t>MaxTorque</a:t>
            </a:r>
            <a:r>
              <a:rPr lang="en-US" sz="1200" i="1" dirty="0">
                <a:solidFill>
                  <a:schemeClr val="accent1">
                    <a:lumMod val="75000"/>
                  </a:schemeClr>
                </a:solidFill>
              </a:rPr>
              <a:t> – P157</a:t>
            </a:r>
            <a:endParaRPr lang="en-US" dirty="0"/>
          </a:p>
          <a:p>
            <a:pPr marL="357188" indent="-357188">
              <a:buNone/>
            </a:pPr>
            <a:r>
              <a:rPr lang="en-US" sz="1800" dirty="0">
                <a:sym typeface="Wingdings" panose="05000000000000000000" pitchFamily="2" charset="2"/>
              </a:rPr>
              <a:t> Torque limits per gear applied by </a:t>
            </a:r>
            <a:r>
              <a:rPr lang="en-US" sz="1800" dirty="0" err="1">
                <a:sym typeface="Wingdings" panose="05000000000000000000" pitchFamily="2" charset="2"/>
              </a:rPr>
              <a:t>HybridStrategy</a:t>
            </a:r>
            <a:endParaRPr lang="de-AT" sz="1800" dirty="0"/>
          </a:p>
        </p:txBody>
      </p:sp>
      <p:sp>
        <p:nvSpPr>
          <p:cNvPr id="7" name="Textfeld 6">
            <a:extLst>
              <a:ext uri="{FF2B5EF4-FFF2-40B4-BE49-F238E27FC236}">
                <a16:creationId xmlns:a16="http://schemas.microsoft.com/office/drawing/2014/main" id="{B917920C-0AAE-421E-8A2B-076AF219D280}"/>
              </a:ext>
            </a:extLst>
          </p:cNvPr>
          <p:cNvSpPr txBox="1"/>
          <p:nvPr/>
        </p:nvSpPr>
        <p:spPr>
          <a:xfrm>
            <a:off x="5237684" y="1922166"/>
            <a:ext cx="3518611" cy="261610"/>
          </a:xfrm>
          <a:prstGeom prst="rect">
            <a:avLst/>
          </a:prstGeom>
          <a:noFill/>
        </p:spPr>
        <p:txBody>
          <a:bodyPr wrap="square" rtlCol="0">
            <a:spAutoFit/>
          </a:bodyPr>
          <a:lstStyle/>
          <a:p>
            <a:pPr algn="ctr"/>
            <a:r>
              <a:rPr lang="en-US" sz="1100" dirty="0"/>
              <a:t>Example for P2</a:t>
            </a:r>
            <a:endParaRPr lang="de-AT" sz="1100" dirty="0"/>
          </a:p>
        </p:txBody>
      </p:sp>
      <p:pic>
        <p:nvPicPr>
          <p:cNvPr id="8" name="Grafik 7">
            <a:extLst>
              <a:ext uri="{FF2B5EF4-FFF2-40B4-BE49-F238E27FC236}">
                <a16:creationId xmlns:a16="http://schemas.microsoft.com/office/drawing/2014/main" id="{BE446510-C98F-4FD8-96A7-A8621B4B1E05}"/>
              </a:ext>
            </a:extLst>
          </p:cNvPr>
          <p:cNvPicPr>
            <a:picLocks noChangeAspect="1"/>
          </p:cNvPicPr>
          <p:nvPr/>
        </p:nvPicPr>
        <p:blipFill>
          <a:blip r:embed="rId2"/>
          <a:stretch>
            <a:fillRect/>
          </a:stretch>
        </p:blipFill>
        <p:spPr>
          <a:xfrm>
            <a:off x="5220509" y="2088000"/>
            <a:ext cx="3814654" cy="2791427"/>
          </a:xfrm>
          <a:prstGeom prst="rect">
            <a:avLst/>
          </a:prstGeom>
        </p:spPr>
      </p:pic>
      <p:pic>
        <p:nvPicPr>
          <p:cNvPr id="9" name="Grafik 8">
            <a:extLst>
              <a:ext uri="{FF2B5EF4-FFF2-40B4-BE49-F238E27FC236}">
                <a16:creationId xmlns:a16="http://schemas.microsoft.com/office/drawing/2014/main" id="{F151DDE9-1A85-4091-A54D-9311F028CB82}"/>
              </a:ext>
            </a:extLst>
          </p:cNvPr>
          <p:cNvPicPr>
            <a:picLocks noChangeAspect="1"/>
          </p:cNvPicPr>
          <p:nvPr/>
        </p:nvPicPr>
        <p:blipFill>
          <a:blip r:embed="rId3"/>
          <a:stretch>
            <a:fillRect/>
          </a:stretch>
        </p:blipFill>
        <p:spPr>
          <a:xfrm>
            <a:off x="5782028" y="4757826"/>
            <a:ext cx="2815804" cy="1216585"/>
          </a:xfrm>
          <a:prstGeom prst="rect">
            <a:avLst/>
          </a:prstGeom>
        </p:spPr>
      </p:pic>
      <p:sp>
        <p:nvSpPr>
          <p:cNvPr id="2" name="Titel 1">
            <a:extLst>
              <a:ext uri="{FF2B5EF4-FFF2-40B4-BE49-F238E27FC236}">
                <a16:creationId xmlns:a16="http://schemas.microsoft.com/office/drawing/2014/main" id="{3C16FBC2-8988-4D45-AADC-3638E959DFC7}"/>
              </a:ext>
            </a:extLst>
          </p:cNvPr>
          <p:cNvSpPr>
            <a:spLocks noGrp="1"/>
          </p:cNvSpPr>
          <p:nvPr>
            <p:ph type="title"/>
          </p:nvPr>
        </p:nvSpPr>
        <p:spPr/>
        <p:txBody>
          <a:bodyPr/>
          <a:lstStyle/>
          <a:p>
            <a:r>
              <a:rPr lang="en-GB" dirty="0"/>
              <a:t>Consider gearbox </a:t>
            </a:r>
            <a:r>
              <a:rPr lang="en-GB" dirty="0" err="1"/>
              <a:t>MaxTorque</a:t>
            </a:r>
            <a:r>
              <a:rPr lang="en-GB" dirty="0"/>
              <a:t> limits for HEV</a:t>
            </a:r>
            <a:endParaRPr lang="de-AT" dirty="0"/>
          </a:p>
        </p:txBody>
      </p:sp>
    </p:spTree>
    <p:extLst>
      <p:ext uri="{BB962C8B-B14F-4D97-AF65-F5344CB8AC3E}">
        <p14:creationId xmlns:p14="http://schemas.microsoft.com/office/powerpoint/2010/main" val="9211672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0.7.8.xxx Development Version</a:t>
            </a:r>
            <a:br>
              <a:rPr lang="en-US" dirty="0"/>
            </a:br>
            <a:r>
              <a:rPr lang="en-US" sz="1600" dirty="0"/>
              <a:t>April 2022</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Detailed Changes/Bugfixes (See </a:t>
            </a:r>
            <a:r>
              <a:rPr lang="en-US" sz="1600" b="1" dirty="0" err="1">
                <a:hlinkClick r:id="rId2"/>
              </a:rPr>
              <a:t>CITnet</a:t>
            </a:r>
            <a:r>
              <a:rPr lang="en-US" sz="1600" b="1" dirty="0">
                <a:hlinkClick r:id="rId2"/>
              </a:rPr>
              <a:t>/Jira</a:t>
            </a:r>
            <a:r>
              <a:rPr lang="en-US" sz="1600" b="1" dirty="0"/>
              <a:t>)</a:t>
            </a:r>
          </a:p>
          <a:p>
            <a:pPr lvl="1">
              <a:tabLst>
                <a:tab pos="1885950" algn="l"/>
              </a:tabLst>
            </a:pPr>
            <a:r>
              <a:rPr lang="en-US" sz="1400" dirty="0"/>
              <a:t>[VECTO-1541] - Implement E2/S2 with APT-S/P</a:t>
            </a:r>
          </a:p>
          <a:p>
            <a:pPr lvl="1">
              <a:tabLst>
                <a:tab pos="1885950" algn="l"/>
              </a:tabLst>
            </a:pPr>
            <a:r>
              <a:rPr lang="en-US" sz="1400" dirty="0"/>
              <a:t>[VECTO-1549] - Error in gearshift behavior for AT transmissions when braking</a:t>
            </a:r>
          </a:p>
          <a:p>
            <a:pPr lvl="1">
              <a:tabLst>
                <a:tab pos="1885950" algn="l"/>
              </a:tabLst>
            </a:pPr>
            <a:r>
              <a:rPr lang="en-US" sz="1400" dirty="0"/>
              <a:t>[VECTO-1466] - 076.2451 E2 significant increase of calculation time</a:t>
            </a:r>
          </a:p>
          <a:p>
            <a:pPr lvl="1">
              <a:tabLst>
                <a:tab pos="1885950" algn="l"/>
              </a:tabLst>
            </a:pPr>
            <a:r>
              <a:rPr lang="en-US" sz="1400" dirty="0"/>
              <a:t>[VECTO-1479] - Maximum gearbox torque not respected</a:t>
            </a:r>
          </a:p>
          <a:p>
            <a:pPr lvl="1">
              <a:tabLst>
                <a:tab pos="1885950" algn="l"/>
              </a:tabLst>
            </a:pPr>
            <a:r>
              <a:rPr lang="en-US" sz="1400" dirty="0"/>
              <a:t>[VECTO-1519] - 077.2457 E2 Gear oscillation</a:t>
            </a:r>
          </a:p>
          <a:p>
            <a:pPr lvl="1">
              <a:tabLst>
                <a:tab pos="1885950" algn="l"/>
              </a:tabLst>
            </a:pPr>
            <a:r>
              <a:rPr lang="en-US" sz="1400" dirty="0"/>
              <a:t>[VECTO-1520] - 077.2457 P2 Crashing at takeoff</a:t>
            </a:r>
          </a:p>
          <a:p>
            <a:pPr lvl="1">
              <a:tabLst>
                <a:tab pos="1885950" algn="l"/>
              </a:tabLst>
            </a:pPr>
            <a:r>
              <a:rPr lang="en-US" sz="1400" dirty="0"/>
              <a:t>[VECTO-1531] - </a:t>
            </a:r>
            <a:r>
              <a:rPr lang="en-US" sz="1400" dirty="0" err="1"/>
              <a:t>ElectricMotor</a:t>
            </a:r>
            <a:r>
              <a:rPr lang="en-US" sz="1400" dirty="0"/>
              <a:t> Lookup Maximum Torque: Object reference not set to an instance of an object</a:t>
            </a:r>
          </a:p>
          <a:p>
            <a:pPr lvl="1">
              <a:tabLst>
                <a:tab pos="1885950" algn="l"/>
              </a:tabLst>
            </a:pPr>
            <a:r>
              <a:rPr lang="en-US" sz="1400" dirty="0"/>
              <a:t>[VECTO-1532] - 077.2547 P2 crashing with 600 RPM idling speed</a:t>
            </a:r>
          </a:p>
          <a:p>
            <a:pPr lvl="1">
              <a:tabLst>
                <a:tab pos="1885950" algn="l"/>
              </a:tabLst>
            </a:pPr>
            <a:r>
              <a:rPr lang="en-US" sz="1400" dirty="0"/>
              <a:t>[VECTO-1539] - Engine speed ramping up before vehicle halt</a:t>
            </a:r>
          </a:p>
          <a:p>
            <a:pPr lvl="1">
              <a:tabLst>
                <a:tab pos="1885950" algn="l"/>
              </a:tabLst>
            </a:pPr>
            <a:r>
              <a:rPr lang="en-US" sz="1400" dirty="0"/>
              <a:t>[VECTO-1551] - AT-P Transmission Bus Application: Error during braking phase</a:t>
            </a:r>
          </a:p>
          <a:p>
            <a:pPr lvl="1">
              <a:tabLst>
                <a:tab pos="1885950" algn="l"/>
              </a:tabLst>
            </a:pPr>
            <a:r>
              <a:rPr lang="en-US" sz="1400" dirty="0"/>
              <a:t>[VECTO-1559] - battery internal resistance curve</a:t>
            </a:r>
          </a:p>
          <a:p>
            <a:pPr lvl="1">
              <a:tabLst>
                <a:tab pos="1885950" algn="l"/>
              </a:tabLst>
            </a:pPr>
            <a:r>
              <a:rPr lang="en-US" sz="1400" dirty="0"/>
              <a:t>[VECTO-1411] - Switching to new .NET version</a:t>
            </a:r>
          </a:p>
          <a:p>
            <a:pPr lvl="1">
              <a:tabLst>
                <a:tab pos="1885950" algn="l"/>
              </a:tabLst>
            </a:pPr>
            <a:r>
              <a:rPr lang="en-US" sz="1400" dirty="0"/>
              <a:t>[VECTO-1456] - Cycle Cache in engineering mode</a:t>
            </a:r>
          </a:p>
          <a:p>
            <a:pPr lvl="1">
              <a:tabLst>
                <a:tab pos="1885950" algn="l"/>
              </a:tabLst>
            </a:pPr>
            <a:r>
              <a:rPr lang="en-US" sz="1400" dirty="0"/>
              <a:t>[VECTO-1478] - Torque limits only apply to ICE</a:t>
            </a:r>
          </a:p>
          <a:p>
            <a:pPr lvl="1">
              <a:tabLst>
                <a:tab pos="1885950" algn="l"/>
              </a:tabLst>
            </a:pPr>
            <a:r>
              <a:rPr lang="en-US" sz="1400" dirty="0"/>
              <a:t>[VECTO-1521] - Updating </a:t>
            </a:r>
            <a:r>
              <a:rPr lang="en-US" sz="1400" dirty="0" err="1"/>
              <a:t>tyre</a:t>
            </a:r>
            <a:r>
              <a:rPr lang="en-US" sz="1400" dirty="0"/>
              <a:t> dimensions</a:t>
            </a:r>
          </a:p>
          <a:p>
            <a:pPr lvl="1">
              <a:tabLst>
                <a:tab pos="1885950" algn="l"/>
              </a:tabLst>
            </a:pPr>
            <a:r>
              <a:rPr lang="en-US" sz="1400" dirty="0"/>
              <a:t>[VECTO-1522] - VECTO warning if there are more steered axles than steering pump technologies</a:t>
            </a:r>
          </a:p>
          <a:p>
            <a:pPr lvl="1">
              <a:tabLst>
                <a:tab pos="1885950" algn="l"/>
              </a:tabLst>
            </a:pPr>
            <a:endParaRPr lang="en-US" sz="1400" dirty="0"/>
          </a:p>
        </p:txBody>
      </p:sp>
    </p:spTree>
    <p:extLst>
      <p:ext uri="{BB962C8B-B14F-4D97-AF65-F5344CB8AC3E}">
        <p14:creationId xmlns:p14="http://schemas.microsoft.com/office/powerpoint/2010/main" val="21830941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0.7.8.xxx Development Version</a:t>
            </a:r>
            <a:br>
              <a:rPr lang="en-US" dirty="0"/>
            </a:br>
            <a:r>
              <a:rPr lang="en-US" sz="1600" dirty="0"/>
              <a:t>April 2022</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Detailed Changes/Bugfixes (See </a:t>
            </a:r>
            <a:r>
              <a:rPr lang="en-US" sz="1600" b="1" dirty="0" err="1">
                <a:hlinkClick r:id="rId2"/>
              </a:rPr>
              <a:t>CITnet</a:t>
            </a:r>
            <a:r>
              <a:rPr lang="en-US" sz="1600" b="1" dirty="0">
                <a:hlinkClick r:id="rId2"/>
              </a:rPr>
              <a:t>/Jira</a:t>
            </a:r>
            <a:r>
              <a:rPr lang="en-US" sz="1600" b="1" dirty="0"/>
              <a:t>)</a:t>
            </a:r>
          </a:p>
          <a:p>
            <a:pPr lvl="1">
              <a:tabLst>
                <a:tab pos="1885950" algn="l"/>
              </a:tabLst>
            </a:pPr>
            <a:r>
              <a:rPr lang="en-US" sz="1400" dirty="0"/>
              <a:t>[VECTO-1525] - PCC Preprocessing</a:t>
            </a:r>
          </a:p>
          <a:p>
            <a:pPr lvl="1">
              <a:tabLst>
                <a:tab pos="1885950" algn="l"/>
              </a:tabLst>
            </a:pPr>
            <a:r>
              <a:rPr lang="en-US" sz="1400" dirty="0"/>
              <a:t>[VECTO-1533] - Multi-Target Compilation and .NET Upgrade</a:t>
            </a:r>
          </a:p>
          <a:p>
            <a:pPr lvl="1">
              <a:tabLst>
                <a:tab pos="1885950" algn="l"/>
              </a:tabLst>
            </a:pPr>
            <a:r>
              <a:rPr lang="en-US" sz="1400" dirty="0"/>
              <a:t>[VECTO-1538] - Transmission ratios limitation of input value to &lt;=25</a:t>
            </a:r>
          </a:p>
          <a:p>
            <a:pPr lvl="1">
              <a:tabLst>
                <a:tab pos="1885950" algn="l"/>
              </a:tabLst>
            </a:pPr>
            <a:r>
              <a:rPr lang="en-US" sz="1400" dirty="0"/>
              <a:t>[VECTO-1540] - Retarder Types </a:t>
            </a:r>
            <a:r>
              <a:rPr lang="en-US" sz="1400" dirty="0" err="1"/>
              <a:t>AxleGearInputRetarder</a:t>
            </a:r>
            <a:endParaRPr lang="en-US" sz="1400" dirty="0"/>
          </a:p>
          <a:p>
            <a:pPr lvl="1">
              <a:tabLst>
                <a:tab pos="1885950" algn="l"/>
              </a:tabLst>
            </a:pPr>
            <a:r>
              <a:rPr lang="en-US" sz="1400" dirty="0"/>
              <a:t>[VECTO-1543] - Calculation of EM Overload buffer, and continuous torque</a:t>
            </a:r>
          </a:p>
          <a:p>
            <a:pPr lvl="1">
              <a:tabLst>
                <a:tab pos="1885950" algn="l"/>
              </a:tabLst>
            </a:pPr>
            <a:r>
              <a:rPr lang="en-US" sz="1400" dirty="0"/>
              <a:t>[VECTO-1545] - WHR electric - connect to REESS</a:t>
            </a:r>
          </a:p>
          <a:p>
            <a:pPr lvl="1">
              <a:tabLst>
                <a:tab pos="1885950" algn="l"/>
              </a:tabLst>
            </a:pPr>
            <a:r>
              <a:rPr lang="en-US" sz="1400" dirty="0"/>
              <a:t>[VECTO-1548] - Update Coach cycle</a:t>
            </a:r>
          </a:p>
          <a:p>
            <a:pPr lvl="1">
              <a:tabLst>
                <a:tab pos="1885950" algn="l"/>
              </a:tabLst>
            </a:pPr>
            <a:r>
              <a:rPr lang="en-US" sz="1400" dirty="0"/>
              <a:t>[VECTO-1560] - update toolchain for generating </a:t>
            </a:r>
            <a:r>
              <a:rPr lang="en-US" sz="1400" dirty="0" err="1"/>
              <a:t>usermanual</a:t>
            </a:r>
            <a:endParaRPr lang="en-US" sz="1400" dirty="0"/>
          </a:p>
          <a:p>
            <a:pPr lvl="1">
              <a:tabLst>
                <a:tab pos="1885950" algn="l"/>
              </a:tabLst>
            </a:pPr>
            <a:r>
              <a:rPr lang="en-US" sz="1400" dirty="0"/>
              <a:t>[VECTO-1562] - Adapting WHTC Correction Factor weighting for LH Cycle</a:t>
            </a:r>
          </a:p>
          <a:p>
            <a:pPr lvl="1">
              <a:tabLst>
                <a:tab pos="1885950" algn="l"/>
              </a:tabLst>
            </a:pPr>
            <a:r>
              <a:rPr lang="en-US" sz="1400" dirty="0"/>
              <a:t>[VECTO-1563] - Electric Motor: Calculation of Overload Buffer</a:t>
            </a:r>
          </a:p>
          <a:p>
            <a:pPr lvl="1">
              <a:tabLst>
                <a:tab pos="1885950" algn="l"/>
              </a:tabLst>
            </a:pPr>
            <a:r>
              <a:rPr lang="en-US" sz="1400" dirty="0"/>
              <a:t>[VECTO-1564] - XML Schema adaptations</a:t>
            </a:r>
          </a:p>
          <a:p>
            <a:pPr lvl="1">
              <a:tabLst>
                <a:tab pos="1885950" algn="l"/>
              </a:tabLst>
            </a:pPr>
            <a:r>
              <a:rPr lang="en-US" sz="1400" dirty="0"/>
              <a:t>[VECTO-1565] - VECTO warning if there are more steered axles than steering pump technologies</a:t>
            </a:r>
          </a:p>
          <a:p>
            <a:pPr lvl="1">
              <a:tabLst>
                <a:tab pos="1885950" algn="l"/>
              </a:tabLst>
            </a:pPr>
            <a:r>
              <a:rPr lang="en-US" sz="1400" dirty="0"/>
              <a:t>[VECTO-1569] - Bugfix: Extrapolation warning in PEV shift strategy</a:t>
            </a:r>
          </a:p>
          <a:p>
            <a:pPr lvl="1">
              <a:tabLst>
                <a:tab pos="1885950" algn="l"/>
              </a:tabLst>
            </a:pPr>
            <a:r>
              <a:rPr lang="en-US" sz="1400" dirty="0"/>
              <a:t>[VECTO-1573] - Update LH Cycle and WHTC correction </a:t>
            </a:r>
            <a:r>
              <a:rPr lang="en-US" sz="1400"/>
              <a:t>factor weighting</a:t>
            </a:r>
            <a:endParaRPr lang="en-US" sz="1400" dirty="0"/>
          </a:p>
          <a:p>
            <a:pPr lvl="1">
              <a:tabLst>
                <a:tab pos="1885950" algn="l"/>
              </a:tabLst>
            </a:pPr>
            <a:endParaRPr lang="en-US" sz="1400" dirty="0"/>
          </a:p>
        </p:txBody>
      </p:sp>
    </p:spTree>
    <p:extLst>
      <p:ext uri="{BB962C8B-B14F-4D97-AF65-F5344CB8AC3E}">
        <p14:creationId xmlns:p14="http://schemas.microsoft.com/office/powerpoint/2010/main" val="2495194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45E245-D2E6-44E1-9A2D-E121CEE9076B}"/>
              </a:ext>
            </a:extLst>
          </p:cNvPr>
          <p:cNvSpPr>
            <a:spLocks noGrp="1"/>
          </p:cNvSpPr>
          <p:nvPr>
            <p:ph type="title"/>
          </p:nvPr>
        </p:nvSpPr>
        <p:spPr/>
        <p:txBody>
          <a:bodyPr/>
          <a:lstStyle/>
          <a:p>
            <a:r>
              <a:rPr lang="en-US" dirty="0"/>
              <a:t>Modeling of IEPC component</a:t>
            </a:r>
            <a:endParaRPr lang="de-AT" dirty="0"/>
          </a:p>
        </p:txBody>
      </p:sp>
      <p:sp>
        <p:nvSpPr>
          <p:cNvPr id="3" name="Inhaltsplatzhalter 2">
            <a:extLst>
              <a:ext uri="{FF2B5EF4-FFF2-40B4-BE49-F238E27FC236}">
                <a16:creationId xmlns:a16="http://schemas.microsoft.com/office/drawing/2014/main" id="{990BDE2D-24A4-4A18-9921-5EFDE12F9B70}"/>
              </a:ext>
            </a:extLst>
          </p:cNvPr>
          <p:cNvSpPr>
            <a:spLocks noGrp="1"/>
          </p:cNvSpPr>
          <p:nvPr>
            <p:ph idx="1"/>
          </p:nvPr>
        </p:nvSpPr>
        <p:spPr/>
        <p:txBody>
          <a:bodyPr/>
          <a:lstStyle/>
          <a:p>
            <a:r>
              <a:rPr lang="en-US" dirty="0"/>
              <a:t>IEPC is modelled as APT-N transmission and electric machine</a:t>
            </a:r>
          </a:p>
          <a:p>
            <a:pPr lvl="1"/>
            <a:r>
              <a:rPr lang="en-US" dirty="0"/>
              <a:t>Using already available models, same shift strategy as for E2/S2</a:t>
            </a:r>
          </a:p>
          <a:p>
            <a:pPr lvl="1"/>
            <a:r>
              <a:rPr lang="en-US" dirty="0"/>
              <a:t>Simplified transmission in case of single-speed IEPC</a:t>
            </a:r>
          </a:p>
        </p:txBody>
      </p:sp>
      <p:sp>
        <p:nvSpPr>
          <p:cNvPr id="4" name="Foliennummernplatzhalter 3">
            <a:extLst>
              <a:ext uri="{FF2B5EF4-FFF2-40B4-BE49-F238E27FC236}">
                <a16:creationId xmlns:a16="http://schemas.microsoft.com/office/drawing/2014/main" id="{40292BD2-9CEF-4D5F-87A0-8865B51EA240}"/>
              </a:ext>
            </a:extLst>
          </p:cNvPr>
          <p:cNvSpPr>
            <a:spLocks noGrp="1"/>
          </p:cNvSpPr>
          <p:nvPr>
            <p:ph type="sldNum" sz="quarter" idx="12"/>
          </p:nvPr>
        </p:nvSpPr>
        <p:spPr/>
        <p:txBody>
          <a:bodyPr/>
          <a:lstStyle/>
          <a:p>
            <a:endParaRPr lang="de-DE" dirty="0"/>
          </a:p>
        </p:txBody>
      </p:sp>
      <p:pic>
        <p:nvPicPr>
          <p:cNvPr id="73" name="Grafik 72">
            <a:extLst>
              <a:ext uri="{FF2B5EF4-FFF2-40B4-BE49-F238E27FC236}">
                <a16:creationId xmlns:a16="http://schemas.microsoft.com/office/drawing/2014/main" id="{24392B3B-F6DD-4A9B-84F5-40C6D86138D6}"/>
              </a:ext>
            </a:extLst>
          </p:cNvPr>
          <p:cNvPicPr>
            <a:picLocks noChangeAspect="1"/>
          </p:cNvPicPr>
          <p:nvPr/>
        </p:nvPicPr>
        <p:blipFill>
          <a:blip r:embed="rId2"/>
          <a:stretch>
            <a:fillRect/>
          </a:stretch>
        </p:blipFill>
        <p:spPr>
          <a:xfrm>
            <a:off x="2500884" y="3562305"/>
            <a:ext cx="3914332" cy="1593042"/>
          </a:xfrm>
          <a:prstGeom prst="rect">
            <a:avLst/>
          </a:prstGeom>
        </p:spPr>
      </p:pic>
      <p:sp>
        <p:nvSpPr>
          <p:cNvPr id="74" name="Textfeld 73">
            <a:extLst>
              <a:ext uri="{FF2B5EF4-FFF2-40B4-BE49-F238E27FC236}">
                <a16:creationId xmlns:a16="http://schemas.microsoft.com/office/drawing/2014/main" id="{DF9DD4D2-5A46-43DA-9EEF-7C920E117090}"/>
              </a:ext>
            </a:extLst>
          </p:cNvPr>
          <p:cNvSpPr txBox="1"/>
          <p:nvPr/>
        </p:nvSpPr>
        <p:spPr>
          <a:xfrm>
            <a:off x="1" y="5155348"/>
            <a:ext cx="9143999" cy="307777"/>
          </a:xfrm>
          <a:prstGeom prst="rect">
            <a:avLst/>
          </a:prstGeom>
          <a:noFill/>
        </p:spPr>
        <p:txBody>
          <a:bodyPr wrap="square" rtlCol="0">
            <a:spAutoFit/>
          </a:bodyPr>
          <a:lstStyle/>
          <a:p>
            <a:pPr algn="ctr"/>
            <a:r>
              <a:rPr lang="en-US" sz="1400" dirty="0">
                <a:latin typeface="Courier New" panose="02070309020205020404" pitchFamily="49" charset="0"/>
                <a:cs typeface="Courier New" panose="02070309020205020404" pitchFamily="49" charset="0"/>
              </a:rPr>
              <a:t>_int </a:t>
            </a:r>
            <a:r>
              <a:rPr lang="en-US" sz="1400" dirty="0"/>
              <a:t>signals refer to the out-shaft of the electric motor</a:t>
            </a:r>
            <a:endParaRPr lang="de-AT" sz="1400" dirty="0"/>
          </a:p>
        </p:txBody>
      </p:sp>
    </p:spTree>
    <p:extLst>
      <p:ext uri="{BB962C8B-B14F-4D97-AF65-F5344CB8AC3E}">
        <p14:creationId xmlns:p14="http://schemas.microsoft.com/office/powerpoint/2010/main" val="42454719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Changes/Bugfixes</a:t>
            </a:r>
          </a:p>
          <a:p>
            <a:pPr lvl="1">
              <a:tabLst>
                <a:tab pos="1885950" algn="l"/>
              </a:tabLst>
            </a:pPr>
            <a:r>
              <a:rPr lang="en-US" sz="1400" dirty="0"/>
              <a:t>Implementation APT-N Gearbox + shift strategy</a:t>
            </a:r>
          </a:p>
          <a:p>
            <a:pPr lvl="1">
              <a:tabLst>
                <a:tab pos="1885950" algn="l"/>
              </a:tabLst>
            </a:pPr>
            <a:r>
              <a:rPr lang="en-US" sz="1400" dirty="0"/>
              <a:t>Update EM model (drag curve independent of voltage level)</a:t>
            </a:r>
          </a:p>
          <a:p>
            <a:pPr lvl="1">
              <a:tabLst>
                <a:tab pos="1885950" algn="l"/>
              </a:tabLst>
            </a:pPr>
            <a:r>
              <a:rPr lang="en-US" sz="1400" dirty="0"/>
              <a:t>Update EM electric power map interpolation method</a:t>
            </a:r>
          </a:p>
          <a:p>
            <a:pPr lvl="1">
              <a:tabLst>
                <a:tab pos="1885950" algn="l"/>
              </a:tabLst>
            </a:pPr>
            <a:r>
              <a:rPr lang="en-US" sz="1400" dirty="0"/>
              <a:t>Update user manual</a:t>
            </a:r>
          </a:p>
          <a:p>
            <a:pPr lvl="1">
              <a:tabLst>
                <a:tab pos="1885950" algn="l"/>
              </a:tabLst>
            </a:pPr>
            <a:r>
              <a:rPr lang="en-US" sz="1400" dirty="0"/>
              <a:t>Update/bugfixes PEV shift strategy (influence of drag curve, error in calculation of costs)</a:t>
            </a:r>
          </a:p>
          <a:p>
            <a:pPr lvl="1">
              <a:tabLst>
                <a:tab pos="1885950" algn="l"/>
              </a:tabLst>
            </a:pPr>
            <a:r>
              <a:rPr lang="en-US" sz="1400" dirty="0"/>
              <a:t>Bugfix calculation </a:t>
            </a:r>
            <a:r>
              <a:rPr lang="en-US" sz="1400" dirty="0" err="1"/>
              <a:t>E_EM_off_loss</a:t>
            </a:r>
            <a:endParaRPr lang="en-US" sz="1400" dirty="0"/>
          </a:p>
          <a:p>
            <a:pPr lvl="1">
              <a:tabLst>
                <a:tab pos="1885950" algn="l"/>
              </a:tabLst>
            </a:pPr>
            <a:r>
              <a:rPr lang="en-US" sz="1400" dirty="0"/>
              <a:t>Update generic shift lines for PEV E2</a:t>
            </a:r>
          </a:p>
          <a:p>
            <a:pPr lvl="1">
              <a:tabLst>
                <a:tab pos="1885950" algn="l"/>
              </a:tabLst>
            </a:pPr>
            <a:r>
              <a:rPr lang="en-US" sz="1400" dirty="0"/>
              <a:t>Bugfix post-processing fuel consumption correction bus auxiliaries (in case of no alternator)</a:t>
            </a:r>
          </a:p>
          <a:p>
            <a:pPr lvl="1">
              <a:tabLst>
                <a:tab pos="1885950" algn="l"/>
              </a:tabLst>
            </a:pPr>
            <a:r>
              <a:rPr lang="en-US" sz="1400" dirty="0"/>
              <a:t>Bugfixes PCC for </a:t>
            </a:r>
            <a:r>
              <a:rPr lang="en-US" sz="1400" dirty="0" err="1"/>
              <a:t>xEV</a:t>
            </a:r>
            <a:endParaRPr lang="en-US" sz="1400" dirty="0"/>
          </a:p>
          <a:p>
            <a:pPr lvl="1">
              <a:tabLst>
                <a:tab pos="1885950" algn="l"/>
              </a:tabLst>
            </a:pPr>
            <a:endParaRPr lang="en-US" sz="1400" dirty="0"/>
          </a:p>
          <a:p>
            <a:pPr>
              <a:tabLst>
                <a:tab pos="1885950" algn="l"/>
              </a:tabLst>
            </a:pPr>
            <a:endParaRPr lang="en-US" sz="1600" dirty="0"/>
          </a:p>
          <a:p>
            <a:pPr lvl="1">
              <a:tabLst>
                <a:tab pos="1885950" algn="l"/>
              </a:tabLst>
            </a:pPr>
            <a:endParaRPr lang="en-US" sz="1400" dirty="0"/>
          </a:p>
          <a:p>
            <a:pPr lvl="1">
              <a:tabLst>
                <a:tab pos="1885950" algn="l"/>
              </a:tabLst>
            </a:pPr>
            <a:endParaRPr lang="en-US" sz="1400" dirty="0"/>
          </a:p>
        </p:txBody>
      </p:sp>
    </p:spTree>
    <p:extLst>
      <p:ext uri="{BB962C8B-B14F-4D97-AF65-F5344CB8AC3E}">
        <p14:creationId xmlns:p14="http://schemas.microsoft.com/office/powerpoint/2010/main" val="33071519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a:t>Vecto 0.7.7.2547 Development Version</a:t>
            </a:r>
            <a:br>
              <a:rPr lang="en-US"/>
            </a:br>
            <a:r>
              <a:rPr lang="en-US" sz="1600"/>
              <a:t>December 2021</a:t>
            </a:r>
            <a:endParaRPr lang="en-US" sz="1600" dirty="0"/>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General comments (1/x)</a:t>
            </a:r>
          </a:p>
          <a:p>
            <a:pPr lvl="1">
              <a:tabLst>
                <a:tab pos="1885950" algn="l"/>
              </a:tabLst>
            </a:pPr>
            <a:r>
              <a:rPr lang="en-US" sz="1400" dirty="0"/>
              <a:t>All topics in this section will also be explained in the next </a:t>
            </a:r>
            <a:r>
              <a:rPr lang="en-US" sz="1400" dirty="0" err="1"/>
              <a:t>xEV</a:t>
            </a:r>
            <a:r>
              <a:rPr lang="en-US" sz="1400" dirty="0"/>
              <a:t> workshop #9 on 11.01.2022</a:t>
            </a:r>
            <a:br>
              <a:rPr lang="en-US" sz="1400" dirty="0"/>
            </a:br>
            <a:endParaRPr lang="en-US" sz="1400" dirty="0"/>
          </a:p>
          <a:p>
            <a:pPr lvl="1">
              <a:tabLst>
                <a:tab pos="1885950" algn="l"/>
              </a:tabLst>
            </a:pPr>
            <a:r>
              <a:rPr lang="en-US" sz="1400" dirty="0"/>
              <a:t>Also topics for testing and feedback will be discussed in this workshop.</a:t>
            </a:r>
            <a:br>
              <a:rPr lang="en-US" sz="1400" dirty="0"/>
            </a:br>
            <a:r>
              <a:rPr lang="en-US" sz="1400" dirty="0"/>
              <a:t>Until then, no feedback on the distributed version is expected.</a:t>
            </a:r>
            <a:br>
              <a:rPr lang="en-US" sz="1400" dirty="0"/>
            </a:br>
            <a:endParaRPr lang="en-US" sz="1400" dirty="0"/>
          </a:p>
          <a:p>
            <a:pPr lvl="1">
              <a:tabLst>
                <a:tab pos="1885950" algn="l"/>
              </a:tabLst>
            </a:pPr>
            <a:r>
              <a:rPr lang="en-US" sz="1400" dirty="0"/>
              <a:t>Calculation of overload buffer for EM</a:t>
            </a:r>
          </a:p>
          <a:p>
            <a:pPr lvl="2">
              <a:tabLst>
                <a:tab pos="1885950" algn="l"/>
              </a:tabLst>
            </a:pPr>
            <a:r>
              <a:rPr lang="en-US" sz="1000" dirty="0"/>
              <a:t>Overload buffer is currently calculated with data for lower voltage level only</a:t>
            </a:r>
          </a:p>
          <a:p>
            <a:pPr lvl="2">
              <a:tabLst>
                <a:tab pos="1885950" algn="l"/>
              </a:tabLst>
            </a:pPr>
            <a:r>
              <a:rPr lang="en-US" sz="1000" dirty="0"/>
              <a:t>Update of calculation method based on two voltage levels will be implemented once all details reg. the method are clarified</a:t>
            </a:r>
            <a:br>
              <a:rPr lang="en-US" sz="1000" dirty="0"/>
            </a:br>
            <a:endParaRPr lang="en-US" sz="1000" dirty="0"/>
          </a:p>
          <a:p>
            <a:pPr lvl="1">
              <a:tabLst>
                <a:tab pos="1885950" algn="l"/>
              </a:tabLst>
            </a:pPr>
            <a:r>
              <a:rPr lang="en-US" sz="1400" dirty="0"/>
              <a:t>Propulsion Torque Limits (Vehicle Boosting Limits)</a:t>
            </a:r>
          </a:p>
          <a:p>
            <a:pPr lvl="2">
              <a:tabLst>
                <a:tab pos="1885950" algn="l"/>
              </a:tabLst>
            </a:pPr>
            <a:r>
              <a:rPr lang="en-US" sz="1000" dirty="0"/>
              <a:t>In the rotational speed range from 0 to engine idling speed the full load torque available from the ICE equals the ICE full load torque at engine idling speed due to the modelling of the clutch </a:t>
            </a:r>
            <a:r>
              <a:rPr lang="en-US" sz="1000" dirty="0" err="1"/>
              <a:t>behaviour</a:t>
            </a:r>
            <a:r>
              <a:rPr lang="en-US" sz="1000" dirty="0"/>
              <a:t> during vehicle starts.</a:t>
            </a:r>
          </a:p>
          <a:p>
            <a:pPr lvl="2">
              <a:tabLst>
                <a:tab pos="1885950" algn="l"/>
              </a:tabLst>
            </a:pPr>
            <a:r>
              <a:rPr lang="en-US" sz="1000" dirty="0"/>
              <a:t>Any arbitrary number of values may be declared in between the range of zero and the maximum rotational speed of the ICE full load curve.</a:t>
            </a:r>
          </a:p>
          <a:p>
            <a:pPr lvl="2">
              <a:tabLst>
                <a:tab pos="1885950" algn="l"/>
              </a:tabLst>
            </a:pPr>
            <a:r>
              <a:rPr lang="en-US" sz="1000" dirty="0"/>
              <a:t>Declared values lower than zero are not allowed for the additional torque.</a:t>
            </a:r>
          </a:p>
          <a:p>
            <a:pPr lvl="2">
              <a:tabLst>
                <a:tab pos="1885950" algn="l"/>
              </a:tabLst>
            </a:pPr>
            <a:r>
              <a:rPr lang="en-US" sz="1000" dirty="0"/>
              <a:t>For detailed explanation refer to user manual (“Vehicle Editor – Torque Limits Tab”, “Torque and Speed Limitations”)</a:t>
            </a:r>
            <a:br>
              <a:rPr lang="en-US" sz="1000" dirty="0"/>
            </a:br>
            <a:endParaRPr lang="en-US" sz="1000" dirty="0"/>
          </a:p>
          <a:p>
            <a:pPr lvl="1">
              <a:tabLst>
                <a:tab pos="1885950" algn="l"/>
              </a:tabLst>
            </a:pPr>
            <a:r>
              <a:rPr lang="en-US" sz="1400" dirty="0"/>
              <a:t>Pulse-duration dependency of internal resistance of battery</a:t>
            </a:r>
          </a:p>
          <a:p>
            <a:pPr lvl="2">
              <a:tabLst>
                <a:tab pos="1885950" algn="l"/>
              </a:tabLst>
            </a:pPr>
            <a:r>
              <a:rPr lang="en-US" sz="1000" dirty="0"/>
              <a:t>For detailed explanation refer to user manual</a:t>
            </a:r>
            <a:br>
              <a:rPr lang="en-US" sz="1000" dirty="0"/>
            </a:br>
            <a:endParaRPr lang="en-US" sz="1400" dirty="0"/>
          </a:p>
          <a:p>
            <a:pPr lvl="1">
              <a:tabLst>
                <a:tab pos="1885950" algn="l"/>
              </a:tabLst>
            </a:pPr>
            <a:r>
              <a:rPr lang="en-US" sz="1400" dirty="0"/>
              <a:t>HEV operation strategy method for declaration mode</a:t>
            </a:r>
          </a:p>
          <a:p>
            <a:pPr lvl="2">
              <a:tabLst>
                <a:tab pos="1885950" algn="l"/>
              </a:tabLst>
            </a:pPr>
            <a:r>
              <a:rPr lang="en-US" sz="1000" dirty="0"/>
              <a:t>Method explained in “User Manual/HEV_DECL_method_20211221.pptx” distributed together with VECTO archive</a:t>
            </a:r>
          </a:p>
          <a:p>
            <a:pPr lvl="2">
              <a:tabLst>
                <a:tab pos="1885950" algn="l"/>
              </a:tabLst>
            </a:pPr>
            <a:r>
              <a:rPr lang="en-US" sz="1000" dirty="0"/>
              <a:t>Generic values defined per (vehicle group, mission, payload and usable SOC range) in “User Manual/HEV_Strategy_Parameters.xlsx” distributed together with VECTO archive</a:t>
            </a:r>
          </a:p>
          <a:p>
            <a:pPr lvl="2">
              <a:tabLst>
                <a:tab pos="1885950" algn="l"/>
              </a:tabLst>
            </a:pPr>
            <a:r>
              <a:rPr lang="en-US" sz="1000" dirty="0"/>
              <a:t>For further details refer to distributed material/recording from </a:t>
            </a:r>
            <a:r>
              <a:rPr lang="en-US" sz="1000" dirty="0" err="1"/>
              <a:t>xEV</a:t>
            </a:r>
            <a:r>
              <a:rPr lang="en-US" sz="1000" dirty="0"/>
              <a:t> workshop #8</a:t>
            </a:r>
          </a:p>
          <a:p>
            <a:pPr lvl="1">
              <a:tabLst>
                <a:tab pos="1885950" algn="l"/>
              </a:tabLst>
            </a:pPr>
            <a:endParaRPr lang="en-US" sz="1400" dirty="0"/>
          </a:p>
        </p:txBody>
      </p:sp>
    </p:spTree>
    <p:extLst>
      <p:ext uri="{BB962C8B-B14F-4D97-AF65-F5344CB8AC3E}">
        <p14:creationId xmlns:p14="http://schemas.microsoft.com/office/powerpoint/2010/main" val="27947474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General comments (2/x)</a:t>
            </a:r>
          </a:p>
          <a:p>
            <a:pPr lvl="1">
              <a:tabLst>
                <a:tab pos="1885950" algn="l"/>
              </a:tabLst>
            </a:pPr>
            <a:r>
              <a:rPr lang="en-US" sz="1400" dirty="0"/>
              <a:t>Auxiliaries for PEV</a:t>
            </a:r>
          </a:p>
          <a:p>
            <a:pPr lvl="2">
              <a:tabLst>
                <a:tab pos="1885950" algn="l"/>
              </a:tabLst>
            </a:pPr>
            <a:r>
              <a:rPr lang="en-US" sz="1000" dirty="0"/>
              <a:t>Electric power demand of auxiliaries for both, lorries and buses, need to be parameterized via the “</a:t>
            </a:r>
            <a:r>
              <a:rPr lang="en-US" sz="1000" dirty="0" err="1"/>
              <a:t>BusAux</a:t>
            </a:r>
            <a:r>
              <a:rPr lang="en-US" sz="1000" dirty="0"/>
              <a:t>” GUI window</a:t>
            </a:r>
            <a:br>
              <a:rPr lang="en-US" sz="1000" dirty="0"/>
            </a:br>
            <a:br>
              <a:rPr lang="en-US" sz="1000" dirty="0"/>
            </a:br>
            <a:br>
              <a:rPr lang="en-US" sz="1000" dirty="0"/>
            </a:br>
            <a:br>
              <a:rPr lang="en-US" sz="1000" dirty="0"/>
            </a:br>
            <a:endParaRPr lang="en-US" sz="1000" dirty="0"/>
          </a:p>
          <a:p>
            <a:pPr lvl="2">
              <a:tabLst>
                <a:tab pos="1885950" algn="l"/>
              </a:tabLst>
            </a:pP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br>
              <a:rPr lang="en-US" sz="1000" dirty="0"/>
            </a:br>
            <a:endParaRPr lang="en-US" sz="1000" dirty="0"/>
          </a:p>
          <a:p>
            <a:pPr lvl="1">
              <a:tabLst>
                <a:tab pos="1885950" algn="l"/>
              </a:tabLst>
            </a:pPr>
            <a:r>
              <a:rPr lang="en-US" sz="1400" dirty="0"/>
              <a:t>Gearshift model for PEV</a:t>
            </a:r>
          </a:p>
          <a:p>
            <a:pPr lvl="2">
              <a:tabLst>
                <a:tab pos="1885950" algn="l"/>
              </a:tabLst>
            </a:pPr>
            <a:r>
              <a:rPr lang="en-US" sz="1000" dirty="0"/>
              <a:t>Details explained on next slides</a:t>
            </a:r>
          </a:p>
        </p:txBody>
      </p:sp>
      <p:grpSp>
        <p:nvGrpSpPr>
          <p:cNvPr id="13" name="Gruppieren 12"/>
          <p:cNvGrpSpPr/>
          <p:nvPr/>
        </p:nvGrpSpPr>
        <p:grpSpPr>
          <a:xfrm>
            <a:off x="1047744" y="2188069"/>
            <a:ext cx="7964293" cy="2520000"/>
            <a:chOff x="1047744" y="2188069"/>
            <a:chExt cx="7964293" cy="2520000"/>
          </a:xfrm>
        </p:grpSpPr>
        <p:pic>
          <p:nvPicPr>
            <p:cNvPr id="6" name="Grafik 5"/>
            <p:cNvPicPr>
              <a:picLocks noChangeAspect="1"/>
            </p:cNvPicPr>
            <p:nvPr/>
          </p:nvPicPr>
          <p:blipFill rotWithShape="1">
            <a:blip r:embed="rId2"/>
            <a:srcRect r="53534"/>
            <a:stretch/>
          </p:blipFill>
          <p:spPr>
            <a:xfrm>
              <a:off x="5004049" y="2188069"/>
              <a:ext cx="2510897" cy="2520000"/>
            </a:xfrm>
            <a:prstGeom prst="rect">
              <a:avLst/>
            </a:prstGeom>
          </p:spPr>
        </p:pic>
        <p:grpSp>
          <p:nvGrpSpPr>
            <p:cNvPr id="8" name="Gruppieren 7"/>
            <p:cNvGrpSpPr/>
            <p:nvPr/>
          </p:nvGrpSpPr>
          <p:grpSpPr>
            <a:xfrm>
              <a:off x="1047744" y="2188069"/>
              <a:ext cx="3735535" cy="2520000"/>
              <a:chOff x="1047744" y="2060848"/>
              <a:chExt cx="3735535" cy="2520000"/>
            </a:xfrm>
          </p:grpSpPr>
          <p:pic>
            <p:nvPicPr>
              <p:cNvPr id="5" name="Grafik 4"/>
              <p:cNvPicPr>
                <a:picLocks noChangeAspect="1"/>
              </p:cNvPicPr>
              <p:nvPr/>
            </p:nvPicPr>
            <p:blipFill>
              <a:blip r:embed="rId3"/>
              <a:stretch>
                <a:fillRect/>
              </a:stretch>
            </p:blipFill>
            <p:spPr>
              <a:xfrm>
                <a:off x="1187624" y="2060848"/>
                <a:ext cx="3595655" cy="2520000"/>
              </a:xfrm>
              <a:prstGeom prst="rect">
                <a:avLst/>
              </a:prstGeom>
            </p:spPr>
          </p:pic>
          <p:sp>
            <p:nvSpPr>
              <p:cNvPr id="7" name="Ellipse 6"/>
              <p:cNvSpPr/>
              <p:nvPr/>
            </p:nvSpPr>
            <p:spPr bwMode="auto">
              <a:xfrm>
                <a:off x="1047744" y="3685709"/>
                <a:ext cx="900000" cy="288000"/>
              </a:xfrm>
              <a:prstGeom prst="ellipse">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lang="de-AT" b="0">
                  <a:latin typeface="Arial" pitchFamily="34" charset="0"/>
                </a:endParaRPr>
              </a:p>
            </p:txBody>
          </p:sp>
        </p:grpSp>
        <p:sp>
          <p:nvSpPr>
            <p:cNvPr id="11" name="Legende mit Linie 1 10"/>
            <p:cNvSpPr/>
            <p:nvPr/>
          </p:nvSpPr>
          <p:spPr bwMode="auto">
            <a:xfrm>
              <a:off x="7566631" y="2836141"/>
              <a:ext cx="1445406" cy="338554"/>
            </a:xfrm>
            <a:prstGeom prst="borderCallout1">
              <a:avLst>
                <a:gd name="adj1" fmla="val 18750"/>
                <a:gd name="adj2" fmla="val -8333"/>
                <a:gd name="adj3" fmla="val 70225"/>
                <a:gd name="adj4" fmla="val -65838"/>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r>
                <a:rPr lang="de-DE" sz="1100" b="0" dirty="0">
                  <a:latin typeface="Arial" pitchFamily="34" charset="0"/>
                </a:rPr>
                <a:t>Demand </a:t>
              </a:r>
              <a:r>
                <a:rPr lang="de-DE" sz="1100" b="0" dirty="0" err="1">
                  <a:latin typeface="Arial" pitchFamily="34" charset="0"/>
                </a:rPr>
                <a:t>during</a:t>
              </a:r>
              <a:r>
                <a:rPr lang="de-DE" sz="1100" b="0" dirty="0">
                  <a:latin typeface="Arial" pitchFamily="34" charset="0"/>
                </a:rPr>
                <a:t> </a:t>
              </a:r>
              <a:r>
                <a:rPr lang="de-DE" sz="1100" b="0" dirty="0" err="1">
                  <a:latin typeface="Arial" pitchFamily="34" charset="0"/>
                </a:rPr>
                <a:t>vehicle</a:t>
              </a:r>
              <a:r>
                <a:rPr lang="de-DE" sz="1100" b="0" dirty="0">
                  <a:latin typeface="Arial" pitchFamily="34" charset="0"/>
                </a:rPr>
                <a:t> </a:t>
              </a:r>
              <a:r>
                <a:rPr lang="de-DE" sz="1100" b="0" dirty="0" err="1">
                  <a:latin typeface="Arial" pitchFamily="34" charset="0"/>
                </a:rPr>
                <a:t>driving</a:t>
              </a:r>
              <a:endParaRPr lang="de-AT" sz="1100" b="0" dirty="0">
                <a:latin typeface="Arial" pitchFamily="34" charset="0"/>
              </a:endParaRPr>
            </a:p>
          </p:txBody>
        </p:sp>
        <p:sp>
          <p:nvSpPr>
            <p:cNvPr id="12" name="Legende mit Linie 1 11"/>
            <p:cNvSpPr/>
            <p:nvPr/>
          </p:nvSpPr>
          <p:spPr bwMode="auto">
            <a:xfrm>
              <a:off x="7566631" y="3340197"/>
              <a:ext cx="1445406" cy="338554"/>
            </a:xfrm>
            <a:prstGeom prst="borderCallout1">
              <a:avLst>
                <a:gd name="adj1" fmla="val 18750"/>
                <a:gd name="adj2" fmla="val -8333"/>
                <a:gd name="adj3" fmla="val -28416"/>
                <a:gd name="adj4" fmla="val -65839"/>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r>
                <a:rPr lang="de-DE" sz="1100" b="0" dirty="0">
                  <a:latin typeface="Arial" pitchFamily="34" charset="0"/>
                </a:rPr>
                <a:t>Demand </a:t>
              </a:r>
              <a:r>
                <a:rPr lang="de-DE" sz="1100" b="0" dirty="0" err="1">
                  <a:latin typeface="Arial" pitchFamily="34" charset="0"/>
                </a:rPr>
                <a:t>during</a:t>
              </a:r>
              <a:r>
                <a:rPr lang="de-DE" sz="1100" b="0" dirty="0">
                  <a:latin typeface="Arial" pitchFamily="34" charset="0"/>
                </a:rPr>
                <a:t> </a:t>
              </a:r>
              <a:r>
                <a:rPr lang="de-DE" sz="1100" b="0" dirty="0" err="1">
                  <a:latin typeface="Arial" pitchFamily="34" charset="0"/>
                </a:rPr>
                <a:t>vehicle</a:t>
              </a:r>
              <a:r>
                <a:rPr lang="de-DE" sz="1100" b="0" dirty="0">
                  <a:latin typeface="Arial" pitchFamily="34" charset="0"/>
                </a:rPr>
                <a:t> standstill</a:t>
              </a:r>
              <a:endParaRPr lang="de-AT" sz="1100" b="0" dirty="0">
                <a:latin typeface="Arial" pitchFamily="34" charset="0"/>
              </a:endParaRPr>
            </a:p>
          </p:txBody>
        </p:sp>
      </p:grpSp>
    </p:spTree>
    <p:extLst>
      <p:ext uri="{BB962C8B-B14F-4D97-AF65-F5344CB8AC3E}">
        <p14:creationId xmlns:p14="http://schemas.microsoft.com/office/powerpoint/2010/main" val="5601945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fik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1743875"/>
            <a:ext cx="5760000" cy="4748827"/>
          </a:xfrm>
          <a:prstGeom prst="rect">
            <a:avLst/>
          </a:prstGeom>
        </p:spPr>
      </p:pic>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Gearshift model for PEV (1/x)</a:t>
            </a:r>
          </a:p>
        </p:txBody>
      </p:sp>
      <p:sp>
        <p:nvSpPr>
          <p:cNvPr id="13" name="Textfeld 12"/>
          <p:cNvSpPr txBox="1"/>
          <p:nvPr/>
        </p:nvSpPr>
        <p:spPr>
          <a:xfrm>
            <a:off x="6156175" y="1524988"/>
            <a:ext cx="2987825" cy="4847481"/>
          </a:xfrm>
          <a:prstGeom prst="rect">
            <a:avLst/>
          </a:prstGeom>
          <a:noFill/>
        </p:spPr>
        <p:txBody>
          <a:bodyPr wrap="square" rtlCol="0">
            <a:spAutoFit/>
          </a:bodyPr>
          <a:lstStyle/>
          <a:p>
            <a:pPr marL="285750" indent="-285750" algn="l">
              <a:buFont typeface="Wingdings" panose="05000000000000000000" pitchFamily="2" charset="2"/>
              <a:buChar char="§"/>
            </a:pPr>
            <a:r>
              <a:rPr lang="en-US" sz="1100" b="1" u="sng" dirty="0"/>
              <a:t>Basics:</a:t>
            </a:r>
          </a:p>
          <a:p>
            <a:pPr marL="742950" lvl="1" indent="-285750" algn="l">
              <a:buFont typeface="Wingdings" panose="05000000000000000000" pitchFamily="2" charset="2"/>
              <a:buChar char="§"/>
            </a:pPr>
            <a:r>
              <a:rPr lang="en-US" sz="1000" b="0" dirty="0"/>
              <a:t>Downshift for operation point left of green dot-dashed downshift lines</a:t>
            </a:r>
          </a:p>
          <a:p>
            <a:pPr marL="742950" lvl="1" indent="-285750" algn="l">
              <a:buFont typeface="Wingdings" panose="05000000000000000000" pitchFamily="2" charset="2"/>
              <a:buChar char="§"/>
            </a:pPr>
            <a:r>
              <a:rPr lang="en-US" sz="1000" b="0" dirty="0"/>
              <a:t>Upshift for operation point right of green dot-dashed upshift line</a:t>
            </a:r>
          </a:p>
          <a:p>
            <a:pPr marL="742950" lvl="1" indent="-285750" algn="l">
              <a:buFont typeface="Wingdings" panose="05000000000000000000" pitchFamily="2" charset="2"/>
              <a:buChar char="§"/>
            </a:pPr>
            <a:r>
              <a:rPr lang="en-US" sz="1000" b="0" dirty="0" err="1"/>
              <a:t>EffShift</a:t>
            </a:r>
            <a:r>
              <a:rPr lang="en-US" sz="1000" b="0" dirty="0"/>
              <a:t> method applied for operation point between downshift and upshift lines (refer to user manual) </a:t>
            </a:r>
          </a:p>
          <a:p>
            <a:pPr marL="285750" indent="-285750" algn="l">
              <a:buFont typeface="Wingdings" panose="05000000000000000000" pitchFamily="2" charset="2"/>
              <a:buChar char="§"/>
            </a:pPr>
            <a:r>
              <a:rPr lang="en-US" sz="1100" b="1" u="sng" dirty="0"/>
              <a:t>Driving:</a:t>
            </a:r>
          </a:p>
          <a:p>
            <a:pPr marL="742950" lvl="1" indent="-285750" algn="l">
              <a:buFont typeface="Wingdings" panose="05000000000000000000" pitchFamily="2" charset="2"/>
              <a:buChar char="§"/>
            </a:pPr>
            <a:r>
              <a:rPr lang="en-US" sz="1000" b="0" dirty="0"/>
              <a:t>Maximum downshift speed always located at </a:t>
            </a:r>
            <a:r>
              <a:rPr lang="en-US" sz="1000" dirty="0"/>
              <a:t>n_P80low</a:t>
            </a:r>
            <a:r>
              <a:rPr lang="en-US" sz="1000" b="0" dirty="0"/>
              <a:t> (where 80% of max power is available)</a:t>
            </a:r>
          </a:p>
          <a:p>
            <a:pPr marL="742950" lvl="1" indent="-285750" algn="l">
              <a:buFont typeface="Wingdings" panose="05000000000000000000" pitchFamily="2" charset="2"/>
              <a:buChar char="§"/>
            </a:pPr>
            <a:r>
              <a:rPr lang="en-US" sz="1000" b="0" dirty="0"/>
              <a:t>For EM in de-rating </a:t>
            </a:r>
            <a:r>
              <a:rPr lang="en-US" sz="1000" dirty="0"/>
              <a:t>n_P80low</a:t>
            </a:r>
            <a:r>
              <a:rPr lang="en-US" sz="1000" b="0" dirty="0"/>
              <a:t> is calculated from the de-rated power curve</a:t>
            </a:r>
            <a:endParaRPr lang="en-US" sz="1100" dirty="0"/>
          </a:p>
          <a:p>
            <a:pPr marL="285750" indent="-285750" algn="l">
              <a:buFont typeface="Wingdings" panose="05000000000000000000" pitchFamily="2" charset="2"/>
              <a:buChar char="§"/>
            </a:pPr>
            <a:r>
              <a:rPr lang="en-US" sz="1100" b="1" u="sng" dirty="0"/>
              <a:t>Braking:</a:t>
            </a:r>
          </a:p>
          <a:p>
            <a:pPr marL="742950" lvl="1" indent="-285750" algn="l">
              <a:buFont typeface="Wingdings" panose="05000000000000000000" pitchFamily="2" charset="2"/>
              <a:buChar char="§"/>
            </a:pPr>
            <a:r>
              <a:rPr lang="en-US" sz="1000" b="0" dirty="0" err="1"/>
              <a:t>EffShift</a:t>
            </a:r>
            <a:r>
              <a:rPr lang="en-US" sz="1000" b="0" dirty="0"/>
              <a:t> is suppressed for operation point within red shaded area</a:t>
            </a:r>
            <a:br>
              <a:rPr lang="en-US" sz="1000" b="0" dirty="0"/>
            </a:br>
            <a:r>
              <a:rPr lang="en-US" sz="1000" b="0" dirty="0"/>
              <a:t>(2% below max recuperation power)</a:t>
            </a:r>
          </a:p>
          <a:p>
            <a:pPr marL="742950" lvl="1" indent="-285750" algn="l">
              <a:buFont typeface="Wingdings" panose="05000000000000000000" pitchFamily="2" charset="2"/>
              <a:buChar char="§"/>
            </a:pPr>
            <a:r>
              <a:rPr lang="en-US" sz="1000" b="0" dirty="0"/>
              <a:t>New gear after downshift is selected so that operation point is closest to and above </a:t>
            </a:r>
            <a:r>
              <a:rPr lang="en-US" sz="1000" dirty="0" err="1"/>
              <a:t>n_brake_target_norm</a:t>
            </a:r>
            <a:r>
              <a:rPr lang="en-US" sz="1000" b="0" dirty="0"/>
              <a:t> (or only closest to </a:t>
            </a:r>
            <a:r>
              <a:rPr lang="en-US" sz="1000" dirty="0" err="1"/>
              <a:t>n_brake_target_norm</a:t>
            </a:r>
            <a:r>
              <a:rPr lang="en-US" sz="1000" b="0" dirty="0"/>
              <a:t> in case no operation point with higher speed exists)</a:t>
            </a:r>
          </a:p>
        </p:txBody>
      </p:sp>
    </p:spTree>
    <p:extLst>
      <p:ext uri="{BB962C8B-B14F-4D97-AF65-F5344CB8AC3E}">
        <p14:creationId xmlns:p14="http://schemas.microsoft.com/office/powerpoint/2010/main" val="22515564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528" y="1743875"/>
            <a:ext cx="5760000" cy="4748827"/>
          </a:xfrm>
          <a:prstGeom prst="rect">
            <a:avLst/>
          </a:prstGeom>
        </p:spPr>
      </p:pic>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Gearshift model for PEV (2/x)</a:t>
            </a:r>
          </a:p>
        </p:txBody>
      </p:sp>
      <p:sp>
        <p:nvSpPr>
          <p:cNvPr id="13" name="Textfeld 12"/>
          <p:cNvSpPr txBox="1"/>
          <p:nvPr/>
        </p:nvSpPr>
        <p:spPr>
          <a:xfrm>
            <a:off x="6156175" y="1524988"/>
            <a:ext cx="2987825" cy="1123384"/>
          </a:xfrm>
          <a:prstGeom prst="rect">
            <a:avLst/>
          </a:prstGeom>
          <a:noFill/>
        </p:spPr>
        <p:txBody>
          <a:bodyPr wrap="square" rtlCol="0">
            <a:spAutoFit/>
          </a:bodyPr>
          <a:lstStyle/>
          <a:p>
            <a:pPr marL="285750" indent="-285750" algn="l">
              <a:buFont typeface="Wingdings" panose="05000000000000000000" pitchFamily="2" charset="2"/>
              <a:buChar char="§"/>
            </a:pPr>
            <a:r>
              <a:rPr lang="en-US" sz="1100" b="1" u="sng" dirty="0"/>
              <a:t>All factors in bold red can be tuned via shift parameter file .</a:t>
            </a:r>
            <a:r>
              <a:rPr lang="en-US" sz="1100" b="1" u="sng" dirty="0" err="1"/>
              <a:t>vtcu</a:t>
            </a:r>
            <a:endParaRPr lang="en-US" sz="1100" b="1" u="sng" dirty="0"/>
          </a:p>
          <a:p>
            <a:pPr marL="742950" lvl="1" indent="-285750" algn="l">
              <a:buFont typeface="Wingdings" panose="05000000000000000000" pitchFamily="2" charset="2"/>
              <a:buChar char="§"/>
            </a:pPr>
            <a:r>
              <a:rPr lang="en-US" sz="1000" b="0" dirty="0"/>
              <a:t>Refer to sample file for User Manual/</a:t>
            </a:r>
            <a:r>
              <a:rPr lang="en-US" sz="1000" b="0" dirty="0" err="1"/>
              <a:t>PEV_ShiftParameters.vtcu</a:t>
            </a:r>
            <a:r>
              <a:rPr lang="en-US" sz="1000" b="0" dirty="0"/>
              <a:t> distributed together with VECTO archive</a:t>
            </a:r>
          </a:p>
        </p:txBody>
      </p:sp>
    </p:spTree>
    <p:extLst>
      <p:ext uri="{BB962C8B-B14F-4D97-AF65-F5344CB8AC3E}">
        <p14:creationId xmlns:p14="http://schemas.microsoft.com/office/powerpoint/2010/main" val="20393551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Detailed Changes/Bugfixes (see </a:t>
            </a:r>
            <a:r>
              <a:rPr lang="en-US" sz="1600" b="1" dirty="0" err="1">
                <a:hlinkClick r:id="rId2"/>
              </a:rPr>
              <a:t>CITnet</a:t>
            </a:r>
            <a:r>
              <a:rPr lang="en-US" sz="1600" b="1" dirty="0">
                <a:hlinkClick r:id="rId2"/>
              </a:rPr>
              <a:t>/JIRA</a:t>
            </a:r>
            <a:r>
              <a:rPr lang="en-US" sz="1600" b="1" dirty="0"/>
              <a:t>)</a:t>
            </a:r>
          </a:p>
          <a:p>
            <a:pPr lvl="1">
              <a:tabLst>
                <a:tab pos="1885950" algn="l"/>
              </a:tabLst>
            </a:pPr>
            <a:r>
              <a:rPr lang="en-US" sz="1400" dirty="0"/>
              <a:t>[VECTO-1460] - APT-N Gearbox</a:t>
            </a:r>
          </a:p>
          <a:p>
            <a:pPr lvl="1">
              <a:tabLst>
                <a:tab pos="1885950" algn="l"/>
              </a:tabLst>
            </a:pPr>
            <a:r>
              <a:rPr lang="en-US" sz="1400" dirty="0"/>
              <a:t>[VECTO-1501] - Update EM Map interpolation method</a:t>
            </a:r>
          </a:p>
          <a:p>
            <a:pPr lvl="1">
              <a:tabLst>
                <a:tab pos="1885950" algn="l"/>
              </a:tabLst>
            </a:pPr>
            <a:r>
              <a:rPr lang="en-US" sz="1400" dirty="0"/>
              <a:t>[VECTO-1477] - Update user manual</a:t>
            </a:r>
          </a:p>
          <a:p>
            <a:pPr lvl="1">
              <a:tabLst>
                <a:tab pos="1885950" algn="l"/>
              </a:tabLst>
            </a:pPr>
            <a:r>
              <a:rPr lang="en-US" sz="1400" dirty="0"/>
              <a:t>[VECTO-1383] - E2 PEV, 2-speed AMT: "Failed to find operating point"</a:t>
            </a:r>
          </a:p>
          <a:p>
            <a:pPr lvl="1">
              <a:tabLst>
                <a:tab pos="1885950" algn="l"/>
              </a:tabLst>
            </a:pPr>
            <a:r>
              <a:rPr lang="en-US" sz="1400" dirty="0"/>
              <a:t>[VECTO-1384] - E2 PEV, 2-speed AMT: Downshifts missing</a:t>
            </a:r>
          </a:p>
          <a:p>
            <a:pPr lvl="1">
              <a:tabLst>
                <a:tab pos="1885950" algn="l"/>
              </a:tabLst>
            </a:pPr>
            <a:r>
              <a:rPr lang="en-US" sz="1400" dirty="0"/>
              <a:t>[VECTO-1414] - E2 selects high gear at low speed after take-off, does not reach target acc</a:t>
            </a:r>
          </a:p>
          <a:p>
            <a:pPr lvl="1">
              <a:tabLst>
                <a:tab pos="1885950" algn="l"/>
              </a:tabLst>
            </a:pPr>
            <a:r>
              <a:rPr lang="en-US" sz="1400" dirty="0"/>
              <a:t>[VECTO-1443] - 0.7.5.2356 </a:t>
            </a:r>
            <a:r>
              <a:rPr lang="en-US" sz="1400" dirty="0" err="1"/>
              <a:t>EC_el_final</a:t>
            </a:r>
            <a:r>
              <a:rPr lang="en-US" sz="1400" dirty="0"/>
              <a:t> calculated from REESS terminal signals</a:t>
            </a:r>
          </a:p>
          <a:p>
            <a:pPr lvl="1">
              <a:tabLst>
                <a:tab pos="1885950" algn="l"/>
              </a:tabLst>
            </a:pPr>
            <a:r>
              <a:rPr lang="en-US" sz="1400" dirty="0"/>
              <a:t>[VECTO-1445] - 073.2356, E2 Missing Downshifts, simulation abort</a:t>
            </a:r>
          </a:p>
          <a:p>
            <a:pPr lvl="1">
              <a:tabLst>
                <a:tab pos="1885950" algn="l"/>
              </a:tabLst>
            </a:pPr>
            <a:r>
              <a:rPr lang="en-US" sz="1400" dirty="0"/>
              <a:t>[VECTO-1464] - Engine Off not working with activated PCC (Hybrid Vehicles)</a:t>
            </a:r>
          </a:p>
          <a:p>
            <a:pPr lvl="1">
              <a:tabLst>
                <a:tab pos="1885950" algn="l"/>
              </a:tabLst>
            </a:pPr>
            <a:r>
              <a:rPr lang="en-US" sz="1400" dirty="0"/>
              <a:t>[VECTO-1465] - PEV </a:t>
            </a:r>
            <a:r>
              <a:rPr lang="en-US" sz="1400" dirty="0" err="1"/>
              <a:t>PCCState</a:t>
            </a:r>
            <a:r>
              <a:rPr lang="en-US" sz="1400" dirty="0"/>
              <a:t> oscillates between Interrupt and UseCase1</a:t>
            </a:r>
          </a:p>
          <a:p>
            <a:pPr lvl="1">
              <a:tabLst>
                <a:tab pos="1885950" algn="l"/>
              </a:tabLst>
            </a:pPr>
            <a:r>
              <a:rPr lang="en-US" sz="1400" dirty="0"/>
              <a:t>[VECTO-1467] - PCC HEV Small Spike at end of UseCase1 when Target speed is reached</a:t>
            </a:r>
          </a:p>
          <a:p>
            <a:pPr lvl="1">
              <a:tabLst>
                <a:tab pos="1885950" algn="l"/>
              </a:tabLst>
            </a:pPr>
            <a:r>
              <a:rPr lang="en-US" sz="1400" dirty="0"/>
              <a:t>[VECTO-1468] - EM map interpolation comments</a:t>
            </a:r>
          </a:p>
          <a:p>
            <a:pPr lvl="1">
              <a:tabLst>
                <a:tab pos="1885950" algn="l"/>
              </a:tabLst>
            </a:pPr>
            <a:r>
              <a:rPr lang="en-US" sz="1400" dirty="0"/>
              <a:t>[VECTO-1470] - 076.2463 EM drag torque questions/findings</a:t>
            </a:r>
          </a:p>
          <a:p>
            <a:pPr lvl="1">
              <a:tabLst>
                <a:tab pos="1885950" algn="l"/>
              </a:tabLst>
            </a:pPr>
            <a:r>
              <a:rPr lang="en-US" sz="1400" dirty="0"/>
              <a:t>[VECTO-1482] - Hybrid Vehicle EM speed gets very high, no gearshift</a:t>
            </a:r>
          </a:p>
          <a:p>
            <a:pPr lvl="1">
              <a:tabLst>
                <a:tab pos="1885950" algn="l"/>
              </a:tabLst>
            </a:pPr>
            <a:r>
              <a:rPr lang="en-US" sz="1400" dirty="0"/>
              <a:t>[VECTO-1483] - Job aborting: E4_Group 5 LH_ll_LongHaul_mod5_id_2</a:t>
            </a:r>
          </a:p>
          <a:p>
            <a:pPr lvl="1">
              <a:tabLst>
                <a:tab pos="1885950" algn="l"/>
              </a:tabLst>
            </a:pPr>
            <a:r>
              <a:rPr lang="en-US" sz="1400" dirty="0"/>
              <a:t>[VECTO-1484] - Job aborting: P2_Group5_s2c0_rep_Payload_LongHaul_mod5_id_27</a:t>
            </a:r>
          </a:p>
          <a:p>
            <a:pPr lvl="1">
              <a:tabLst>
                <a:tab pos="1885950" algn="l"/>
              </a:tabLst>
            </a:pPr>
            <a:r>
              <a:rPr lang="en-US" sz="1400" dirty="0"/>
              <a:t>[VECTO-1486] - NG PI fuel type not working with Engine GUI (.</a:t>
            </a:r>
            <a:r>
              <a:rPr lang="en-US" sz="1400" dirty="0" err="1"/>
              <a:t>veng</a:t>
            </a:r>
            <a:r>
              <a:rPr lang="en-US" sz="1400" dirty="0"/>
              <a:t>) in Engineering Mode</a:t>
            </a:r>
          </a:p>
          <a:p>
            <a:pPr lvl="1">
              <a:tabLst>
                <a:tab pos="1885950" algn="l"/>
              </a:tabLst>
            </a:pPr>
            <a:r>
              <a:rPr lang="en-US" sz="1400" dirty="0"/>
              <a:t>[VECTO-1487] - Calculation of EM efficiency during recuperation</a:t>
            </a:r>
          </a:p>
          <a:p>
            <a:pPr lvl="1">
              <a:tabLst>
                <a:tab pos="1885950" algn="l"/>
              </a:tabLst>
            </a:pPr>
            <a:r>
              <a:rPr lang="en-US" sz="1400" dirty="0"/>
              <a:t>[VECTO-1490] - Exceeded max iterations: Operating Point could not be found</a:t>
            </a:r>
          </a:p>
        </p:txBody>
      </p:sp>
    </p:spTree>
    <p:extLst>
      <p:ext uri="{BB962C8B-B14F-4D97-AF65-F5344CB8AC3E}">
        <p14:creationId xmlns:p14="http://schemas.microsoft.com/office/powerpoint/2010/main" val="20248350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Detailed Changes/Bugfixes (see </a:t>
            </a:r>
            <a:r>
              <a:rPr lang="en-US" sz="1600" b="1" dirty="0" err="1">
                <a:hlinkClick r:id="rId2"/>
              </a:rPr>
              <a:t>CITnet</a:t>
            </a:r>
            <a:r>
              <a:rPr lang="en-US" sz="1600" b="1" dirty="0">
                <a:hlinkClick r:id="rId2"/>
              </a:rPr>
              <a:t>/JIRA</a:t>
            </a:r>
            <a:r>
              <a:rPr lang="en-US" sz="1600" b="1" dirty="0"/>
              <a:t>)</a:t>
            </a:r>
          </a:p>
          <a:p>
            <a:pPr lvl="1">
              <a:tabLst>
                <a:tab pos="1885950" algn="l"/>
              </a:tabLst>
            </a:pPr>
            <a:r>
              <a:rPr lang="en-US" sz="1400" dirty="0"/>
              <a:t>[VECTO-1491] - Electric Energy Storage Editor does not show values</a:t>
            </a:r>
          </a:p>
          <a:p>
            <a:pPr lvl="1">
              <a:tabLst>
                <a:tab pos="1885950" algn="l"/>
              </a:tabLst>
            </a:pPr>
            <a:r>
              <a:rPr lang="en-US" sz="1400" dirty="0"/>
              <a:t>[VECTO-1499] - Energy balance when ICE is turned on in a P1 hybrid configuration</a:t>
            </a:r>
          </a:p>
          <a:p>
            <a:pPr lvl="1">
              <a:tabLst>
                <a:tab pos="1885950" algn="l"/>
              </a:tabLst>
            </a:pPr>
            <a:r>
              <a:rPr lang="en-US" sz="1400" dirty="0"/>
              <a:t>[VECTO-1514] - </a:t>
            </a:r>
            <a:r>
              <a:rPr lang="en-US" sz="1400" dirty="0" err="1"/>
              <a:t>Modeldata</a:t>
            </a:r>
            <a:r>
              <a:rPr lang="en-US" sz="1400" dirty="0"/>
              <a:t> uses wrong inertia in case multiple EMs are used on a position</a:t>
            </a:r>
          </a:p>
          <a:p>
            <a:pPr lvl="1">
              <a:tabLst>
                <a:tab pos="1885950" algn="l"/>
              </a:tabLst>
            </a:pPr>
            <a:r>
              <a:rPr lang="en-US" sz="1400" dirty="0"/>
              <a:t>[VECTO-1515] - Output in </a:t>
            </a:r>
            <a:r>
              <a:rPr lang="en-US" sz="1400" dirty="0" err="1"/>
              <a:t>vsum</a:t>
            </a:r>
            <a:r>
              <a:rPr lang="en-US" sz="1400" dirty="0"/>
              <a:t> file</a:t>
            </a:r>
          </a:p>
          <a:p>
            <a:pPr lvl="1">
              <a:tabLst>
                <a:tab pos="1885950" algn="l"/>
              </a:tabLst>
            </a:pPr>
            <a:r>
              <a:rPr lang="en-US" sz="1400" dirty="0"/>
              <a:t>[VECTO-1516] - GUI: PEV vehicle, disable hybrid parameters</a:t>
            </a:r>
          </a:p>
          <a:p>
            <a:pPr lvl="1">
              <a:tabLst>
                <a:tab pos="1885950" algn="l"/>
              </a:tabLst>
            </a:pPr>
            <a:r>
              <a:rPr lang="en-US" sz="1400" dirty="0"/>
              <a:t>[VECTO-1489] - Engine-off eco-roll for P1 hybrids</a:t>
            </a:r>
          </a:p>
          <a:p>
            <a:pPr lvl="1">
              <a:tabLst>
                <a:tab pos="1885950" algn="l"/>
              </a:tabLst>
            </a:pPr>
            <a:r>
              <a:rPr lang="en-US" sz="1400" dirty="0"/>
              <a:t>[VECTO-1448] - 075.2356, E2 Selecting high gear in downhill, needs to use wheel brakes</a:t>
            </a:r>
          </a:p>
          <a:p>
            <a:pPr lvl="1">
              <a:tabLst>
                <a:tab pos="1885950" algn="l"/>
              </a:tabLst>
            </a:pPr>
            <a:r>
              <a:rPr lang="en-US" sz="1400" dirty="0"/>
              <a:t>[VECTO-1472] - Do not end PCC if acceleration is still high enough</a:t>
            </a:r>
          </a:p>
          <a:p>
            <a:pPr lvl="1">
              <a:tabLst>
                <a:tab pos="1885950" algn="l"/>
              </a:tabLst>
            </a:pPr>
            <a:r>
              <a:rPr lang="en-US" sz="1400" dirty="0"/>
              <a:t>[VECTO-1473] - Additional </a:t>
            </a:r>
            <a:r>
              <a:rPr lang="en-US" sz="1400" dirty="0" err="1"/>
              <a:t>tyre</a:t>
            </a:r>
            <a:r>
              <a:rPr lang="en-US" sz="1400" dirty="0"/>
              <a:t> dimensions</a:t>
            </a:r>
          </a:p>
          <a:p>
            <a:pPr lvl="1">
              <a:tabLst>
                <a:tab pos="1885950" algn="l"/>
              </a:tabLst>
            </a:pPr>
            <a:r>
              <a:rPr lang="en-US" sz="1400" dirty="0"/>
              <a:t>[VECTO-1476] - Update EM GUI, EM component</a:t>
            </a:r>
          </a:p>
          <a:p>
            <a:pPr lvl="1">
              <a:tabLst>
                <a:tab pos="1885950" algn="l"/>
              </a:tabLst>
            </a:pPr>
            <a:r>
              <a:rPr lang="en-US" sz="1400" dirty="0"/>
              <a:t>[VECTO-1493] - Use </a:t>
            </a:r>
            <a:r>
              <a:rPr lang="en-US" sz="1400" dirty="0" err="1"/>
              <a:t>EngineStartStop</a:t>
            </a:r>
            <a:r>
              <a:rPr lang="en-US" sz="1400" dirty="0"/>
              <a:t> in PCC-Events for Hybrid P1</a:t>
            </a:r>
          </a:p>
          <a:p>
            <a:pPr lvl="1">
              <a:tabLst>
                <a:tab pos="1885950" algn="l"/>
              </a:tabLst>
            </a:pPr>
            <a:r>
              <a:rPr lang="en-US" sz="1400" dirty="0"/>
              <a:t>[VECTO-1498] - Crosswind correction in engineering mode</a:t>
            </a:r>
          </a:p>
          <a:p>
            <a:pPr lvl="1">
              <a:tabLst>
                <a:tab pos="1885950" algn="l"/>
              </a:tabLst>
            </a:pPr>
            <a:r>
              <a:rPr lang="en-US" sz="1400" dirty="0"/>
              <a:t>[VECTO-1508] - EM-Off Losses in .</a:t>
            </a:r>
            <a:r>
              <a:rPr lang="en-US" sz="1400" dirty="0" err="1"/>
              <a:t>vsum</a:t>
            </a:r>
            <a:endParaRPr lang="en-US" sz="1400" dirty="0"/>
          </a:p>
          <a:p>
            <a:pPr lvl="1">
              <a:tabLst>
                <a:tab pos="1885950" algn="l"/>
              </a:tabLst>
            </a:pPr>
            <a:r>
              <a:rPr lang="en-US" sz="1400" dirty="0"/>
              <a:t>[VECTO-1509] - SP Technology "Electric" already contains mechanical power demand</a:t>
            </a:r>
          </a:p>
          <a:p>
            <a:pPr lvl="1">
              <a:tabLst>
                <a:tab pos="1885950" algn="l"/>
              </a:tabLst>
            </a:pPr>
            <a:r>
              <a:rPr lang="en-US" sz="1400" dirty="0"/>
              <a:t>[VECTO-1510] - Remove selection of shift strategy in job dialog</a:t>
            </a:r>
          </a:p>
          <a:p>
            <a:pPr lvl="1">
              <a:tabLst>
                <a:tab pos="1885950" algn="l"/>
              </a:tabLst>
            </a:pPr>
            <a:r>
              <a:rPr lang="en-US" sz="1400" dirty="0"/>
              <a:t>[VECTO-1511] - Error Message for "HEVs and BEVs not supported in Declaration Mode"</a:t>
            </a:r>
          </a:p>
          <a:p>
            <a:pPr lvl="1">
              <a:tabLst>
                <a:tab pos="1885950" algn="l"/>
              </a:tabLst>
            </a:pPr>
            <a:r>
              <a:rPr lang="en-US" sz="1400" dirty="0"/>
              <a:t>[VECTO-1512] - Adapt shift lines for </a:t>
            </a:r>
            <a:r>
              <a:rPr lang="en-US" sz="1400" dirty="0" err="1"/>
              <a:t>xEV</a:t>
            </a:r>
            <a:r>
              <a:rPr lang="en-US" sz="1400" dirty="0"/>
              <a:t> vehicles</a:t>
            </a:r>
          </a:p>
          <a:p>
            <a:pPr lvl="1">
              <a:tabLst>
                <a:tab pos="1885950" algn="l"/>
              </a:tabLst>
            </a:pPr>
            <a:r>
              <a:rPr lang="en-US" sz="1400" dirty="0"/>
              <a:t>[VECTO-1513] - Bus Aux post-processing correction</a:t>
            </a:r>
          </a:p>
          <a:p>
            <a:pPr lvl="1">
              <a:tabLst>
                <a:tab pos="1885950" algn="l"/>
              </a:tabLst>
            </a:pPr>
            <a:r>
              <a:rPr lang="en-US" sz="1400" dirty="0"/>
              <a:t>[VECTO-1481] - New warning message regarding transmission: what does it mean?</a:t>
            </a:r>
          </a:p>
        </p:txBody>
      </p:sp>
    </p:spTree>
    <p:extLst>
      <p:ext uri="{BB962C8B-B14F-4D97-AF65-F5344CB8AC3E}">
        <p14:creationId xmlns:p14="http://schemas.microsoft.com/office/powerpoint/2010/main" val="39459706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0.7.6.2451 Development Version</a:t>
            </a:r>
            <a:br>
              <a:rPr lang="en-US" dirty="0"/>
            </a:br>
            <a:r>
              <a:rPr lang="en-US" sz="1600" dirty="0"/>
              <a:t>September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ADAS for HEV and PEV vehicles</a:t>
            </a:r>
          </a:p>
          <a:p>
            <a:pPr lvl="2">
              <a:tabLst>
                <a:tab pos="1885950" algn="l"/>
              </a:tabLst>
            </a:pPr>
            <a:r>
              <a:rPr lang="en-US" sz="1000" dirty="0"/>
              <a:t>For HEV vehicles interaction of PCC and HEV strategy under further analysis</a:t>
            </a:r>
          </a:p>
          <a:p>
            <a:pPr lvl="1">
              <a:tabLst>
                <a:tab pos="1885950" algn="l"/>
              </a:tabLst>
            </a:pPr>
            <a:r>
              <a:rPr lang="en-US" sz="1400" dirty="0"/>
              <a:t>Update electric motor model: support for different voltage levels</a:t>
            </a:r>
          </a:p>
          <a:p>
            <a:pPr lvl="1">
              <a:tabLst>
                <a:tab pos="1885950" algn="l"/>
              </a:tabLst>
            </a:pPr>
            <a:r>
              <a:rPr lang="en-US" sz="1400" dirty="0"/>
              <a:t>Update battery model: modular battery components</a:t>
            </a:r>
          </a:p>
          <a:p>
            <a:pPr lvl="1">
              <a:tabLst>
                <a:tab pos="1885950" algn="l"/>
              </a:tabLst>
            </a:pPr>
            <a:r>
              <a:rPr lang="en-US" sz="1400" dirty="0"/>
              <a:t>Update battery model: pulse-duration dependent internal resistance</a:t>
            </a:r>
          </a:p>
          <a:p>
            <a:pPr lvl="1">
              <a:tabLst>
                <a:tab pos="1885950" algn="l"/>
              </a:tabLst>
            </a:pPr>
            <a:r>
              <a:rPr lang="en-US" sz="1400" dirty="0"/>
              <a:t>Bugfixes</a:t>
            </a:r>
          </a:p>
          <a:p>
            <a:pPr lvl="1">
              <a:tabLst>
                <a:tab pos="1885950" algn="l"/>
              </a:tabLst>
            </a:pPr>
            <a:endParaRPr lang="en-US" sz="1400" dirty="0"/>
          </a:p>
        </p:txBody>
      </p:sp>
    </p:spTree>
    <p:extLst>
      <p:ext uri="{BB962C8B-B14F-4D97-AF65-F5344CB8AC3E}">
        <p14:creationId xmlns:p14="http://schemas.microsoft.com/office/powerpoint/2010/main" val="7553550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0.7.5.2353 Development Version</a:t>
            </a:r>
            <a:br>
              <a:rPr lang="en-US" dirty="0"/>
            </a:br>
            <a:r>
              <a:rPr lang="en-US" sz="1600" dirty="0"/>
              <a:t>June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Bugfixes in shift strategy for PEV (E2)</a:t>
            </a:r>
          </a:p>
          <a:p>
            <a:pPr lvl="1">
              <a:tabLst>
                <a:tab pos="1885950" algn="l"/>
              </a:tabLst>
            </a:pPr>
            <a:r>
              <a:rPr lang="en-US" sz="1400" dirty="0"/>
              <a:t>Additional Powertrain architectures</a:t>
            </a:r>
          </a:p>
          <a:p>
            <a:pPr lvl="2">
              <a:tabLst>
                <a:tab pos="1885950" algn="l"/>
              </a:tabLst>
            </a:pPr>
            <a:r>
              <a:rPr lang="en-US" sz="1000" dirty="0"/>
              <a:t>P1 AMT and APT-S/P</a:t>
            </a:r>
          </a:p>
          <a:p>
            <a:pPr lvl="2">
              <a:tabLst>
                <a:tab pos="1885950" algn="l"/>
              </a:tabLst>
            </a:pPr>
            <a:r>
              <a:rPr lang="en-US" sz="1000" dirty="0"/>
              <a:t>P2.5 (transmission ratio EM per gear)</a:t>
            </a:r>
          </a:p>
          <a:p>
            <a:pPr lvl="2">
              <a:tabLst>
                <a:tab pos="1885950" algn="l"/>
              </a:tabLst>
            </a:pPr>
            <a:r>
              <a:rPr lang="en-US" sz="1000" dirty="0"/>
              <a:t>P3 &amp; P4 with APT transmissions</a:t>
            </a:r>
          </a:p>
          <a:p>
            <a:pPr lvl="1">
              <a:tabLst>
                <a:tab pos="1885950" algn="l"/>
              </a:tabLst>
            </a:pPr>
            <a:r>
              <a:rPr lang="en-US" sz="1400" dirty="0"/>
              <a:t>Loss-map for electric machine</a:t>
            </a:r>
          </a:p>
          <a:p>
            <a:pPr lvl="1">
              <a:tabLst>
                <a:tab pos="1885950" algn="l"/>
              </a:tabLst>
            </a:pPr>
            <a:r>
              <a:rPr lang="en-US" sz="1400" dirty="0"/>
              <a:t>Bus auxiliaries in engineering mode</a:t>
            </a:r>
          </a:p>
          <a:p>
            <a:pPr lvl="1">
              <a:tabLst>
                <a:tab pos="1885950" algn="l"/>
              </a:tabLst>
            </a:pPr>
            <a:r>
              <a:rPr lang="en-US" sz="1400" dirty="0"/>
              <a:t>Combine Bus auxiliaries with HEV powertrains</a:t>
            </a:r>
          </a:p>
          <a:p>
            <a:pPr lvl="1">
              <a:tabLst>
                <a:tab pos="1885950" algn="l"/>
              </a:tabLst>
            </a:pPr>
            <a:r>
              <a:rPr lang="en-US" sz="1400" dirty="0"/>
              <a:t>Refactoring Engine Stop/Start approach</a:t>
            </a:r>
          </a:p>
          <a:p>
            <a:pPr lvl="2">
              <a:tabLst>
                <a:tab pos="1885950" algn="l"/>
              </a:tabLst>
            </a:pPr>
            <a:r>
              <a:rPr lang="en-US" sz="1000" dirty="0"/>
              <a:t>ICE is always off during simulation, balance missing energy in case ICE is on / ICE is off for all auxiliaries in .</a:t>
            </a:r>
            <a:r>
              <a:rPr lang="en-US" sz="1000" dirty="0" err="1"/>
              <a:t>vmod</a:t>
            </a:r>
            <a:r>
              <a:rPr lang="en-US" sz="1000" dirty="0"/>
              <a:t>.</a:t>
            </a:r>
          </a:p>
          <a:p>
            <a:pPr lvl="2">
              <a:tabLst>
                <a:tab pos="1885950" algn="l"/>
              </a:tabLst>
            </a:pPr>
            <a:r>
              <a:rPr lang="en-US" sz="1000" dirty="0"/>
              <a:t>Correct for missing aux energy in post-processing (not fully implemented in this version)</a:t>
            </a:r>
          </a:p>
          <a:p>
            <a:pPr lvl="1">
              <a:tabLst>
                <a:tab pos="1885950" algn="l"/>
              </a:tabLst>
            </a:pPr>
            <a:r>
              <a:rPr lang="en-US" sz="1400" dirty="0"/>
              <a:t>Added vehicle propulsion limits (relative to ICE max torque)</a:t>
            </a:r>
          </a:p>
          <a:p>
            <a:pPr lvl="2">
              <a:tabLst>
                <a:tab pos="1885950" algn="l"/>
              </a:tabLst>
            </a:pPr>
            <a:r>
              <a:rPr lang="en-US" sz="1000" dirty="0"/>
              <a:t>P2, P3, and P4</a:t>
            </a:r>
          </a:p>
          <a:p>
            <a:pPr lvl="1">
              <a:tabLst>
                <a:tab pos="1885950" algn="l"/>
              </a:tabLst>
            </a:pPr>
            <a:r>
              <a:rPr lang="en-US" sz="1400" dirty="0"/>
              <a:t>Refactored EM model: continuous torque, overload torque as separate inputs</a:t>
            </a:r>
          </a:p>
        </p:txBody>
      </p:sp>
    </p:spTree>
    <p:extLst>
      <p:ext uri="{BB962C8B-B14F-4D97-AF65-F5344CB8AC3E}">
        <p14:creationId xmlns:p14="http://schemas.microsoft.com/office/powerpoint/2010/main" val="32802558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0.7.3.2164 Development Version</a:t>
            </a:r>
            <a:br>
              <a:rPr lang="en-US" dirty="0"/>
            </a:br>
            <a:r>
              <a:rPr lang="en-US" sz="1600" dirty="0"/>
              <a:t>December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Bugfixes in shift strategy for PEV (E2)</a:t>
            </a:r>
          </a:p>
          <a:p>
            <a:pPr lvl="1">
              <a:tabLst>
                <a:tab pos="1885950" algn="l"/>
              </a:tabLst>
            </a:pPr>
            <a:r>
              <a:rPr lang="en-US" sz="1400" dirty="0"/>
              <a:t>Refined electric motor model: model transmission stage of electric machine as individual sub-component instead of transforming the maps. Adapted columns in .</a:t>
            </a:r>
            <a:r>
              <a:rPr lang="en-US" sz="1400" dirty="0" err="1"/>
              <a:t>vmod</a:t>
            </a:r>
            <a:r>
              <a:rPr lang="en-US" sz="1400" dirty="0"/>
              <a:t> and .</a:t>
            </a:r>
            <a:r>
              <a:rPr lang="en-US" sz="1400" dirty="0" err="1"/>
              <a:t>vsum</a:t>
            </a:r>
            <a:r>
              <a:rPr lang="en-US" sz="1400" dirty="0"/>
              <a:t> regarding electric machine. See user manual for details. </a:t>
            </a:r>
          </a:p>
          <a:p>
            <a:pPr lvl="1">
              <a:tabLst>
                <a:tab pos="1885950" algn="l"/>
              </a:tabLst>
            </a:pPr>
            <a:r>
              <a:rPr lang="en-US" sz="1400" dirty="0"/>
              <a:t>Bugfixes </a:t>
            </a:r>
            <a:r>
              <a:rPr lang="en-US" sz="1400" dirty="0" err="1"/>
              <a:t>SuperCap</a:t>
            </a:r>
            <a:r>
              <a:rPr lang="en-US" sz="1400" dirty="0"/>
              <a:t> model</a:t>
            </a:r>
          </a:p>
          <a:p>
            <a:pPr lvl="1">
              <a:tabLst>
                <a:tab pos="1885950" algn="l"/>
              </a:tabLst>
            </a:pPr>
            <a:r>
              <a:rPr lang="en-US" sz="1400" dirty="0"/>
              <a:t>Removed E_REESS from .</a:t>
            </a:r>
            <a:r>
              <a:rPr lang="en-US" sz="1400" dirty="0" err="1"/>
              <a:t>vmod</a:t>
            </a:r>
            <a:r>
              <a:rPr lang="en-US" sz="1400" dirty="0"/>
              <a:t> file, calculate </a:t>
            </a:r>
            <a:r>
              <a:rPr lang="en-US" sz="1400" dirty="0" err="1"/>
              <a:t>delta_E_REESS</a:t>
            </a:r>
            <a:r>
              <a:rPr lang="en-US" sz="1400" dirty="0"/>
              <a:t> from P_REESS in .</a:t>
            </a:r>
            <a:r>
              <a:rPr lang="en-US" sz="1400" dirty="0" err="1"/>
              <a:t>vsum</a:t>
            </a:r>
            <a:r>
              <a:rPr lang="en-US" sz="1400" dirty="0"/>
              <a:t> file</a:t>
            </a:r>
          </a:p>
          <a:p>
            <a:pPr lvl="1">
              <a:tabLst>
                <a:tab pos="1885950" algn="l"/>
              </a:tabLst>
            </a:pPr>
            <a:endParaRPr lang="en-US" sz="1400" dirty="0"/>
          </a:p>
        </p:txBody>
      </p:sp>
    </p:spTree>
    <p:extLst>
      <p:ext uri="{BB962C8B-B14F-4D97-AF65-F5344CB8AC3E}">
        <p14:creationId xmlns:p14="http://schemas.microsoft.com/office/powerpoint/2010/main" val="600149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C024AD-EE21-4DC6-8A86-25079BA77C00}"/>
              </a:ext>
            </a:extLst>
          </p:cNvPr>
          <p:cNvSpPr>
            <a:spLocks noGrp="1"/>
          </p:cNvSpPr>
          <p:nvPr>
            <p:ph type="title"/>
          </p:nvPr>
        </p:nvSpPr>
        <p:spPr/>
        <p:txBody>
          <a:bodyPr/>
          <a:lstStyle/>
          <a:p>
            <a:r>
              <a:rPr lang="en-US" dirty="0"/>
              <a:t>Peculiarities of IEPC</a:t>
            </a:r>
          </a:p>
        </p:txBody>
      </p:sp>
      <p:sp>
        <p:nvSpPr>
          <p:cNvPr id="3" name="Inhaltsplatzhalter 2">
            <a:extLst>
              <a:ext uri="{FF2B5EF4-FFF2-40B4-BE49-F238E27FC236}">
                <a16:creationId xmlns:a16="http://schemas.microsoft.com/office/drawing/2014/main" id="{84F45B9B-8ED4-4939-B1B9-E8B6ACE41945}"/>
              </a:ext>
            </a:extLst>
          </p:cNvPr>
          <p:cNvSpPr>
            <a:spLocks noGrp="1"/>
          </p:cNvSpPr>
          <p:nvPr>
            <p:ph idx="1"/>
          </p:nvPr>
        </p:nvSpPr>
        <p:spPr/>
        <p:txBody>
          <a:bodyPr/>
          <a:lstStyle/>
          <a:p>
            <a:r>
              <a:rPr lang="en-US" dirty="0"/>
              <a:t>Model parameters (max torque, power maps) refer to IEPC out-shaft</a:t>
            </a:r>
          </a:p>
          <a:p>
            <a:pPr lvl="1"/>
            <a:r>
              <a:rPr lang="en-US" dirty="0"/>
              <a:t>Internally converted to electric motor</a:t>
            </a:r>
            <a:endParaRPr lang="de-AT" dirty="0"/>
          </a:p>
          <a:p>
            <a:r>
              <a:rPr lang="en-US" dirty="0"/>
              <a:t>Overload parameters are measured in the gear with the </a:t>
            </a:r>
            <a:br>
              <a:rPr lang="en-US" dirty="0"/>
            </a:br>
            <a:r>
              <a:rPr lang="en-US" dirty="0"/>
              <a:t>ratio closest to 1 </a:t>
            </a:r>
          </a:p>
          <a:p>
            <a:r>
              <a:rPr lang="en-US" dirty="0"/>
              <a:t>2 options for drag curve acc. to Annex </a:t>
            </a:r>
            <a:r>
              <a:rPr lang="en-US" dirty="0" err="1"/>
              <a:t>Xb</a:t>
            </a:r>
            <a:r>
              <a:rPr lang="en-US" dirty="0"/>
              <a:t>:</a:t>
            </a:r>
          </a:p>
          <a:p>
            <a:pPr lvl="1"/>
            <a:r>
              <a:rPr lang="en-US" dirty="0"/>
              <a:t>A single drag curve is provided </a:t>
            </a:r>
            <a:br>
              <a:rPr lang="en-US" dirty="0"/>
            </a:br>
            <a:r>
              <a:rPr lang="en-US" dirty="0"/>
              <a:t>(measured in gear with ratio closest to 1)</a:t>
            </a:r>
          </a:p>
          <a:p>
            <a:pPr lvl="1"/>
            <a:r>
              <a:rPr lang="en-US" dirty="0"/>
              <a:t>Drag curve for every gear is provided</a:t>
            </a:r>
            <a:endParaRPr lang="de-AT" dirty="0"/>
          </a:p>
        </p:txBody>
      </p:sp>
      <p:sp>
        <p:nvSpPr>
          <p:cNvPr id="4" name="Foliennummernplatzhalter 3">
            <a:extLst>
              <a:ext uri="{FF2B5EF4-FFF2-40B4-BE49-F238E27FC236}">
                <a16:creationId xmlns:a16="http://schemas.microsoft.com/office/drawing/2014/main" id="{8AB8DF5D-B167-4AAD-925D-15AD4AB8DA52}"/>
              </a:ext>
            </a:extLst>
          </p:cNvPr>
          <p:cNvSpPr>
            <a:spLocks noGrp="1"/>
          </p:cNvSpPr>
          <p:nvPr>
            <p:ph type="sldNum" sz="quarter" idx="12"/>
          </p:nvPr>
        </p:nvSpPr>
        <p:spPr/>
        <p:txBody>
          <a:bodyPr/>
          <a:lstStyle/>
          <a:p>
            <a:endParaRPr lang="de-DE" dirty="0"/>
          </a:p>
        </p:txBody>
      </p:sp>
    </p:spTree>
    <p:extLst>
      <p:ext uri="{BB962C8B-B14F-4D97-AF65-F5344CB8AC3E}">
        <p14:creationId xmlns:p14="http://schemas.microsoft.com/office/powerpoint/2010/main" val="18831462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0.7.2.2118 Development Version</a:t>
            </a:r>
            <a:br>
              <a:rPr lang="en-US" dirty="0"/>
            </a:br>
            <a:r>
              <a:rPr lang="en-US" sz="1600" dirty="0"/>
              <a:t>October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Implementation of PEV architecture E2 with </a:t>
            </a:r>
            <a:r>
              <a:rPr lang="en-US" sz="1400" dirty="0" err="1"/>
              <a:t>EffShift</a:t>
            </a:r>
            <a:r>
              <a:rPr lang="en-US" sz="1400" dirty="0"/>
              <a:t>-like gearshift strategy</a:t>
            </a:r>
          </a:p>
          <a:p>
            <a:pPr lvl="1">
              <a:tabLst>
                <a:tab pos="1885950" algn="l"/>
              </a:tabLst>
            </a:pPr>
            <a:r>
              <a:rPr lang="en-US" sz="1400" dirty="0"/>
              <a:t>Bugfix REESS Dialog (.</a:t>
            </a:r>
            <a:r>
              <a:rPr lang="en-US" sz="1400" dirty="0" err="1"/>
              <a:t>vimax</a:t>
            </a:r>
            <a:r>
              <a:rPr lang="en-US" sz="1400" dirty="0"/>
              <a:t>)</a:t>
            </a:r>
          </a:p>
          <a:p>
            <a:pPr lvl="1">
              <a:tabLst>
                <a:tab pos="1885950" algn="l"/>
              </a:tabLst>
            </a:pPr>
            <a:r>
              <a:rPr lang="en-US" sz="1400" dirty="0"/>
              <a:t>Bugfix in output of EM overload output in .</a:t>
            </a:r>
            <a:r>
              <a:rPr lang="en-US" sz="1400" dirty="0" err="1"/>
              <a:t>vmod</a:t>
            </a:r>
            <a:r>
              <a:rPr lang="en-US" sz="1400" dirty="0"/>
              <a:t> file </a:t>
            </a:r>
          </a:p>
        </p:txBody>
      </p:sp>
    </p:spTree>
    <p:extLst>
      <p:ext uri="{BB962C8B-B14F-4D97-AF65-F5344CB8AC3E}">
        <p14:creationId xmlns:p14="http://schemas.microsoft.com/office/powerpoint/2010/main" val="34682745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0.7.1.2108 Development Version</a:t>
            </a:r>
            <a:br>
              <a:rPr lang="en-US" dirty="0"/>
            </a:br>
            <a:r>
              <a:rPr lang="en-US" sz="1600" dirty="0"/>
              <a:t>October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100" dirty="0"/>
              <a:t>More stable operating point search hybrid strategy</a:t>
            </a:r>
          </a:p>
          <a:p>
            <a:pPr lvl="1">
              <a:tabLst>
                <a:tab pos="1885950" algn="l"/>
              </a:tabLst>
            </a:pPr>
            <a:r>
              <a:rPr lang="en-US" sz="1100" dirty="0"/>
              <a:t>Bugfixes hybrid strategy</a:t>
            </a:r>
          </a:p>
          <a:p>
            <a:pPr lvl="1">
              <a:tabLst>
                <a:tab pos="1885950" algn="l"/>
              </a:tabLst>
            </a:pPr>
            <a:r>
              <a:rPr lang="en-US" sz="1100" dirty="0"/>
              <a:t>Adding Super Cap as REESS </a:t>
            </a:r>
          </a:p>
          <a:p>
            <a:pPr lvl="1">
              <a:tabLst>
                <a:tab pos="1885950" algn="l"/>
              </a:tabLst>
            </a:pPr>
            <a:r>
              <a:rPr lang="en-US" sz="1100" dirty="0"/>
              <a:t>Adding electric machine thermal de-rating</a:t>
            </a:r>
          </a:p>
          <a:p>
            <a:pPr lvl="1">
              <a:tabLst>
                <a:tab pos="1885950" algn="l"/>
              </a:tabLst>
            </a:pPr>
            <a:r>
              <a:rPr lang="en-US" sz="1100" dirty="0"/>
              <a:t>Modified battery model: max charge/discharge current over state of charge</a:t>
            </a:r>
          </a:p>
          <a:p>
            <a:pPr lvl="1">
              <a:tabLst>
                <a:tab pos="1885950" algn="l"/>
              </a:tabLst>
            </a:pPr>
            <a:r>
              <a:rPr lang="en-US" sz="1100" dirty="0"/>
              <a:t>Improvements simulation time hybrid vehicles</a:t>
            </a:r>
          </a:p>
        </p:txBody>
      </p:sp>
      <p:sp>
        <p:nvSpPr>
          <p:cNvPr id="4" name="Textfeld 3">
            <a:extLst>
              <a:ext uri="{FF2B5EF4-FFF2-40B4-BE49-F238E27FC236}">
                <a16:creationId xmlns:a16="http://schemas.microsoft.com/office/drawing/2014/main" id="{11E754D7-A129-4B4B-B6C2-639F4ACFF34D}"/>
              </a:ext>
            </a:extLst>
          </p:cNvPr>
          <p:cNvSpPr txBox="1"/>
          <p:nvPr/>
        </p:nvSpPr>
        <p:spPr>
          <a:xfrm>
            <a:off x="719572" y="3161128"/>
            <a:ext cx="7704856" cy="738664"/>
          </a:xfrm>
          <a:prstGeom prst="rect">
            <a:avLst/>
          </a:prstGeom>
          <a:noFill/>
          <a:ln>
            <a:noFill/>
          </a:ln>
        </p:spPr>
        <p:txBody>
          <a:bodyPr wrap="square" rtlCol="0">
            <a:spAutoFit/>
          </a:bodyPr>
          <a:lstStyle/>
          <a:p>
            <a:pPr algn="l">
              <a:spcBef>
                <a:spcPts val="0"/>
              </a:spcBef>
            </a:pPr>
            <a:r>
              <a:rPr lang="en-US" sz="1400" dirty="0"/>
              <a:t>Note: </a:t>
            </a:r>
            <a:r>
              <a:rPr lang="en-US" sz="1400" b="0" dirty="0"/>
              <a:t>As the model data for electric machine and battery changed from the previous VECTO version for hybrid vehicles it is necessary to open the models and provide the newly added model parameters. </a:t>
            </a:r>
            <a:endParaRPr lang="de-AT" sz="1400" b="0" dirty="0" err="1"/>
          </a:p>
        </p:txBody>
      </p:sp>
    </p:spTree>
    <p:extLst>
      <p:ext uri="{BB962C8B-B14F-4D97-AF65-F5344CB8AC3E}">
        <p14:creationId xmlns:p14="http://schemas.microsoft.com/office/powerpoint/2010/main" val="34539769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0.7.0.2076 Development Version</a:t>
            </a:r>
            <a:br>
              <a:rPr lang="en-US" dirty="0"/>
            </a:br>
            <a:r>
              <a:rPr lang="en-US" sz="1600" dirty="0"/>
              <a:t>September 2020</a:t>
            </a:r>
          </a:p>
        </p:txBody>
      </p:sp>
      <p:sp>
        <p:nvSpPr>
          <p:cNvPr id="3" name="Inhaltsplatzhalter 2"/>
          <p:cNvSpPr>
            <a:spLocks noGrp="1"/>
          </p:cNvSpPr>
          <p:nvPr>
            <p:ph idx="1"/>
          </p:nvPr>
        </p:nvSpPr>
        <p:spPr>
          <a:xfrm>
            <a:off x="323529" y="1268760"/>
            <a:ext cx="8496943" cy="5112568"/>
          </a:xfrm>
        </p:spPr>
        <p:txBody>
          <a:bodyPr/>
          <a:lstStyle/>
          <a:p>
            <a:pPr>
              <a:tabLst>
                <a:tab pos="1885950" algn="l"/>
              </a:tabLst>
            </a:pPr>
            <a:r>
              <a:rPr lang="en-US" sz="1200" b="1" dirty="0"/>
              <a:t>Changes</a:t>
            </a:r>
          </a:p>
          <a:p>
            <a:pPr lvl="1">
              <a:tabLst>
                <a:tab pos="1885950" algn="l"/>
              </a:tabLst>
            </a:pPr>
            <a:r>
              <a:rPr lang="en-US" sz="1000" i="1" dirty="0"/>
              <a:t>This release is the first beta version with capabilities to simulate hybrid and battery electric vehicles</a:t>
            </a:r>
            <a:r>
              <a:rPr lang="en-US" sz="1000" dirty="0"/>
              <a:t>.</a:t>
            </a:r>
          </a:p>
          <a:p>
            <a:pPr lvl="1">
              <a:tabLst>
                <a:tab pos="1885950" algn="l"/>
              </a:tabLst>
            </a:pPr>
            <a:r>
              <a:rPr lang="en-US" sz="1000" dirty="0"/>
              <a:t>It covers powertrain architectures “P2”, “P3”, “P4” for hybrid electric vehicles (HEV) and  “E3”, “E4” for battery electric vehicles (PEV, pure electric vehicles).</a:t>
            </a:r>
          </a:p>
          <a:p>
            <a:pPr lvl="1">
              <a:tabLst>
                <a:tab pos="1885950" algn="l"/>
              </a:tabLst>
            </a:pPr>
            <a:r>
              <a:rPr lang="en-US" sz="1000" dirty="0"/>
              <a:t>The definitions of the powertrain architectures and other input parameters on vehicle level can be found in the document </a:t>
            </a:r>
            <a:r>
              <a:rPr lang="en-US" sz="1000" i="1" dirty="0"/>
              <a:t>Input parameters vehicle level 20200907.docx</a:t>
            </a:r>
            <a:r>
              <a:rPr lang="en-US" sz="1000" dirty="0"/>
              <a:t>. This document is an excerpt of working document 3 of the HDV CO2 Editing board. Items marked in red are not yet featured by the tool and will follow in the next releases. </a:t>
            </a:r>
          </a:p>
          <a:p>
            <a:pPr lvl="1">
              <a:tabLst>
                <a:tab pos="1885950" algn="l"/>
              </a:tabLst>
            </a:pPr>
            <a:r>
              <a:rPr lang="en-US" sz="1000" dirty="0"/>
              <a:t>Known limitations</a:t>
            </a:r>
          </a:p>
          <a:p>
            <a:pPr lvl="2">
              <a:tabLst>
                <a:tab pos="1885950" algn="l"/>
              </a:tabLst>
            </a:pPr>
            <a:r>
              <a:rPr lang="en-US" sz="900" dirty="0"/>
              <a:t>Electric machine system overload feature not available – work in progress</a:t>
            </a:r>
          </a:p>
          <a:p>
            <a:pPr lvl="2">
              <a:tabLst>
                <a:tab pos="1885950" algn="l"/>
              </a:tabLst>
            </a:pPr>
            <a:r>
              <a:rPr lang="en-US" sz="900" dirty="0" err="1"/>
              <a:t>Supercaps</a:t>
            </a:r>
            <a:r>
              <a:rPr lang="en-US" sz="900" dirty="0"/>
              <a:t> not implemented – work in progress</a:t>
            </a:r>
          </a:p>
          <a:p>
            <a:pPr lvl="2">
              <a:tabLst>
                <a:tab pos="1885950" algn="l"/>
              </a:tabLst>
            </a:pPr>
            <a:r>
              <a:rPr lang="en-US" sz="900" dirty="0"/>
              <a:t>Engine Stop Start Utility Factor has to be set to 1 – further discussions in task force needed how UF-approach shall be aligned with hybrid control strategy</a:t>
            </a:r>
          </a:p>
          <a:p>
            <a:pPr lvl="2">
              <a:tabLst>
                <a:tab pos="1885950" algn="l"/>
              </a:tabLst>
            </a:pPr>
            <a:r>
              <a:rPr lang="en-US" sz="900" dirty="0" err="1"/>
              <a:t>P_aux_el</a:t>
            </a:r>
            <a:r>
              <a:rPr lang="en-US" sz="900" dirty="0"/>
              <a:t> are electric auxiliaries connected to the high-voltage system. For hybrid electric vehicles this model parameter shall currently be set to 0. – further discussions in task force needed</a:t>
            </a:r>
          </a:p>
          <a:p>
            <a:pPr lvl="2">
              <a:tabLst>
                <a:tab pos="1885950" algn="l"/>
              </a:tabLst>
            </a:pPr>
            <a:r>
              <a:rPr lang="en-US" sz="900" dirty="0"/>
              <a:t>APTs with HEV – to be implemented</a:t>
            </a:r>
          </a:p>
          <a:p>
            <a:pPr lvl="2">
              <a:tabLst>
                <a:tab pos="1885950" algn="l"/>
              </a:tabLst>
            </a:pPr>
            <a:r>
              <a:rPr lang="en-US" sz="900" dirty="0"/>
              <a:t>Eco-roll and PCC not implemented</a:t>
            </a:r>
          </a:p>
        </p:txBody>
      </p:sp>
    </p:spTree>
    <p:extLst>
      <p:ext uri="{BB962C8B-B14F-4D97-AF65-F5344CB8AC3E}">
        <p14:creationId xmlns:p14="http://schemas.microsoft.com/office/powerpoint/2010/main" val="31508495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0.6.1.1975 Development Version</a:t>
            </a:r>
            <a:br>
              <a:rPr lang="en-US" dirty="0"/>
            </a:br>
            <a:r>
              <a:rPr lang="en-US" sz="1600" dirty="0"/>
              <a:t>May 2020</a:t>
            </a:r>
          </a:p>
        </p:txBody>
      </p:sp>
      <p:sp>
        <p:nvSpPr>
          <p:cNvPr id="3" name="Inhaltsplatzhalter 2"/>
          <p:cNvSpPr>
            <a:spLocks noGrp="1"/>
          </p:cNvSpPr>
          <p:nvPr>
            <p:ph idx="1"/>
          </p:nvPr>
        </p:nvSpPr>
        <p:spPr>
          <a:xfrm>
            <a:off x="323529" y="1268760"/>
            <a:ext cx="8640960" cy="5112568"/>
          </a:xfrm>
        </p:spPr>
        <p:txBody>
          <a:bodyPr/>
          <a:lstStyle/>
          <a:p>
            <a:pPr>
              <a:tabLst>
                <a:tab pos="1885950" algn="l"/>
              </a:tabLst>
            </a:pPr>
            <a:r>
              <a:rPr lang="en-US" sz="1600" b="1" dirty="0" err="1"/>
              <a:t>Bugfixes</a:t>
            </a:r>
            <a:r>
              <a:rPr lang="en-US" sz="1600" b="1" dirty="0"/>
              <a:t> </a:t>
            </a:r>
          </a:p>
          <a:p>
            <a:pPr lvl="1">
              <a:tabLst>
                <a:tab pos="1885950" algn="l"/>
              </a:tabLst>
            </a:pPr>
            <a:r>
              <a:rPr lang="en-US" sz="1000" dirty="0"/>
              <a:t>Change passenger density primary vehicle for IU cycle</a:t>
            </a:r>
          </a:p>
          <a:p>
            <a:pPr lvl="1">
              <a:tabLst>
                <a:tab pos="1885950" algn="l"/>
              </a:tabLst>
            </a:pPr>
            <a:r>
              <a:rPr lang="en-US" sz="1000" dirty="0"/>
              <a:t>primary vehicle: ignore TPMLM (to limit payload, do not abort simulation)</a:t>
            </a:r>
          </a:p>
          <a:p>
            <a:pPr lvl="1">
              <a:tabLst>
                <a:tab pos="1885950" algn="l"/>
              </a:tabLst>
            </a:pPr>
            <a:r>
              <a:rPr lang="en-US" sz="1000" dirty="0"/>
              <a:t>completed vehicle: limit total mass with TPMLM (abort simulation)</a:t>
            </a:r>
          </a:p>
          <a:p>
            <a:pPr lvl="1">
              <a:tabLst>
                <a:tab pos="1885950" algn="l"/>
              </a:tabLst>
            </a:pPr>
            <a:r>
              <a:rPr lang="en-US" sz="1000" dirty="0"/>
              <a:t>consider </a:t>
            </a:r>
            <a:r>
              <a:rPr lang="en-US" sz="1000" dirty="0" err="1"/>
              <a:t>l_drivetrain</a:t>
            </a:r>
            <a:r>
              <a:rPr lang="en-US" sz="1000" dirty="0"/>
              <a:t>. this length is subtracted from internal length for HVAC calculation only (bus volume for ventilation, max cooling capacity); completed vehicle</a:t>
            </a:r>
          </a:p>
          <a:p>
            <a:pPr lvl="1">
              <a:tabLst>
                <a:tab pos="1885950" algn="l"/>
              </a:tabLst>
            </a:pPr>
            <a:r>
              <a:rPr lang="en-US" sz="1000" dirty="0"/>
              <a:t>set alternator gear efficiency to 1 to align with lorries (currently 0.92)</a:t>
            </a:r>
          </a:p>
          <a:p>
            <a:pPr lvl="1">
              <a:tabLst>
                <a:tab pos="1885950" algn="l"/>
              </a:tabLst>
            </a:pPr>
            <a:r>
              <a:rPr lang="en-US" sz="1000" dirty="0"/>
              <a:t>electric system / radio: all vehicles are equipped with radio. modify consumed amps to consider 'usage factor' - updated already in master excel.</a:t>
            </a:r>
          </a:p>
          <a:p>
            <a:pPr lvl="1">
              <a:tabLst>
                <a:tab pos="1885950" algn="l"/>
              </a:tabLst>
            </a:pPr>
            <a:r>
              <a:rPr lang="en-US" sz="1000" dirty="0"/>
              <a:t>Update generic values for primary HF vehicles </a:t>
            </a:r>
            <a:r>
              <a:rPr lang="en-US" sz="1000" dirty="0" err="1"/>
              <a:t>CdxA</a:t>
            </a:r>
            <a:endParaRPr lang="en-US" sz="1000" dirty="0"/>
          </a:p>
          <a:p>
            <a:pPr lvl="1">
              <a:tabLst>
                <a:tab pos="1885950" algn="l"/>
              </a:tabLst>
            </a:pPr>
            <a:r>
              <a:rPr lang="en-US" sz="1000" dirty="0"/>
              <a:t>HVAC: check/correct internal height for coaches (shall be 1.8m)</a:t>
            </a:r>
          </a:p>
          <a:p>
            <a:pPr lvl="1">
              <a:tabLst>
                <a:tab pos="1885950" algn="l"/>
              </a:tabLst>
            </a:pPr>
            <a:r>
              <a:rPr lang="en-US" sz="1000" dirty="0"/>
              <a:t>HVAC: subtract driver compartment from total volume for max cooling capacity passengers</a:t>
            </a:r>
          </a:p>
          <a:p>
            <a:pPr lvl="1">
              <a:tabLst>
                <a:tab pos="1885950" algn="l"/>
              </a:tabLst>
            </a:pPr>
            <a:r>
              <a:rPr lang="en-US" sz="1000" dirty="0"/>
              <a:t>HVAC: add configuration #10, add sanity checks (i.e. if driver AC is provided for configurations #2,</a:t>
            </a:r>
          </a:p>
          <a:p>
            <a:pPr lvl="1">
              <a:tabLst>
                <a:tab pos="1885950" algn="l"/>
              </a:tabLst>
            </a:pPr>
            <a:r>
              <a:rPr lang="en-US" sz="1000" dirty="0"/>
              <a:t>Steering pump power demand: tubing factor only applied for first steered axle (as the additionally steered axles are close to the engine and the distance is not known)</a:t>
            </a:r>
          </a:p>
          <a:p>
            <a:pPr lvl="1">
              <a:tabLst>
                <a:tab pos="1885950" algn="l"/>
              </a:tabLst>
            </a:pPr>
            <a:r>
              <a:rPr lang="en-US" sz="1000" dirty="0"/>
              <a:t>Allow enabling/disabling LAC in declaration mode via GUI (not persistent). Additional input on “Options” tab to set min activation speed</a:t>
            </a:r>
          </a:p>
          <a:p>
            <a:pPr lvl="1">
              <a:tabLst>
                <a:tab pos="1885950" algn="l"/>
              </a:tabLst>
            </a:pPr>
            <a:r>
              <a:rPr lang="en-US" sz="1000" dirty="0"/>
              <a:t>.</a:t>
            </a:r>
            <a:r>
              <a:rPr lang="en-US" sz="1000" dirty="0" err="1"/>
              <a:t>vsum</a:t>
            </a:r>
            <a:r>
              <a:rPr lang="en-US" sz="1000" dirty="0"/>
              <a:t> file: E_AUX_SUM matches sum of individual AUX entries; bugfix writing </a:t>
            </a:r>
            <a:r>
              <a:rPr lang="en-US" sz="1000" dirty="0" err="1"/>
              <a:t>P_busAux_ES_mech</a:t>
            </a:r>
            <a:endParaRPr lang="en-US" sz="1000" dirty="0"/>
          </a:p>
          <a:p>
            <a:pPr lvl="1">
              <a:tabLst>
                <a:tab pos="1885950" algn="l"/>
              </a:tabLst>
            </a:pPr>
            <a:r>
              <a:rPr lang="en-US" sz="1000" dirty="0"/>
              <a:t>Update user manual on VTP cycle file format</a:t>
            </a:r>
          </a:p>
          <a:p>
            <a:pPr lvl="1">
              <a:tabLst>
                <a:tab pos="1885950" algn="l"/>
              </a:tabLst>
            </a:pPr>
            <a:r>
              <a:rPr lang="en-US" sz="1000" dirty="0"/>
              <a:t>APT gearbox (all gears) generic efficiency 0.925</a:t>
            </a:r>
          </a:p>
          <a:p>
            <a:pPr lvl="1">
              <a:tabLst>
                <a:tab pos="1885950" algn="l"/>
              </a:tabLst>
            </a:pPr>
            <a:r>
              <a:rPr lang="en-US" sz="1000" dirty="0"/>
              <a:t>retarder: set factor for generic retarder losses from 0.5 to 1 (i.e., use </a:t>
            </a:r>
            <a:r>
              <a:rPr lang="en-US" sz="1000" dirty="0" err="1"/>
              <a:t>standardvalues</a:t>
            </a:r>
            <a:r>
              <a:rPr lang="en-US" sz="1000" dirty="0"/>
              <a:t>)</a:t>
            </a:r>
          </a:p>
          <a:p>
            <a:pPr lvl="1">
              <a:tabLst>
                <a:tab pos="1885950" algn="l"/>
              </a:tabLst>
            </a:pPr>
            <a:r>
              <a:rPr lang="en-US" sz="1000" dirty="0"/>
              <a:t>VTP engineering mode - </a:t>
            </a:r>
            <a:r>
              <a:rPr lang="en-US" sz="1000" dirty="0" err="1"/>
              <a:t>vsum</a:t>
            </a:r>
            <a:r>
              <a:rPr lang="en-US" sz="1000" dirty="0"/>
              <a:t> actual CF different to declaration mode</a:t>
            </a:r>
          </a:p>
          <a:p>
            <a:pPr>
              <a:tabLst>
                <a:tab pos="1885950" algn="l"/>
              </a:tabLst>
            </a:pPr>
            <a:r>
              <a:rPr lang="en-US" sz="1200" dirty="0"/>
              <a:t>Improvements</a:t>
            </a:r>
          </a:p>
          <a:p>
            <a:pPr lvl="1">
              <a:tabLst>
                <a:tab pos="1885950" algn="l"/>
              </a:tabLst>
            </a:pPr>
            <a:r>
              <a:rPr lang="en-US" sz="1000" dirty="0"/>
              <a:t>Switch GUI to 64bit mode (see VECTO-1270)</a:t>
            </a:r>
          </a:p>
          <a:p>
            <a:pPr lvl="1">
              <a:tabLst>
                <a:tab pos="1885950" algn="l"/>
              </a:tabLst>
            </a:pPr>
            <a:r>
              <a:rPr lang="en-US" sz="1000" dirty="0"/>
              <a:t>New normalization/</a:t>
            </a:r>
            <a:r>
              <a:rPr lang="en-US" sz="1000" dirty="0" err="1"/>
              <a:t>denormalization</a:t>
            </a:r>
            <a:r>
              <a:rPr lang="en-US" sz="1000" dirty="0"/>
              <a:t> method for generic engine FC-Map (see VECTO-1269) </a:t>
            </a:r>
          </a:p>
          <a:p>
            <a:pPr lvl="1">
              <a:tabLst>
                <a:tab pos="1885950" algn="l"/>
              </a:tabLst>
            </a:pPr>
            <a:r>
              <a:rPr lang="en-US" sz="1000" dirty="0"/>
              <a:t>.</a:t>
            </a:r>
            <a:r>
              <a:rPr lang="en-US" sz="1000" dirty="0" err="1"/>
              <a:t>vsum</a:t>
            </a:r>
            <a:r>
              <a:rPr lang="en-US" sz="1000" dirty="0"/>
              <a:t>-file: new entries </a:t>
            </a:r>
            <a:r>
              <a:rPr lang="en-US" sz="1000" dirty="0" err="1"/>
              <a:t>P_ice_fcmap</a:t>
            </a:r>
            <a:r>
              <a:rPr lang="en-US" sz="1000" dirty="0"/>
              <a:t>, </a:t>
            </a:r>
            <a:r>
              <a:rPr lang="en-US" sz="1000" dirty="0" err="1"/>
              <a:t>P_wheel_in</a:t>
            </a:r>
            <a:r>
              <a:rPr lang="en-US" sz="1000" dirty="0"/>
              <a:t>, </a:t>
            </a:r>
            <a:r>
              <a:rPr lang="en-US" sz="1000" dirty="0" err="1"/>
              <a:t>k_vehline</a:t>
            </a:r>
            <a:r>
              <a:rPr lang="en-US" sz="1000" dirty="0"/>
              <a:t> (previous </a:t>
            </a:r>
            <a:r>
              <a:rPr lang="en-US" sz="1000" dirty="0" err="1"/>
              <a:t>k_vehline</a:t>
            </a:r>
            <a:r>
              <a:rPr lang="en-US" sz="1000" dirty="0"/>
              <a:t> is now </a:t>
            </a:r>
            <a:r>
              <a:rPr lang="en-US" sz="1000" dirty="0" err="1"/>
              <a:t>k_engline</a:t>
            </a:r>
            <a:endParaRPr lang="en-US" sz="1000" dirty="0"/>
          </a:p>
          <a:p>
            <a:pPr lvl="1">
              <a:tabLst>
                <a:tab pos="1885950" algn="l"/>
              </a:tabLst>
            </a:pPr>
            <a:r>
              <a:rPr lang="en-US" sz="1000" dirty="0"/>
              <a:t>Bus VTP: Fan Parameter C4</a:t>
            </a:r>
          </a:p>
          <a:p>
            <a:pPr lvl="1">
              <a:tabLst>
                <a:tab pos="1885950" algn="l"/>
              </a:tabLst>
            </a:pPr>
            <a:r>
              <a:rPr lang="en-US" sz="1000" dirty="0"/>
              <a:t>don't write CIF for primary vehicle</a:t>
            </a:r>
          </a:p>
          <a:p>
            <a:pPr lvl="1">
              <a:tabLst>
                <a:tab pos="1885950" algn="l"/>
              </a:tabLst>
            </a:pPr>
            <a:endParaRPr lang="en-US" sz="1000" dirty="0"/>
          </a:p>
          <a:p>
            <a:pPr lvl="1">
              <a:tabLst>
                <a:tab pos="1885950" algn="l"/>
              </a:tabLst>
            </a:pPr>
            <a:endParaRPr lang="en-US" sz="1000" dirty="0"/>
          </a:p>
        </p:txBody>
      </p:sp>
    </p:spTree>
    <p:extLst>
      <p:ext uri="{BB962C8B-B14F-4D97-AF65-F5344CB8AC3E}">
        <p14:creationId xmlns:p14="http://schemas.microsoft.com/office/powerpoint/2010/main" val="33662797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0.6.1.1957 Development Version</a:t>
            </a:r>
            <a:br>
              <a:rPr lang="en-US" dirty="0"/>
            </a:br>
            <a:r>
              <a:rPr lang="en-US" sz="1600" dirty="0"/>
              <a:t>May 2020</a:t>
            </a:r>
          </a:p>
        </p:txBody>
      </p:sp>
      <p:sp>
        <p:nvSpPr>
          <p:cNvPr id="3" name="Inhaltsplatzhalter 2"/>
          <p:cNvSpPr>
            <a:spLocks noGrp="1"/>
          </p:cNvSpPr>
          <p:nvPr>
            <p:ph idx="1"/>
          </p:nvPr>
        </p:nvSpPr>
        <p:spPr>
          <a:xfrm>
            <a:off x="323529" y="1268760"/>
            <a:ext cx="8640960" cy="5112568"/>
          </a:xfrm>
        </p:spPr>
        <p:txBody>
          <a:bodyPr/>
          <a:lstStyle/>
          <a:p>
            <a:pPr>
              <a:tabLst>
                <a:tab pos="1885950" algn="l"/>
              </a:tabLst>
            </a:pPr>
            <a:r>
              <a:rPr lang="en-US" sz="1600" b="1" dirty="0"/>
              <a:t>Improvements </a:t>
            </a:r>
          </a:p>
          <a:p>
            <a:pPr lvl="1">
              <a:tabLst>
                <a:tab pos="1885950" algn="l"/>
              </a:tabLst>
            </a:pPr>
            <a:r>
              <a:rPr lang="en-US" sz="1600" dirty="0"/>
              <a:t>Declaration mode for complete and completed buses via “factor method”</a:t>
            </a:r>
          </a:p>
          <a:p>
            <a:pPr lvl="1">
              <a:tabLst>
                <a:tab pos="1885950" algn="l"/>
              </a:tabLst>
            </a:pPr>
            <a:r>
              <a:rPr lang="en-US" sz="1600" dirty="0"/>
              <a:t>VTP mode for heavy buses</a:t>
            </a:r>
          </a:p>
          <a:p>
            <a:pPr lvl="1">
              <a:tabLst>
                <a:tab pos="1885950" algn="l"/>
              </a:tabLst>
            </a:pPr>
            <a:r>
              <a:rPr lang="en-US" sz="1600" dirty="0"/>
              <a:t>VTP mode for dual-fuel vehicles (new cycle file required!)</a:t>
            </a:r>
          </a:p>
          <a:p>
            <a:pPr lvl="1">
              <a:tabLst>
                <a:tab pos="1885950" algn="l"/>
              </a:tabLst>
            </a:pPr>
            <a:r>
              <a:rPr lang="en-US" sz="1600" dirty="0"/>
              <a:t>“Single bus” mode with generic data from segmentation table completed vehicle (previous version used generic data from primary vehicle)</a:t>
            </a:r>
          </a:p>
          <a:p>
            <a:pPr lvl="1">
              <a:tabLst>
                <a:tab pos="1885950" algn="l"/>
              </a:tabLst>
            </a:pPr>
            <a:r>
              <a:rPr lang="en-US" sz="1600" dirty="0"/>
              <a:t>Adding highway sections on coach cycle (required for PCC)</a:t>
            </a:r>
          </a:p>
          <a:p>
            <a:pPr lvl="1">
              <a:tabLst>
                <a:tab pos="1885950" algn="l"/>
              </a:tabLst>
            </a:pPr>
            <a:r>
              <a:rPr lang="en-US" sz="1600" dirty="0"/>
              <a:t>New graphical user interface (VECTO3.exe) (</a:t>
            </a:r>
            <a:r>
              <a:rPr lang="en-US" sz="1600" i="1" dirty="0">
                <a:solidFill>
                  <a:schemeClr val="accent2">
                    <a:lumMod val="75000"/>
                  </a:schemeClr>
                </a:solidFill>
              </a:rPr>
              <a:t>alpha version!</a:t>
            </a:r>
            <a:r>
              <a:rPr lang="en-US" sz="1600" dirty="0"/>
              <a:t>)</a:t>
            </a:r>
          </a:p>
          <a:p>
            <a:pPr lvl="2">
              <a:tabLst>
                <a:tab pos="1885950" algn="l"/>
              </a:tabLst>
            </a:pPr>
            <a:r>
              <a:rPr lang="en-US" sz="1200" dirty="0"/>
              <a:t>Creating &amp; editing complete(d) bus XML</a:t>
            </a:r>
          </a:p>
          <a:p>
            <a:pPr lvl="2">
              <a:tabLst>
                <a:tab pos="1885950" algn="l"/>
              </a:tabLst>
            </a:pPr>
            <a:r>
              <a:rPr lang="en-US" sz="1200" dirty="0"/>
              <a:t>Creating &amp; editing complete(d) bus job file (PIF + completed XML)</a:t>
            </a:r>
          </a:p>
          <a:p>
            <a:pPr lvl="2">
              <a:tabLst>
                <a:tab pos="1885950" algn="l"/>
              </a:tabLst>
            </a:pPr>
            <a:r>
              <a:rPr lang="en-US" sz="1200" dirty="0"/>
              <a:t>Creating &amp; editing single bus job file (primary XML + completed XML)</a:t>
            </a:r>
          </a:p>
          <a:p>
            <a:pPr lvl="2">
              <a:tabLst>
                <a:tab pos="1885950" algn="l"/>
              </a:tabLst>
            </a:pPr>
            <a:r>
              <a:rPr lang="en-US" sz="1200" dirty="0"/>
              <a:t>Simulation of all types of VECTO jobs</a:t>
            </a:r>
          </a:p>
          <a:p>
            <a:pPr lvl="2">
              <a:tabLst>
                <a:tab pos="1885950" algn="l"/>
              </a:tabLst>
            </a:pPr>
            <a:r>
              <a:rPr lang="en-US" sz="1200" dirty="0"/>
              <a:t>Currently, other existing job files can not be edited in the new GUI – planned to be extended in future</a:t>
            </a:r>
          </a:p>
          <a:p>
            <a:pPr lvl="2">
              <a:tabLst>
                <a:tab pos="1885950" algn="l"/>
              </a:tabLst>
            </a:pPr>
            <a:r>
              <a:rPr lang="en-US" sz="1200" dirty="0"/>
              <a:t>Functionality similar to currently official VECTO version, for further information see separate user manual on new GUI</a:t>
            </a:r>
          </a:p>
          <a:p>
            <a:pPr lvl="1">
              <a:tabLst>
                <a:tab pos="1885950" algn="l"/>
              </a:tabLst>
            </a:pPr>
            <a:r>
              <a:rPr lang="en-US" sz="1600" dirty="0"/>
              <a:t>XML reports (MRF, CIF, PIF) according to draft Annex IV</a:t>
            </a:r>
          </a:p>
          <a:p>
            <a:pPr lvl="1">
              <a:tabLst>
                <a:tab pos="1885950" algn="l"/>
              </a:tabLst>
            </a:pPr>
            <a:r>
              <a:rPr lang="en-US" sz="1600" i="1" dirty="0">
                <a:solidFill>
                  <a:schemeClr val="accent2">
                    <a:lumMod val="75000"/>
                  </a:schemeClr>
                </a:solidFill>
              </a:rPr>
              <a:t>Expert feature:</a:t>
            </a:r>
            <a:r>
              <a:rPr lang="en-US" sz="1600" dirty="0"/>
              <a:t> allow adding torque converter data to PIF manually (not added by VECTO automatically)  to investigate on generic TC data for APT-P (see generic vehicles for reference)</a:t>
            </a:r>
          </a:p>
          <a:p>
            <a:pPr lvl="1">
              <a:tabLst>
                <a:tab pos="1885950" algn="l"/>
              </a:tabLst>
            </a:pPr>
            <a:r>
              <a:rPr lang="en-US" sz="1600" i="1" dirty="0">
                <a:solidFill>
                  <a:schemeClr val="accent2">
                    <a:lumMod val="75000"/>
                  </a:schemeClr>
                </a:solidFill>
              </a:rPr>
              <a:t>Expert feature: </a:t>
            </a:r>
            <a:r>
              <a:rPr lang="en-US" sz="1600" dirty="0"/>
              <a:t>allow writing internal model data used for VECTO simulation as JSON file. Allows to compare model data between primary bus, completed bus generic body, completed bus specific body (factor method) as well as single bus</a:t>
            </a:r>
          </a:p>
        </p:txBody>
      </p:sp>
    </p:spTree>
    <p:extLst>
      <p:ext uri="{BB962C8B-B14F-4D97-AF65-F5344CB8AC3E}">
        <p14:creationId xmlns:p14="http://schemas.microsoft.com/office/powerpoint/2010/main" val="6201971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0.6.1.1957 Development Version</a:t>
            </a:r>
            <a:br>
              <a:rPr lang="en-US" dirty="0"/>
            </a:br>
            <a:r>
              <a:rPr lang="en-US" sz="1600" dirty="0"/>
              <a:t>May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heavy buses </a:t>
            </a:r>
          </a:p>
          <a:p>
            <a:pPr lvl="1">
              <a:tabLst>
                <a:tab pos="1885950" algn="l"/>
              </a:tabLst>
            </a:pPr>
            <a:r>
              <a:rPr lang="en-US" sz="1600" dirty="0"/>
              <a:t>Correcting power demand for engine fan</a:t>
            </a:r>
          </a:p>
          <a:p>
            <a:pPr lvl="1">
              <a:tabLst>
                <a:tab pos="1885950" algn="l"/>
              </a:tabLst>
            </a:pPr>
            <a:r>
              <a:rPr lang="en-US" sz="1600" dirty="0"/>
              <a:t>Consider electric auxiliaries (fan, steering pump) as electrical consumer</a:t>
            </a:r>
          </a:p>
          <a:p>
            <a:pPr lvl="1">
              <a:tabLst>
                <a:tab pos="1885950" algn="l"/>
              </a:tabLst>
            </a:pPr>
            <a:r>
              <a:rPr lang="en-US" sz="1600" dirty="0"/>
              <a:t>Correcting power demand pneumatic system with mechanical clutch</a:t>
            </a:r>
          </a:p>
          <a:p>
            <a:pPr lvl="1">
              <a:tabLst>
                <a:tab pos="1885950" algn="l"/>
              </a:tabLst>
            </a:pPr>
            <a:r>
              <a:rPr lang="en-US" sz="1600" dirty="0"/>
              <a:t>Correcting electrical consumers LED bonus</a:t>
            </a:r>
          </a:p>
          <a:p>
            <a:pPr lvl="1">
              <a:tabLst>
                <a:tab pos="1885950" algn="l"/>
              </a:tabLst>
            </a:pPr>
            <a:r>
              <a:rPr lang="en-US" sz="1600" dirty="0"/>
              <a:t>Correction for double compensation of smart electrics (battery &amp; generated vs. consumed)</a:t>
            </a:r>
          </a:p>
          <a:p>
            <a:pPr lvl="1">
              <a:tabLst>
                <a:tab pos="1885950" algn="l"/>
              </a:tabLst>
            </a:pPr>
            <a:r>
              <a:rPr lang="en-US" sz="1600" dirty="0"/>
              <a:t>Correcting passenger count depending on HVAC configuration</a:t>
            </a:r>
          </a:p>
          <a:p>
            <a:pPr>
              <a:tabLst>
                <a:tab pos="1885950" algn="l"/>
              </a:tabLst>
            </a:pPr>
            <a:r>
              <a:rPr lang="en-US" sz="1800" dirty="0" err="1"/>
              <a:t>Bugfixes</a:t>
            </a:r>
            <a:r>
              <a:rPr lang="en-US" sz="1800" dirty="0"/>
              <a:t> medium lorries</a:t>
            </a:r>
          </a:p>
          <a:p>
            <a:pPr lvl="1">
              <a:tabLst>
                <a:tab pos="1885950" algn="l"/>
              </a:tabLst>
            </a:pPr>
            <a:r>
              <a:rPr lang="en-US" sz="1600" dirty="0"/>
              <a:t>New technologies for electric steering pump</a:t>
            </a:r>
          </a:p>
          <a:p>
            <a:pPr lvl="1">
              <a:tabLst>
                <a:tab pos="1885950" algn="l"/>
              </a:tabLst>
            </a:pPr>
            <a:r>
              <a:rPr lang="en-US" sz="1600" dirty="0"/>
              <a:t>New </a:t>
            </a:r>
            <a:r>
              <a:rPr lang="en-US" sz="1600" dirty="0" err="1"/>
              <a:t>tyre</a:t>
            </a:r>
            <a:r>
              <a:rPr lang="en-US" sz="1600" dirty="0"/>
              <a:t> xml supported</a:t>
            </a:r>
          </a:p>
          <a:p>
            <a:pPr lvl="1">
              <a:tabLst>
                <a:tab pos="1885950" algn="l"/>
              </a:tabLst>
            </a:pPr>
            <a:r>
              <a:rPr lang="en-US" sz="1600" dirty="0" err="1"/>
              <a:t>Bugfixes</a:t>
            </a:r>
            <a:r>
              <a:rPr lang="en-US" sz="1600" dirty="0"/>
              <a:t> graphical user interface</a:t>
            </a:r>
          </a:p>
          <a:p>
            <a:pPr lvl="1">
              <a:tabLst>
                <a:tab pos="1885950" algn="l"/>
              </a:tabLst>
            </a:pPr>
            <a:r>
              <a:rPr lang="en-US" sz="1600" dirty="0"/>
              <a:t>New sample </a:t>
            </a:r>
            <a:r>
              <a:rPr lang="en-US" sz="1600"/>
              <a:t>data VTP</a:t>
            </a:r>
            <a:endParaRPr lang="en-US" sz="1600" dirty="0"/>
          </a:p>
        </p:txBody>
      </p:sp>
    </p:spTree>
    <p:extLst>
      <p:ext uri="{BB962C8B-B14F-4D97-AF65-F5344CB8AC3E}">
        <p14:creationId xmlns:p14="http://schemas.microsoft.com/office/powerpoint/2010/main" val="33255105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0.6.0.1908 Development Version</a:t>
            </a:r>
            <a:br>
              <a:rPr lang="en-US" dirty="0"/>
            </a:br>
            <a:r>
              <a:rPr lang="en-US" sz="1600" dirty="0"/>
              <a:t>March.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p>
          <a:p>
            <a:pPr lvl="1">
              <a:tabLst>
                <a:tab pos="1885950" algn="l"/>
              </a:tabLst>
            </a:pPr>
            <a:r>
              <a:rPr lang="en-US" dirty="0"/>
              <a:t>Consider vehicle’s max speed when validating input data, calculating velocity drop during traction interruption </a:t>
            </a:r>
          </a:p>
          <a:p>
            <a:pPr lvl="1">
              <a:tabLst>
                <a:tab pos="1885950" algn="l"/>
              </a:tabLst>
            </a:pPr>
            <a:r>
              <a:rPr lang="en-US" dirty="0"/>
              <a:t>Reading vehicle design speed (85km/h) from segment table (also related to vehicle’s max speed)</a:t>
            </a:r>
          </a:p>
          <a:p>
            <a:pPr lvl="1">
              <a:tabLst>
                <a:tab pos="1885950" algn="l"/>
              </a:tabLst>
            </a:pPr>
            <a:r>
              <a:rPr lang="en-US" dirty="0"/>
              <a:t>Fix </a:t>
            </a:r>
            <a:r>
              <a:rPr lang="en-US" dirty="0" err="1"/>
              <a:t>JobEditor</a:t>
            </a:r>
            <a:r>
              <a:rPr lang="en-US" dirty="0"/>
              <a:t> GUI – toolbar with icons not visible</a:t>
            </a:r>
          </a:p>
          <a:p>
            <a:pPr lvl="1">
              <a:tabLst>
                <a:tab pos="1885950" algn="l"/>
              </a:tabLst>
            </a:pPr>
            <a:r>
              <a:rPr lang="en-US" dirty="0"/>
              <a:t>Fix null-reference exception simulating vehicles in engineering mode</a:t>
            </a:r>
          </a:p>
        </p:txBody>
      </p:sp>
    </p:spTree>
    <p:extLst>
      <p:ext uri="{BB962C8B-B14F-4D97-AF65-F5344CB8AC3E}">
        <p14:creationId xmlns:p14="http://schemas.microsoft.com/office/powerpoint/2010/main" val="31752949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0.6.0.1884 Development Version</a:t>
            </a:r>
            <a:br>
              <a:rPr lang="en-US" dirty="0"/>
            </a:br>
            <a:r>
              <a:rPr lang="en-US" sz="1600" dirty="0"/>
              <a:t>Feb.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 </a:t>
            </a:r>
          </a:p>
          <a:p>
            <a:pPr lvl="1">
              <a:tabLst>
                <a:tab pos="1885950" algn="l"/>
              </a:tabLst>
            </a:pPr>
            <a:r>
              <a:rPr lang="en-US" dirty="0"/>
              <a:t>Refactoring and bug fixes in bus auxiliaries model (former Ricardo AAUX model), parametrization of bus auxiliaries model (HVAC) from “primary bus” input data and generic values in segmentation matrix, </a:t>
            </a:r>
          </a:p>
          <a:p>
            <a:pPr lvl="1">
              <a:tabLst>
                <a:tab pos="1885950" algn="l"/>
              </a:tabLst>
            </a:pPr>
            <a:r>
              <a:rPr lang="en-US" dirty="0"/>
              <a:t>Support for P0 hybrids in </a:t>
            </a:r>
            <a:r>
              <a:rPr lang="en-US"/>
              <a:t>bus auxiliaries model</a:t>
            </a:r>
            <a:endParaRPr lang="en-US" dirty="0"/>
          </a:p>
          <a:p>
            <a:pPr lvl="1">
              <a:tabLst>
                <a:tab pos="1885950" algn="l"/>
              </a:tabLst>
            </a:pPr>
            <a:r>
              <a:rPr lang="en-US" dirty="0"/>
              <a:t>Support for “primary bus” (declaration mode)</a:t>
            </a:r>
          </a:p>
          <a:p>
            <a:pPr lvl="1">
              <a:tabLst>
                <a:tab pos="1885950" algn="l"/>
              </a:tabLst>
            </a:pPr>
            <a:r>
              <a:rPr lang="en-US" dirty="0"/>
              <a:t>Support for “single bus” – combine input parameters of primary bus and completed bus to a single simulation (no factor method) (declaration mode)</a:t>
            </a:r>
          </a:p>
          <a:p>
            <a:pPr lvl="1">
              <a:tabLst>
                <a:tab pos="1885950" algn="l"/>
              </a:tabLst>
            </a:pPr>
            <a:r>
              <a:rPr lang="en-US" dirty="0"/>
              <a:t>Support for medium lorries</a:t>
            </a:r>
          </a:p>
          <a:p>
            <a:pPr lvl="1">
              <a:tabLst>
                <a:tab pos="1885950" algn="l"/>
              </a:tabLst>
            </a:pPr>
            <a:r>
              <a:rPr lang="en-US" dirty="0"/>
              <a:t>Support for vehicles with front-wheel drive (</a:t>
            </a:r>
            <a:r>
              <a:rPr lang="en-US" dirty="0" err="1"/>
              <a:t>axlegear</a:t>
            </a:r>
            <a:r>
              <a:rPr lang="en-US" dirty="0"/>
              <a:t> included in gearbox)</a:t>
            </a:r>
          </a:p>
          <a:p>
            <a:pPr lvl="1">
              <a:tabLst>
                <a:tab pos="1885950" algn="l"/>
              </a:tabLst>
            </a:pPr>
            <a:r>
              <a:rPr lang="en-US" dirty="0"/>
              <a:t>VTP Mode for medium lorries</a:t>
            </a:r>
          </a:p>
          <a:p>
            <a:pPr lvl="1">
              <a:tabLst>
                <a:tab pos="1885950" algn="l"/>
              </a:tabLst>
            </a:pPr>
            <a:r>
              <a:rPr lang="en-US" dirty="0"/>
              <a:t>New XML schema for new vehicle categories, adapted XML schema for generated reports (MRF, CIF, PIF)</a:t>
            </a:r>
          </a:p>
          <a:p>
            <a:pPr marL="457200" lvl="1" indent="0">
              <a:buNone/>
              <a:tabLst>
                <a:tab pos="1885950" algn="l"/>
              </a:tabLst>
            </a:pPr>
            <a:endParaRPr lang="en-US" sz="1600" dirty="0"/>
          </a:p>
          <a:p>
            <a:pPr marL="457200" lvl="1" indent="0">
              <a:buNone/>
              <a:tabLst>
                <a:tab pos="1885950" algn="l"/>
              </a:tabLst>
            </a:pPr>
            <a:r>
              <a:rPr lang="en-US" sz="1600" dirty="0"/>
              <a:t>This development version includes all features already included in version 0.5.0</a:t>
            </a:r>
          </a:p>
          <a:p>
            <a:pPr lvl="1">
              <a:tabLst>
                <a:tab pos="1885950" algn="l"/>
              </a:tabLst>
            </a:pPr>
            <a:endParaRPr lang="en-US" sz="1400" dirty="0"/>
          </a:p>
        </p:txBody>
      </p:sp>
    </p:spTree>
    <p:extLst>
      <p:ext uri="{BB962C8B-B14F-4D97-AF65-F5344CB8AC3E}">
        <p14:creationId xmlns:p14="http://schemas.microsoft.com/office/powerpoint/2010/main" val="5519250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0.5.0 Development Version</a:t>
            </a:r>
            <a:br>
              <a:rPr lang="en-US" dirty="0"/>
            </a:br>
            <a:r>
              <a:rPr lang="en-US" sz="1600" dirty="0"/>
              <a:t>Dec. 2019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 </a:t>
            </a:r>
            <a:endParaRPr lang="en-US" sz="1800" dirty="0"/>
          </a:p>
          <a:p>
            <a:pPr lvl="1">
              <a:tabLst>
                <a:tab pos="1885950" algn="l"/>
              </a:tabLst>
            </a:pPr>
            <a:r>
              <a:rPr lang="en-US" dirty="0"/>
              <a:t>Adding in-the-loop simulation of advanced driver assistant systems (ADAS)</a:t>
            </a:r>
          </a:p>
          <a:p>
            <a:pPr lvl="2">
              <a:tabLst>
                <a:tab pos="1885950" algn="l"/>
              </a:tabLst>
            </a:pPr>
            <a:r>
              <a:rPr lang="en-US" sz="1200" dirty="0"/>
              <a:t>Engine stop-start during vehicle stop</a:t>
            </a:r>
          </a:p>
          <a:p>
            <a:pPr lvl="2">
              <a:tabLst>
                <a:tab pos="1885950" algn="l"/>
              </a:tabLst>
            </a:pPr>
            <a:r>
              <a:rPr lang="en-US" sz="1200" dirty="0"/>
              <a:t>Eco-roll with and without engine stop</a:t>
            </a:r>
          </a:p>
          <a:p>
            <a:pPr lvl="2">
              <a:tabLst>
                <a:tab pos="1885950" algn="l"/>
              </a:tabLst>
            </a:pPr>
            <a:r>
              <a:rPr lang="en-US" sz="1200" dirty="0"/>
              <a:t>Predictive cruise control: dip coasting, crest coasting</a:t>
            </a:r>
          </a:p>
          <a:p>
            <a:pPr lvl="1">
              <a:tabLst>
                <a:tab pos="1885950" algn="l"/>
              </a:tabLst>
            </a:pPr>
            <a:r>
              <a:rPr lang="en-US" sz="1600" dirty="0"/>
              <a:t>Adding support for dual-fuel vehicles</a:t>
            </a:r>
          </a:p>
          <a:p>
            <a:pPr lvl="1">
              <a:tabLst>
                <a:tab pos="1885950" algn="l"/>
              </a:tabLst>
            </a:pPr>
            <a:r>
              <a:rPr lang="en-US" sz="1600" dirty="0"/>
              <a:t>Adding support for waste- / exhaust-heat recovery systems (electrical and mechanical)</a:t>
            </a:r>
          </a:p>
          <a:p>
            <a:pPr lvl="1">
              <a:tabLst>
                <a:tab pos="1885950" algn="l"/>
              </a:tabLst>
            </a:pPr>
            <a:r>
              <a:rPr lang="en-US" sz="1600" dirty="0"/>
              <a:t>New gear shift strategy (</a:t>
            </a:r>
            <a:r>
              <a:rPr lang="en-US" sz="1600" dirty="0" err="1"/>
              <a:t>EffShift</a:t>
            </a:r>
            <a:r>
              <a:rPr lang="en-US" sz="1600" dirty="0"/>
              <a:t>) for AMT and AT transmissions</a:t>
            </a:r>
          </a:p>
          <a:p>
            <a:pPr marL="457200" lvl="1" indent="0">
              <a:buNone/>
              <a:tabLst>
                <a:tab pos="1885950" algn="l"/>
              </a:tabLst>
            </a:pPr>
            <a:endParaRPr lang="en-US" sz="1600" dirty="0"/>
          </a:p>
          <a:p>
            <a:pPr marL="457200" lvl="1" indent="0">
              <a:buNone/>
              <a:tabLst>
                <a:tab pos="1885950" algn="l"/>
              </a:tabLst>
            </a:pPr>
            <a:r>
              <a:rPr lang="en-US" sz="1600" dirty="0"/>
              <a:t>Details on the new models, model parameters, and new signals in the output are described in the user manual</a:t>
            </a:r>
          </a:p>
          <a:p>
            <a:pPr lvl="1">
              <a:tabLst>
                <a:tab pos="1885950" algn="l"/>
              </a:tabLst>
            </a:pPr>
            <a:endParaRPr lang="en-US" sz="1400" dirty="0"/>
          </a:p>
        </p:txBody>
      </p:sp>
    </p:spTree>
    <p:extLst>
      <p:ext uri="{BB962C8B-B14F-4D97-AF65-F5344CB8AC3E}">
        <p14:creationId xmlns:p14="http://schemas.microsoft.com/office/powerpoint/2010/main" val="199775478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3.3.10.2401 </a:t>
            </a:r>
            <a:r>
              <a:rPr lang="en-US"/>
              <a:t>Official Release</a:t>
            </a:r>
            <a:br>
              <a:rPr lang="en-US" dirty="0"/>
            </a:br>
            <a:r>
              <a:rPr lang="en-US" sz="1600" dirty="0"/>
              <a:t>2020-07-29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Handling of exempted vehicles (not changed since release candidate) – see next slides for details</a:t>
            </a:r>
          </a:p>
          <a:p>
            <a:pPr>
              <a:tabLst>
                <a:tab pos="1885950" algn="l"/>
              </a:tabLst>
            </a:pPr>
            <a:r>
              <a:rPr lang="en-US" sz="1800" b="1" dirty="0"/>
              <a:t>Bugfixes</a:t>
            </a:r>
          </a:p>
          <a:p>
            <a:pPr lvl="1">
              <a:tabLst>
                <a:tab pos="1885950" algn="l"/>
              </a:tabLst>
            </a:pPr>
            <a:r>
              <a:rPr lang="en-US" sz="1600" dirty="0"/>
              <a:t>No additional bugfixes compared to VECTO 3.3.10.2401</a:t>
            </a:r>
          </a:p>
        </p:txBody>
      </p:sp>
    </p:spTree>
    <p:extLst>
      <p:ext uri="{BB962C8B-B14F-4D97-AF65-F5344CB8AC3E}">
        <p14:creationId xmlns:p14="http://schemas.microsoft.com/office/powerpoint/2010/main" val="785547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366881-A922-4260-9277-DA22F3366258}"/>
              </a:ext>
            </a:extLst>
          </p:cNvPr>
          <p:cNvSpPr>
            <a:spLocks noGrp="1"/>
          </p:cNvSpPr>
          <p:nvPr>
            <p:ph type="title"/>
          </p:nvPr>
        </p:nvSpPr>
        <p:spPr/>
        <p:txBody>
          <a:bodyPr/>
          <a:lstStyle/>
          <a:p>
            <a:r>
              <a:rPr lang="en-US" dirty="0"/>
              <a:t>Input data for IEPC component</a:t>
            </a:r>
            <a:endParaRPr lang="de-AT" dirty="0"/>
          </a:p>
        </p:txBody>
      </p:sp>
      <p:sp>
        <p:nvSpPr>
          <p:cNvPr id="3" name="Inhaltsplatzhalter 2">
            <a:extLst>
              <a:ext uri="{FF2B5EF4-FFF2-40B4-BE49-F238E27FC236}">
                <a16:creationId xmlns:a16="http://schemas.microsoft.com/office/drawing/2014/main" id="{F0141758-5634-4047-B841-53C4EBBBB62B}"/>
              </a:ext>
            </a:extLst>
          </p:cNvPr>
          <p:cNvSpPr>
            <a:spLocks noGrp="1"/>
          </p:cNvSpPr>
          <p:nvPr>
            <p:ph idx="1"/>
          </p:nvPr>
        </p:nvSpPr>
        <p:spPr>
          <a:xfrm>
            <a:off x="622355" y="2137413"/>
            <a:ext cx="8394645" cy="957576"/>
          </a:xfrm>
        </p:spPr>
        <p:txBody>
          <a:bodyPr/>
          <a:lstStyle/>
          <a:p>
            <a:r>
              <a:rPr lang="en-US" dirty="0"/>
              <a:t>IEPC powertrain architecture definition</a:t>
            </a:r>
          </a:p>
          <a:p>
            <a:pPr lvl="1"/>
            <a:r>
              <a:rPr lang="en-US" sz="1400" dirty="0"/>
              <a:t>Specific system layout is described by setting of 3 parameters</a:t>
            </a:r>
            <a:br>
              <a:rPr lang="en-US" sz="1400" dirty="0"/>
            </a:br>
            <a:r>
              <a:rPr lang="en-US" sz="1400" dirty="0"/>
              <a:t>(for detailed description please refer to Annex </a:t>
            </a:r>
            <a:r>
              <a:rPr lang="en-US" sz="1400" dirty="0" err="1"/>
              <a:t>Xb</a:t>
            </a:r>
            <a:r>
              <a:rPr lang="en-US" sz="1400" dirty="0"/>
              <a:t>)</a:t>
            </a:r>
          </a:p>
        </p:txBody>
      </p:sp>
      <p:sp>
        <p:nvSpPr>
          <p:cNvPr id="4" name="Foliennummernplatzhalter 3">
            <a:extLst>
              <a:ext uri="{FF2B5EF4-FFF2-40B4-BE49-F238E27FC236}">
                <a16:creationId xmlns:a16="http://schemas.microsoft.com/office/drawing/2014/main" id="{0FCC5BCA-5DF1-43DE-B2ED-E89F1262A384}"/>
              </a:ext>
            </a:extLst>
          </p:cNvPr>
          <p:cNvSpPr>
            <a:spLocks noGrp="1"/>
          </p:cNvSpPr>
          <p:nvPr>
            <p:ph type="sldNum" sz="quarter" idx="12"/>
          </p:nvPr>
        </p:nvSpPr>
        <p:spPr/>
        <p:txBody>
          <a:bodyPr/>
          <a:lstStyle/>
          <a:p>
            <a:endParaRPr lang="de-DE" dirty="0"/>
          </a:p>
        </p:txBody>
      </p:sp>
      <p:graphicFrame>
        <p:nvGraphicFramePr>
          <p:cNvPr id="5" name="Tabelle 4"/>
          <p:cNvGraphicFramePr>
            <a:graphicFrameLocks noGrp="1"/>
          </p:cNvGraphicFramePr>
          <p:nvPr>
            <p:extLst/>
          </p:nvPr>
        </p:nvGraphicFramePr>
        <p:xfrm>
          <a:off x="29264" y="2980690"/>
          <a:ext cx="9074836" cy="2977200"/>
        </p:xfrm>
        <a:graphic>
          <a:graphicData uri="http://schemas.openxmlformats.org/drawingml/2006/table">
            <a:tbl>
              <a:tblPr firstRow="1" bandRow="1">
                <a:tableStyleId>{5C22544A-7EE6-4342-B048-85BDC9FD1C3A}</a:tableStyleId>
              </a:tblPr>
              <a:tblGrid>
                <a:gridCol w="542836">
                  <a:extLst>
                    <a:ext uri="{9D8B030D-6E8A-4147-A177-3AD203B41FA5}">
                      <a16:colId xmlns:a16="http://schemas.microsoft.com/office/drawing/2014/main" val="2261011792"/>
                    </a:ext>
                  </a:extLst>
                </a:gridCol>
                <a:gridCol w="684000">
                  <a:extLst>
                    <a:ext uri="{9D8B030D-6E8A-4147-A177-3AD203B41FA5}">
                      <a16:colId xmlns:a16="http://schemas.microsoft.com/office/drawing/2014/main" val="1204571307"/>
                    </a:ext>
                  </a:extLst>
                </a:gridCol>
                <a:gridCol w="720000">
                  <a:extLst>
                    <a:ext uri="{9D8B030D-6E8A-4147-A177-3AD203B41FA5}">
                      <a16:colId xmlns:a16="http://schemas.microsoft.com/office/drawing/2014/main" val="368591869"/>
                    </a:ext>
                  </a:extLst>
                </a:gridCol>
                <a:gridCol w="972000">
                  <a:extLst>
                    <a:ext uri="{9D8B030D-6E8A-4147-A177-3AD203B41FA5}">
                      <a16:colId xmlns:a16="http://schemas.microsoft.com/office/drawing/2014/main" val="2732812475"/>
                    </a:ext>
                  </a:extLst>
                </a:gridCol>
                <a:gridCol w="2700000">
                  <a:extLst>
                    <a:ext uri="{9D8B030D-6E8A-4147-A177-3AD203B41FA5}">
                      <a16:colId xmlns:a16="http://schemas.microsoft.com/office/drawing/2014/main" val="2525278552"/>
                    </a:ext>
                  </a:extLst>
                </a:gridCol>
                <a:gridCol w="3456000">
                  <a:extLst>
                    <a:ext uri="{9D8B030D-6E8A-4147-A177-3AD203B41FA5}">
                      <a16:colId xmlns:a16="http://schemas.microsoft.com/office/drawing/2014/main" val="2532365556"/>
                    </a:ext>
                  </a:extLst>
                </a:gridCol>
              </a:tblGrid>
              <a:tr h="370840">
                <a:tc>
                  <a:txBody>
                    <a:bodyPr/>
                    <a:lstStyle/>
                    <a:p>
                      <a:pPr algn="ctr"/>
                      <a:r>
                        <a:rPr lang="de-AT" sz="800" dirty="0"/>
                        <a:t>IEPC </a:t>
                      </a:r>
                      <a:r>
                        <a:rPr lang="de-AT" sz="800" dirty="0" err="1"/>
                        <a:t>layout</a:t>
                      </a:r>
                      <a:r>
                        <a:rPr lang="de-AT" sz="800" dirty="0"/>
                        <a:t> </a:t>
                      </a:r>
                      <a:r>
                        <a:rPr lang="de-AT" sz="800" dirty="0" err="1"/>
                        <a:t>case</a:t>
                      </a:r>
                      <a:r>
                        <a:rPr lang="de-AT" sz="800" dirty="0"/>
                        <a:t> #</a:t>
                      </a:r>
                    </a:p>
                  </a:txBody>
                  <a:tcPr/>
                </a:tc>
                <a:tc>
                  <a:txBody>
                    <a:bodyPr/>
                    <a:lstStyle/>
                    <a:p>
                      <a:pPr algn="ctr"/>
                      <a:r>
                        <a:rPr lang="de-AT" sz="700" dirty="0"/>
                        <a:t>Differential</a:t>
                      </a:r>
                      <a:br>
                        <a:rPr lang="de-AT" sz="700" dirty="0"/>
                      </a:br>
                      <a:r>
                        <a:rPr lang="de-AT" sz="700" dirty="0" err="1"/>
                        <a:t>Included</a:t>
                      </a:r>
                      <a:endParaRPr lang="de-AT" sz="700" dirty="0"/>
                    </a:p>
                  </a:txBody>
                  <a:tcPr/>
                </a:tc>
                <a:tc>
                  <a:txBody>
                    <a:bodyPr/>
                    <a:lstStyle/>
                    <a:p>
                      <a:pPr algn="ctr"/>
                      <a:r>
                        <a:rPr lang="de-AT" sz="700" dirty="0" err="1"/>
                        <a:t>DesignType</a:t>
                      </a:r>
                      <a:br>
                        <a:rPr lang="de-AT" sz="700" dirty="0"/>
                      </a:br>
                      <a:r>
                        <a:rPr lang="de-AT" sz="700" dirty="0" err="1"/>
                        <a:t>WheelMotor</a:t>
                      </a:r>
                      <a:endParaRPr lang="de-AT" sz="700" dirty="0"/>
                    </a:p>
                  </a:txBody>
                  <a:tcPr/>
                </a:tc>
                <a:tc>
                  <a:txBody>
                    <a:bodyPr/>
                    <a:lstStyle/>
                    <a:p>
                      <a:pPr algn="ctr"/>
                      <a:r>
                        <a:rPr lang="de-AT" sz="700" dirty="0" err="1"/>
                        <a:t>DesignTypeWheel</a:t>
                      </a:r>
                      <a:br>
                        <a:rPr lang="de-AT" sz="700" dirty="0"/>
                      </a:br>
                      <a:r>
                        <a:rPr lang="de-AT" sz="700" dirty="0" err="1"/>
                        <a:t>MotorMeasured</a:t>
                      </a:r>
                      <a:endParaRPr lang="de-AT" sz="700" dirty="0"/>
                    </a:p>
                  </a:txBody>
                  <a:tcPr/>
                </a:tc>
                <a:tc>
                  <a:txBody>
                    <a:bodyPr/>
                    <a:lstStyle/>
                    <a:p>
                      <a:pPr algn="ctr"/>
                      <a:r>
                        <a:rPr lang="de-AT" sz="800" dirty="0"/>
                        <a:t>Layout </a:t>
                      </a:r>
                      <a:r>
                        <a:rPr lang="de-AT" sz="800" dirty="0" err="1"/>
                        <a:t>schematics</a:t>
                      </a:r>
                      <a:endParaRPr lang="de-AT" sz="800" dirty="0"/>
                    </a:p>
                  </a:txBody>
                  <a:tcPr/>
                </a:tc>
                <a:tc>
                  <a:txBody>
                    <a:bodyPr/>
                    <a:lstStyle/>
                    <a:p>
                      <a:pPr algn="ctr"/>
                      <a:r>
                        <a:rPr lang="de-AT" sz="800" dirty="0"/>
                        <a:t>Comments</a:t>
                      </a:r>
                    </a:p>
                  </a:txBody>
                  <a:tcPr/>
                </a:tc>
                <a:extLst>
                  <a:ext uri="{0D108BD9-81ED-4DB2-BD59-A6C34878D82A}">
                    <a16:rowId xmlns:a16="http://schemas.microsoft.com/office/drawing/2014/main" val="2560228322"/>
                  </a:ext>
                </a:extLst>
              </a:tr>
              <a:tr h="756000">
                <a:tc>
                  <a:txBody>
                    <a:bodyPr/>
                    <a:lstStyle/>
                    <a:p>
                      <a:r>
                        <a:rPr lang="de-AT" sz="1200" dirty="0"/>
                        <a:t>1</a:t>
                      </a:r>
                    </a:p>
                  </a:txBody>
                  <a:tcPr anchor="ctr"/>
                </a:tc>
                <a:tc>
                  <a:txBody>
                    <a:bodyPr/>
                    <a:lstStyle/>
                    <a:p>
                      <a:pPr algn="ctr"/>
                      <a:r>
                        <a:rPr lang="de-AT" sz="1200" dirty="0" err="1"/>
                        <a:t>No</a:t>
                      </a:r>
                      <a:endParaRPr lang="de-AT" sz="1200" dirty="0"/>
                    </a:p>
                  </a:txBody>
                  <a:tcPr anchor="ctr"/>
                </a:tc>
                <a:tc>
                  <a:txBody>
                    <a:bodyPr/>
                    <a:lstStyle/>
                    <a:p>
                      <a:pPr algn="ctr"/>
                      <a:r>
                        <a:rPr lang="de-AT" sz="1200" dirty="0" err="1"/>
                        <a:t>No</a:t>
                      </a:r>
                      <a:endParaRPr lang="de-AT" sz="1200" dirty="0"/>
                    </a:p>
                  </a:txBody>
                  <a:tcPr anchor="ctr"/>
                </a:tc>
                <a:tc>
                  <a:txBody>
                    <a:bodyPr/>
                    <a:lstStyle/>
                    <a:p>
                      <a:pPr algn="ctr"/>
                      <a:r>
                        <a:rPr lang="de-AT" sz="1200" dirty="0" err="1"/>
                        <a:t>n.a</a:t>
                      </a:r>
                      <a:r>
                        <a:rPr lang="de-AT" sz="1200" dirty="0"/>
                        <a:t>.</a:t>
                      </a:r>
                    </a:p>
                  </a:txBody>
                  <a:tcPr anchor="ctr"/>
                </a:tc>
                <a:tc>
                  <a:txBody>
                    <a:bodyPr/>
                    <a:lstStyle/>
                    <a:p>
                      <a:endParaRPr lang="de-AT" sz="900" dirty="0"/>
                    </a:p>
                  </a:txBody>
                  <a:tcPr/>
                </a:tc>
                <a:tc>
                  <a:txBody>
                    <a:bodyPr/>
                    <a:lstStyle/>
                    <a:p>
                      <a:r>
                        <a:rPr lang="de-AT" sz="800" dirty="0"/>
                        <a:t>Regular </a:t>
                      </a:r>
                      <a:r>
                        <a:rPr lang="de-AT" sz="800" dirty="0" err="1"/>
                        <a:t>axle</a:t>
                      </a:r>
                      <a:r>
                        <a:rPr lang="de-AT" sz="800" dirty="0"/>
                        <a:t> </a:t>
                      </a:r>
                      <a:r>
                        <a:rPr lang="de-AT" sz="800" dirty="0" err="1"/>
                        <a:t>component</a:t>
                      </a:r>
                      <a:r>
                        <a:rPr lang="de-AT" sz="800" dirty="0"/>
                        <a:t> </a:t>
                      </a:r>
                      <a:r>
                        <a:rPr lang="de-AT" sz="800" dirty="0" err="1"/>
                        <a:t>required</a:t>
                      </a:r>
                      <a:r>
                        <a:rPr lang="de-AT" sz="800" dirty="0"/>
                        <a:t> in </a:t>
                      </a:r>
                      <a:r>
                        <a:rPr lang="de-AT" sz="800" dirty="0" err="1"/>
                        <a:t>job</a:t>
                      </a:r>
                      <a:r>
                        <a:rPr lang="de-AT" sz="800" dirty="0"/>
                        <a:t> </a:t>
                      </a:r>
                      <a:r>
                        <a:rPr lang="de-AT" sz="800" dirty="0" err="1"/>
                        <a:t>file</a:t>
                      </a:r>
                      <a:endParaRPr lang="de-AT" sz="800" dirty="0"/>
                    </a:p>
                    <a:p>
                      <a:endParaRPr lang="de-AT" sz="800" dirty="0">
                        <a:sym typeface="Wingdings" panose="05000000000000000000" pitchFamily="2" charset="2"/>
                      </a:endParaRPr>
                    </a:p>
                    <a:p>
                      <a:r>
                        <a:rPr lang="de-AT" sz="800" b="1" dirty="0">
                          <a:sym typeface="Wingdings" panose="05000000000000000000" pitchFamily="2" charset="2"/>
                        </a:rPr>
                        <a:t> </a:t>
                      </a:r>
                      <a:r>
                        <a:rPr lang="de-AT" sz="800" b="1" dirty="0" err="1">
                          <a:sym typeface="Wingdings" panose="05000000000000000000" pitchFamily="2" charset="2"/>
                        </a:rPr>
                        <a:t>useage</a:t>
                      </a:r>
                      <a:r>
                        <a:rPr lang="de-AT" sz="800" b="1" dirty="0">
                          <a:sym typeface="Wingdings" panose="05000000000000000000" pitchFamily="2" charset="2"/>
                        </a:rPr>
                        <a:t> </a:t>
                      </a:r>
                      <a:r>
                        <a:rPr lang="de-AT" sz="800" b="1" dirty="0" err="1">
                          <a:sym typeface="Wingdings" panose="05000000000000000000" pitchFamily="2" charset="2"/>
                        </a:rPr>
                        <a:t>of</a:t>
                      </a:r>
                      <a:r>
                        <a:rPr lang="de-AT" sz="800" b="1" dirty="0">
                          <a:sym typeface="Wingdings" panose="05000000000000000000" pitchFamily="2" charset="2"/>
                        </a:rPr>
                        <a:t> </a:t>
                      </a:r>
                      <a:r>
                        <a:rPr lang="de-AT" sz="800" b="1" dirty="0" err="1">
                          <a:sym typeface="Wingdings" panose="05000000000000000000" pitchFamily="2" charset="2"/>
                        </a:rPr>
                        <a:t>transmission</a:t>
                      </a:r>
                      <a:r>
                        <a:rPr lang="de-AT" sz="800" b="1" dirty="0">
                          <a:sym typeface="Wingdings" panose="05000000000000000000" pitchFamily="2" charset="2"/>
                        </a:rPr>
                        <a:t> type</a:t>
                      </a:r>
                      <a:br>
                        <a:rPr lang="de-AT" sz="800" b="1" dirty="0">
                          <a:sym typeface="Wingdings" panose="05000000000000000000" pitchFamily="2" charset="2"/>
                        </a:rPr>
                      </a:br>
                      <a:r>
                        <a:rPr lang="de-AT" sz="800" b="1" dirty="0">
                          <a:sym typeface="Wingdings" panose="05000000000000000000" pitchFamily="2" charset="2"/>
                        </a:rPr>
                        <a:t>„IEPC Transmission – </a:t>
                      </a:r>
                      <a:r>
                        <a:rPr lang="de-AT" sz="800" b="1" dirty="0" err="1">
                          <a:sym typeface="Wingdings" panose="05000000000000000000" pitchFamily="2" charset="2"/>
                        </a:rPr>
                        <a:t>dummy</a:t>
                      </a:r>
                      <a:r>
                        <a:rPr lang="de-AT" sz="800" b="1" dirty="0">
                          <a:sym typeface="Wingdings" panose="05000000000000000000" pitchFamily="2" charset="2"/>
                        </a:rPr>
                        <a:t> </a:t>
                      </a:r>
                      <a:r>
                        <a:rPr lang="de-AT" sz="800" b="1" dirty="0" err="1">
                          <a:sym typeface="Wingdings" panose="05000000000000000000" pitchFamily="2" charset="2"/>
                        </a:rPr>
                        <a:t>entry</a:t>
                      </a:r>
                      <a:r>
                        <a:rPr lang="de-AT" sz="800" b="1" dirty="0">
                          <a:sym typeface="Wingdings" panose="05000000000000000000" pitchFamily="2" charset="2"/>
                        </a:rPr>
                        <a:t>“</a:t>
                      </a:r>
                      <a:endParaRPr lang="de-AT" sz="800" dirty="0">
                        <a:sym typeface="Wingdings" panose="05000000000000000000" pitchFamily="2" charset="2"/>
                      </a:endParaRPr>
                    </a:p>
                    <a:p>
                      <a:r>
                        <a:rPr lang="de-AT" sz="800" dirty="0">
                          <a:sym typeface="Wingdings" panose="05000000000000000000" pitchFamily="2" charset="2"/>
                        </a:rPr>
                        <a:t>(</a:t>
                      </a:r>
                      <a:r>
                        <a:rPr lang="de-AT" sz="800" dirty="0" err="1">
                          <a:sym typeface="Wingdings" panose="05000000000000000000" pitchFamily="2" charset="2"/>
                        </a:rPr>
                        <a:t>allows</a:t>
                      </a:r>
                      <a:r>
                        <a:rPr lang="de-AT" sz="800" dirty="0">
                          <a:sym typeface="Wingdings" panose="05000000000000000000" pitchFamily="2" charset="2"/>
                        </a:rPr>
                        <a:t> </a:t>
                      </a:r>
                      <a:r>
                        <a:rPr lang="de-AT" sz="800" baseline="0" dirty="0" err="1">
                          <a:sym typeface="Wingdings" panose="05000000000000000000" pitchFamily="2" charset="2"/>
                        </a:rPr>
                        <a:t>axle</a:t>
                      </a:r>
                      <a:r>
                        <a:rPr lang="de-AT" sz="800" baseline="0" dirty="0">
                          <a:sym typeface="Wingdings" panose="05000000000000000000" pitchFamily="2" charset="2"/>
                        </a:rPr>
                        <a:t> </a:t>
                      </a:r>
                      <a:r>
                        <a:rPr lang="de-AT" sz="800" baseline="0" dirty="0" err="1">
                          <a:sym typeface="Wingdings" panose="05000000000000000000" pitchFamily="2" charset="2"/>
                        </a:rPr>
                        <a:t>component</a:t>
                      </a:r>
                      <a:r>
                        <a:rPr lang="de-AT" sz="800" baseline="0" dirty="0">
                          <a:sym typeface="Wingdings" panose="05000000000000000000" pitchFamily="2" charset="2"/>
                        </a:rPr>
                        <a:t> </a:t>
                      </a:r>
                      <a:r>
                        <a:rPr lang="de-AT" sz="800" baseline="0" dirty="0" err="1">
                          <a:sym typeface="Wingdings" panose="05000000000000000000" pitchFamily="2" charset="2"/>
                        </a:rPr>
                        <a:t>alone</a:t>
                      </a:r>
                      <a:r>
                        <a:rPr lang="de-AT" sz="800" baseline="0" dirty="0">
                          <a:sym typeface="Wingdings" panose="05000000000000000000" pitchFamily="2" charset="2"/>
                        </a:rPr>
                        <a:t> </a:t>
                      </a:r>
                      <a:r>
                        <a:rPr lang="de-AT" sz="800" baseline="0" dirty="0" err="1">
                          <a:sym typeface="Wingdings" panose="05000000000000000000" pitchFamily="2" charset="2"/>
                        </a:rPr>
                        <a:t>without</a:t>
                      </a:r>
                      <a:r>
                        <a:rPr lang="de-AT" sz="800" baseline="0" dirty="0">
                          <a:sym typeface="Wingdings" panose="05000000000000000000" pitchFamily="2" charset="2"/>
                        </a:rPr>
                        <a:t> a min. </a:t>
                      </a:r>
                      <a:r>
                        <a:rPr lang="de-AT" sz="800" baseline="0" dirty="0" err="1">
                          <a:sym typeface="Wingdings" panose="05000000000000000000" pitchFamily="2" charset="2"/>
                        </a:rPr>
                        <a:t>number</a:t>
                      </a:r>
                      <a:r>
                        <a:rPr lang="de-AT" sz="800" baseline="0" dirty="0">
                          <a:sym typeface="Wingdings" panose="05000000000000000000" pitchFamily="2" charset="2"/>
                        </a:rPr>
                        <a:t> </a:t>
                      </a:r>
                      <a:r>
                        <a:rPr lang="de-AT" sz="800" baseline="0" dirty="0" err="1">
                          <a:sym typeface="Wingdings" panose="05000000000000000000" pitchFamily="2" charset="2"/>
                        </a:rPr>
                        <a:t>of</a:t>
                      </a:r>
                      <a:r>
                        <a:rPr lang="de-AT" sz="800" baseline="0" dirty="0">
                          <a:sym typeface="Wingdings" panose="05000000000000000000" pitchFamily="2" charset="2"/>
                        </a:rPr>
                        <a:t> </a:t>
                      </a:r>
                      <a:r>
                        <a:rPr lang="de-AT" sz="800" baseline="0" dirty="0" err="1">
                          <a:sym typeface="Wingdings" panose="05000000000000000000" pitchFamily="2" charset="2"/>
                        </a:rPr>
                        <a:t>gears</a:t>
                      </a:r>
                      <a:r>
                        <a:rPr lang="de-AT" sz="800" baseline="0" dirty="0">
                          <a:sym typeface="Wingdings" panose="05000000000000000000" pitchFamily="2" charset="2"/>
                        </a:rPr>
                        <a:t>)</a:t>
                      </a:r>
                      <a:endParaRPr lang="de-AT" sz="800" dirty="0"/>
                    </a:p>
                  </a:txBody>
                  <a:tcPr/>
                </a:tc>
                <a:extLst>
                  <a:ext uri="{0D108BD9-81ED-4DB2-BD59-A6C34878D82A}">
                    <a16:rowId xmlns:a16="http://schemas.microsoft.com/office/drawing/2014/main" val="3402001198"/>
                  </a:ext>
                </a:extLst>
              </a:tr>
              <a:tr h="756000">
                <a:tc>
                  <a:txBody>
                    <a:bodyPr/>
                    <a:lstStyle/>
                    <a:p>
                      <a:r>
                        <a:rPr lang="de-AT" sz="1200" dirty="0"/>
                        <a:t>2</a:t>
                      </a:r>
                    </a:p>
                  </a:txBody>
                  <a:tcPr anchor="ctr"/>
                </a:tc>
                <a:tc>
                  <a:txBody>
                    <a:bodyPr/>
                    <a:lstStyle/>
                    <a:p>
                      <a:pPr algn="ctr"/>
                      <a:r>
                        <a:rPr lang="de-AT" sz="1200" dirty="0"/>
                        <a:t>Yes</a:t>
                      </a:r>
                    </a:p>
                  </a:txBody>
                  <a:tcPr anchor="ctr"/>
                </a:tc>
                <a:tc>
                  <a:txBody>
                    <a:bodyPr/>
                    <a:lstStyle/>
                    <a:p>
                      <a:pPr algn="ctr"/>
                      <a:r>
                        <a:rPr lang="de-AT" sz="1200" dirty="0" err="1"/>
                        <a:t>No</a:t>
                      </a:r>
                      <a:endParaRPr lang="de-AT" sz="1200" dirty="0"/>
                    </a:p>
                  </a:txBody>
                  <a:tcPr anchor="ctr"/>
                </a:tc>
                <a:tc>
                  <a:txBody>
                    <a:bodyPr/>
                    <a:lstStyle/>
                    <a:p>
                      <a:pPr algn="ctr"/>
                      <a:r>
                        <a:rPr lang="de-AT" sz="1200" dirty="0" err="1"/>
                        <a:t>n.a</a:t>
                      </a:r>
                      <a:r>
                        <a:rPr lang="de-AT" sz="1200" dirty="0"/>
                        <a:t>.</a:t>
                      </a:r>
                    </a:p>
                  </a:txBody>
                  <a:tcPr anchor="ctr"/>
                </a:tc>
                <a:tc>
                  <a:txBody>
                    <a:bodyPr/>
                    <a:lstStyle/>
                    <a:p>
                      <a:endParaRPr lang="de-AT" sz="900" dirty="0"/>
                    </a:p>
                  </a:txBody>
                  <a:tcPr/>
                </a:tc>
                <a:tc>
                  <a:txBody>
                    <a:bodyPr/>
                    <a:lstStyle/>
                    <a:p>
                      <a:r>
                        <a:rPr lang="de-AT" sz="800" dirty="0" err="1"/>
                        <a:t>No</a:t>
                      </a:r>
                      <a:r>
                        <a:rPr lang="de-AT" sz="800" dirty="0"/>
                        <a:t> </a:t>
                      </a:r>
                      <a:r>
                        <a:rPr lang="de-AT" sz="800" dirty="0" err="1"/>
                        <a:t>axle</a:t>
                      </a:r>
                      <a:r>
                        <a:rPr lang="de-AT" sz="800" dirty="0"/>
                        <a:t> </a:t>
                      </a:r>
                      <a:r>
                        <a:rPr lang="de-AT" sz="800" dirty="0" err="1"/>
                        <a:t>component</a:t>
                      </a:r>
                      <a:endParaRPr lang="de-AT" sz="800" dirty="0"/>
                    </a:p>
                    <a:p>
                      <a:endParaRPr lang="de-AT" sz="800" dirty="0"/>
                    </a:p>
                    <a:p>
                      <a:r>
                        <a:rPr lang="de-AT" sz="800" dirty="0"/>
                        <a:t>All </a:t>
                      </a:r>
                      <a:r>
                        <a:rPr lang="de-AT" sz="800" dirty="0" err="1"/>
                        <a:t>parameterization</a:t>
                      </a:r>
                      <a:r>
                        <a:rPr lang="de-AT" sz="800" dirty="0"/>
                        <a:t> via IEPC </a:t>
                      </a:r>
                      <a:r>
                        <a:rPr lang="de-AT" sz="800" dirty="0" err="1"/>
                        <a:t>specific</a:t>
                      </a:r>
                      <a:r>
                        <a:rPr lang="de-AT" sz="800" dirty="0"/>
                        <a:t> </a:t>
                      </a:r>
                      <a:r>
                        <a:rPr lang="de-AT" sz="800" dirty="0" err="1"/>
                        <a:t>window</a:t>
                      </a:r>
                      <a:endParaRPr lang="de-AT" sz="800" dirty="0"/>
                    </a:p>
                  </a:txBody>
                  <a:tcPr/>
                </a:tc>
                <a:extLst>
                  <a:ext uri="{0D108BD9-81ED-4DB2-BD59-A6C34878D82A}">
                    <a16:rowId xmlns:a16="http://schemas.microsoft.com/office/drawing/2014/main" val="784941181"/>
                  </a:ext>
                </a:extLst>
              </a:tr>
              <a:tr h="504000">
                <a:tc>
                  <a:txBody>
                    <a:bodyPr/>
                    <a:lstStyle/>
                    <a:p>
                      <a:r>
                        <a:rPr lang="de-AT" sz="1200" dirty="0"/>
                        <a:t>3</a:t>
                      </a:r>
                    </a:p>
                  </a:txBody>
                  <a:tcPr anchor="ctr"/>
                </a:tc>
                <a:tc>
                  <a:txBody>
                    <a:bodyPr/>
                    <a:lstStyle/>
                    <a:p>
                      <a:pPr algn="ctr"/>
                      <a:r>
                        <a:rPr lang="de-AT" sz="1200" dirty="0" err="1"/>
                        <a:t>No</a:t>
                      </a:r>
                      <a:endParaRPr lang="de-AT" sz="1200" dirty="0"/>
                    </a:p>
                  </a:txBody>
                  <a:tcPr anchor="ctr"/>
                </a:tc>
                <a:tc>
                  <a:txBody>
                    <a:bodyPr/>
                    <a:lstStyle/>
                    <a:p>
                      <a:pPr algn="ctr"/>
                      <a:r>
                        <a:rPr lang="de-AT" sz="1200" dirty="0"/>
                        <a:t>Yes</a:t>
                      </a:r>
                    </a:p>
                  </a:txBody>
                  <a:tcPr anchor="ctr"/>
                </a:tc>
                <a:tc>
                  <a:txBody>
                    <a:bodyPr/>
                    <a:lstStyle/>
                    <a:p>
                      <a:pPr algn="ctr"/>
                      <a:r>
                        <a:rPr lang="de-AT" sz="1200" dirty="0"/>
                        <a:t>1</a:t>
                      </a:r>
                    </a:p>
                  </a:txBody>
                  <a:tcPr anchor="ctr"/>
                </a:tc>
                <a:tc rowSpan="2">
                  <a:txBody>
                    <a:bodyPr/>
                    <a:lstStyle/>
                    <a:p>
                      <a:endParaRPr lang="de-AT" sz="900" i="1" dirty="0"/>
                    </a:p>
                  </a:txBody>
                  <a:tcPr/>
                </a:tc>
                <a:tc>
                  <a:txBody>
                    <a:bodyPr/>
                    <a:lstStyle/>
                    <a:p>
                      <a:r>
                        <a:rPr lang="de-AT" sz="800" dirty="0" err="1"/>
                        <a:t>Component</a:t>
                      </a:r>
                      <a:r>
                        <a:rPr lang="de-AT" sz="800" dirty="0"/>
                        <a:t> </a:t>
                      </a:r>
                      <a:r>
                        <a:rPr lang="de-AT" sz="800" dirty="0" err="1"/>
                        <a:t>test</a:t>
                      </a:r>
                      <a:r>
                        <a:rPr lang="de-AT" sz="800" dirty="0"/>
                        <a:t> </a:t>
                      </a:r>
                      <a:r>
                        <a:rPr lang="de-AT" sz="800" dirty="0" err="1"/>
                        <a:t>performed</a:t>
                      </a:r>
                      <a:r>
                        <a:rPr lang="de-AT" sz="800" dirty="0"/>
                        <a:t> in L-</a:t>
                      </a:r>
                      <a:r>
                        <a:rPr lang="de-AT" sz="800" dirty="0" err="1"/>
                        <a:t>config</a:t>
                      </a:r>
                      <a:r>
                        <a:rPr lang="de-AT" sz="800" dirty="0"/>
                        <a:t> </a:t>
                      </a:r>
                      <a:r>
                        <a:rPr lang="de-AT" sz="800" dirty="0" err="1"/>
                        <a:t>acc</a:t>
                      </a:r>
                      <a:r>
                        <a:rPr lang="de-AT" sz="800" dirty="0"/>
                        <a:t>. </a:t>
                      </a:r>
                      <a:r>
                        <a:rPr lang="de-AT" sz="800" dirty="0" err="1"/>
                        <a:t>to</a:t>
                      </a:r>
                      <a:r>
                        <a:rPr lang="de-AT" sz="800" dirty="0"/>
                        <a:t> Annex </a:t>
                      </a:r>
                      <a:r>
                        <a:rPr lang="de-AT" sz="800" dirty="0" err="1"/>
                        <a:t>Xb</a:t>
                      </a:r>
                      <a:r>
                        <a:rPr lang="de-AT" sz="800" dirty="0"/>
                        <a:t> (</a:t>
                      </a:r>
                      <a:r>
                        <a:rPr lang="de-AT" sz="800" dirty="0" err="1"/>
                        <a:t>only</a:t>
                      </a:r>
                      <a:r>
                        <a:rPr lang="de-AT" sz="800" dirty="0"/>
                        <a:t> </a:t>
                      </a:r>
                      <a:r>
                        <a:rPr lang="de-AT" sz="800" dirty="0" err="1"/>
                        <a:t>one</a:t>
                      </a:r>
                      <a:r>
                        <a:rPr lang="de-AT" sz="800" dirty="0"/>
                        <a:t> </a:t>
                      </a:r>
                      <a:r>
                        <a:rPr lang="de-AT" sz="800" dirty="0" err="1"/>
                        <a:t>side</a:t>
                      </a:r>
                      <a:r>
                        <a:rPr lang="de-AT" sz="800" dirty="0"/>
                        <a:t>)</a:t>
                      </a:r>
                    </a:p>
                    <a:p>
                      <a:r>
                        <a:rPr lang="de-AT" sz="800" i="1" dirty="0">
                          <a:sym typeface="Wingdings" panose="05000000000000000000" pitchFamily="2" charset="2"/>
                        </a:rPr>
                        <a:t> All </a:t>
                      </a:r>
                      <a:r>
                        <a:rPr lang="de-AT" sz="800" i="1" dirty="0" err="1">
                          <a:sym typeface="Wingdings" panose="05000000000000000000" pitchFamily="2" charset="2"/>
                        </a:rPr>
                        <a:t>torque</a:t>
                      </a:r>
                      <a:r>
                        <a:rPr lang="de-AT" sz="800" i="1" dirty="0">
                          <a:sym typeface="Wingdings" panose="05000000000000000000" pitchFamily="2" charset="2"/>
                        </a:rPr>
                        <a:t> </a:t>
                      </a:r>
                      <a:r>
                        <a:rPr lang="de-AT" sz="800" i="1" dirty="0" err="1">
                          <a:sym typeface="Wingdings" panose="05000000000000000000" pitchFamily="2" charset="2"/>
                        </a:rPr>
                        <a:t>and</a:t>
                      </a:r>
                      <a:r>
                        <a:rPr lang="de-AT" sz="800" i="1" dirty="0">
                          <a:sym typeface="Wingdings" panose="05000000000000000000" pitchFamily="2" charset="2"/>
                        </a:rPr>
                        <a:t> power </a:t>
                      </a:r>
                      <a:r>
                        <a:rPr lang="de-AT" sz="800" i="1" dirty="0" err="1">
                          <a:sym typeface="Wingdings" panose="05000000000000000000" pitchFamily="2" charset="2"/>
                        </a:rPr>
                        <a:t>values</a:t>
                      </a:r>
                      <a:r>
                        <a:rPr lang="de-AT" sz="800" i="1" dirty="0">
                          <a:sym typeface="Wingdings" panose="05000000000000000000" pitchFamily="2" charset="2"/>
                        </a:rPr>
                        <a:t> in </a:t>
                      </a:r>
                      <a:r>
                        <a:rPr lang="de-AT" sz="800" i="1" dirty="0" err="1">
                          <a:sym typeface="Wingdings" panose="05000000000000000000" pitchFamily="2" charset="2"/>
                        </a:rPr>
                        <a:t>input</a:t>
                      </a:r>
                      <a:r>
                        <a:rPr lang="de-AT" sz="800" i="1" dirty="0">
                          <a:sym typeface="Wingdings" panose="05000000000000000000" pitchFamily="2" charset="2"/>
                        </a:rPr>
                        <a:t> </a:t>
                      </a:r>
                      <a:r>
                        <a:rPr lang="de-AT" sz="800" i="1" dirty="0" err="1">
                          <a:sym typeface="Wingdings" panose="05000000000000000000" pitchFamily="2" charset="2"/>
                        </a:rPr>
                        <a:t>data</a:t>
                      </a:r>
                      <a:r>
                        <a:rPr lang="de-AT" sz="800" i="1" dirty="0">
                          <a:sym typeface="Wingdings" panose="05000000000000000000" pitchFamily="2" charset="2"/>
                        </a:rPr>
                        <a:t> </a:t>
                      </a:r>
                      <a:r>
                        <a:rPr lang="de-AT" sz="800" i="1" dirty="0" err="1">
                          <a:sym typeface="Wingdings" panose="05000000000000000000" pitchFamily="2" charset="2"/>
                        </a:rPr>
                        <a:t>are</a:t>
                      </a:r>
                      <a:r>
                        <a:rPr lang="de-AT" sz="800" i="1" dirty="0">
                          <a:sym typeface="Wingdings" panose="05000000000000000000" pitchFamily="2" charset="2"/>
                        </a:rPr>
                        <a:t> </a:t>
                      </a:r>
                      <a:r>
                        <a:rPr lang="de-AT" sz="800" i="1" dirty="0" err="1">
                          <a:sym typeface="Wingdings" panose="05000000000000000000" pitchFamily="2" charset="2"/>
                        </a:rPr>
                        <a:t>multiplied</a:t>
                      </a:r>
                      <a:r>
                        <a:rPr lang="de-AT" sz="800" i="1" dirty="0">
                          <a:sym typeface="Wingdings" panose="05000000000000000000" pitchFamily="2" charset="2"/>
                        </a:rPr>
                        <a:t> </a:t>
                      </a:r>
                      <a:r>
                        <a:rPr lang="de-AT" sz="800" i="1" dirty="0" err="1">
                          <a:sym typeface="Wingdings" panose="05000000000000000000" pitchFamily="2" charset="2"/>
                        </a:rPr>
                        <a:t>with</a:t>
                      </a:r>
                      <a:r>
                        <a:rPr lang="de-AT" sz="800" i="1" dirty="0">
                          <a:sym typeface="Wingdings" panose="05000000000000000000" pitchFamily="2" charset="2"/>
                        </a:rPr>
                        <a:t> a </a:t>
                      </a:r>
                      <a:r>
                        <a:rPr lang="de-AT" sz="800" i="1" dirty="0" err="1">
                          <a:sym typeface="Wingdings" panose="05000000000000000000" pitchFamily="2" charset="2"/>
                        </a:rPr>
                        <a:t>factor</a:t>
                      </a:r>
                      <a:r>
                        <a:rPr lang="de-AT" sz="800" i="1" dirty="0">
                          <a:sym typeface="Wingdings" panose="05000000000000000000" pitchFamily="2" charset="2"/>
                        </a:rPr>
                        <a:t> </a:t>
                      </a:r>
                      <a:r>
                        <a:rPr lang="de-AT" sz="800" i="1" dirty="0" err="1">
                          <a:sym typeface="Wingdings" panose="05000000000000000000" pitchFamily="2" charset="2"/>
                        </a:rPr>
                        <a:t>of</a:t>
                      </a:r>
                      <a:r>
                        <a:rPr lang="de-AT" sz="800" i="1" dirty="0">
                          <a:sym typeface="Wingdings" panose="05000000000000000000" pitchFamily="2" charset="2"/>
                        </a:rPr>
                        <a:t> 2</a:t>
                      </a:r>
                      <a:endParaRPr lang="de-AT" sz="800" i="1" dirty="0"/>
                    </a:p>
                  </a:txBody>
                  <a:tcPr/>
                </a:tc>
                <a:extLst>
                  <a:ext uri="{0D108BD9-81ED-4DB2-BD59-A6C34878D82A}">
                    <a16:rowId xmlns:a16="http://schemas.microsoft.com/office/drawing/2014/main" val="1047917851"/>
                  </a:ext>
                </a:extLst>
              </a:tr>
              <a:tr h="504000">
                <a:tc>
                  <a:txBody>
                    <a:bodyPr/>
                    <a:lstStyle/>
                    <a:p>
                      <a:r>
                        <a:rPr lang="de-AT" sz="1200" dirty="0"/>
                        <a:t>4</a:t>
                      </a:r>
                    </a:p>
                  </a:txBody>
                  <a:tcPr anchor="ctr"/>
                </a:tc>
                <a:tc>
                  <a:txBody>
                    <a:bodyPr/>
                    <a:lstStyle/>
                    <a:p>
                      <a:pPr algn="ctr"/>
                      <a:r>
                        <a:rPr lang="de-AT" sz="1200" dirty="0" err="1"/>
                        <a:t>No</a:t>
                      </a:r>
                      <a:endParaRPr lang="de-AT" sz="1200" dirty="0"/>
                    </a:p>
                  </a:txBody>
                  <a:tcPr anchor="ctr"/>
                </a:tc>
                <a:tc>
                  <a:txBody>
                    <a:bodyPr/>
                    <a:lstStyle/>
                    <a:p>
                      <a:pPr algn="ctr"/>
                      <a:r>
                        <a:rPr lang="de-AT" sz="1200" dirty="0"/>
                        <a:t>Yes</a:t>
                      </a:r>
                    </a:p>
                  </a:txBody>
                  <a:tcPr anchor="ctr"/>
                </a:tc>
                <a:tc>
                  <a:txBody>
                    <a:bodyPr/>
                    <a:lstStyle/>
                    <a:p>
                      <a:pPr algn="ctr"/>
                      <a:r>
                        <a:rPr lang="de-AT" sz="1200" dirty="0"/>
                        <a:t>2</a:t>
                      </a:r>
                    </a:p>
                  </a:txBody>
                  <a:tcPr anchor="ctr"/>
                </a:tc>
                <a:tc vMerge="1">
                  <a:txBody>
                    <a:bodyPr/>
                    <a:lstStyle/>
                    <a:p>
                      <a:endParaRPr lang="de-AT" sz="900" dirty="0"/>
                    </a:p>
                  </a:txBody>
                  <a:tcPr/>
                </a:tc>
                <a:tc>
                  <a:txBody>
                    <a:bodyPr/>
                    <a:lstStyle/>
                    <a:p>
                      <a:r>
                        <a:rPr lang="de-AT" sz="800" dirty="0" err="1"/>
                        <a:t>Component</a:t>
                      </a:r>
                      <a:r>
                        <a:rPr lang="de-AT" sz="800" dirty="0"/>
                        <a:t> </a:t>
                      </a:r>
                      <a:r>
                        <a:rPr lang="de-AT" sz="800" dirty="0" err="1"/>
                        <a:t>test</a:t>
                      </a:r>
                      <a:r>
                        <a:rPr lang="de-AT" sz="800" dirty="0"/>
                        <a:t> </a:t>
                      </a:r>
                      <a:r>
                        <a:rPr lang="de-AT" sz="800" dirty="0" err="1"/>
                        <a:t>performed</a:t>
                      </a:r>
                      <a:r>
                        <a:rPr lang="de-AT" sz="800" dirty="0"/>
                        <a:t> in T-</a:t>
                      </a:r>
                      <a:r>
                        <a:rPr lang="de-AT" sz="800" dirty="0" err="1"/>
                        <a:t>config</a:t>
                      </a:r>
                      <a:r>
                        <a:rPr lang="de-AT" sz="800" dirty="0"/>
                        <a:t> </a:t>
                      </a:r>
                      <a:r>
                        <a:rPr lang="de-AT" sz="800" dirty="0" err="1"/>
                        <a:t>acc</a:t>
                      </a:r>
                      <a:r>
                        <a:rPr lang="de-AT" sz="800" dirty="0"/>
                        <a:t>. </a:t>
                      </a:r>
                      <a:r>
                        <a:rPr lang="de-AT" sz="800" dirty="0" err="1"/>
                        <a:t>to</a:t>
                      </a:r>
                      <a:r>
                        <a:rPr lang="de-AT" sz="800" dirty="0"/>
                        <a:t> Annex </a:t>
                      </a:r>
                      <a:r>
                        <a:rPr lang="de-AT" sz="800" dirty="0" err="1"/>
                        <a:t>Xb</a:t>
                      </a:r>
                      <a:r>
                        <a:rPr lang="de-AT" sz="800" dirty="0"/>
                        <a:t> (</a:t>
                      </a:r>
                      <a:r>
                        <a:rPr lang="de-AT" sz="800" dirty="0" err="1"/>
                        <a:t>both</a:t>
                      </a:r>
                      <a:r>
                        <a:rPr lang="de-AT" sz="800" dirty="0"/>
                        <a:t> </a:t>
                      </a:r>
                      <a:r>
                        <a:rPr lang="de-AT" sz="800" dirty="0" err="1"/>
                        <a:t>sides</a:t>
                      </a:r>
                      <a:r>
                        <a:rPr lang="de-AT" sz="800" dirty="0"/>
                        <a:t>)</a:t>
                      </a:r>
                    </a:p>
                  </a:txBody>
                  <a:tcPr/>
                </a:tc>
                <a:extLst>
                  <a:ext uri="{0D108BD9-81ED-4DB2-BD59-A6C34878D82A}">
                    <a16:rowId xmlns:a16="http://schemas.microsoft.com/office/drawing/2014/main" val="2508378197"/>
                  </a:ext>
                </a:extLst>
              </a:tr>
            </a:tbl>
          </a:graphicData>
        </a:graphic>
      </p:graphicFrame>
      <p:pic>
        <p:nvPicPr>
          <p:cNvPr id="6" name="Grafik 5"/>
          <p:cNvPicPr>
            <a:picLocks noChangeAspect="1"/>
          </p:cNvPicPr>
          <p:nvPr/>
        </p:nvPicPr>
        <p:blipFill>
          <a:blip r:embed="rId2"/>
          <a:stretch>
            <a:fillRect/>
          </a:stretch>
        </p:blipFill>
        <p:spPr>
          <a:xfrm>
            <a:off x="2983687" y="3498981"/>
            <a:ext cx="1721405" cy="648000"/>
          </a:xfrm>
          <a:prstGeom prst="rect">
            <a:avLst/>
          </a:prstGeom>
        </p:spPr>
      </p:pic>
      <p:pic>
        <p:nvPicPr>
          <p:cNvPr id="7" name="Grafik 6"/>
          <p:cNvPicPr>
            <a:picLocks noChangeAspect="1"/>
          </p:cNvPicPr>
          <p:nvPr/>
        </p:nvPicPr>
        <p:blipFill>
          <a:blip r:embed="rId3"/>
          <a:stretch>
            <a:fillRect/>
          </a:stretch>
        </p:blipFill>
        <p:spPr>
          <a:xfrm>
            <a:off x="2983685" y="4256512"/>
            <a:ext cx="1466526" cy="648000"/>
          </a:xfrm>
          <a:prstGeom prst="rect">
            <a:avLst/>
          </a:prstGeom>
        </p:spPr>
      </p:pic>
      <p:pic>
        <p:nvPicPr>
          <p:cNvPr id="8" name="Grafik 7"/>
          <p:cNvPicPr>
            <a:picLocks noChangeAspect="1"/>
          </p:cNvPicPr>
          <p:nvPr/>
        </p:nvPicPr>
        <p:blipFill>
          <a:blip r:embed="rId4"/>
          <a:stretch>
            <a:fillRect/>
          </a:stretch>
        </p:blipFill>
        <p:spPr>
          <a:xfrm>
            <a:off x="2986161" y="4989015"/>
            <a:ext cx="940685" cy="936000"/>
          </a:xfrm>
          <a:prstGeom prst="rect">
            <a:avLst/>
          </a:prstGeom>
        </p:spPr>
      </p:pic>
      <p:pic>
        <p:nvPicPr>
          <p:cNvPr id="9" name="Grafik 8"/>
          <p:cNvPicPr/>
          <p:nvPr/>
        </p:nvPicPr>
        <p:blipFill>
          <a:blip r:embed="rId5"/>
          <a:stretch>
            <a:fillRect/>
          </a:stretch>
        </p:blipFill>
        <p:spPr>
          <a:xfrm>
            <a:off x="4516403" y="4256513"/>
            <a:ext cx="1078381" cy="644861"/>
          </a:xfrm>
          <a:prstGeom prst="rect">
            <a:avLst/>
          </a:prstGeom>
        </p:spPr>
      </p:pic>
      <p:pic>
        <p:nvPicPr>
          <p:cNvPr id="10" name="Grafik 9"/>
          <p:cNvPicPr>
            <a:picLocks noChangeAspect="1"/>
          </p:cNvPicPr>
          <p:nvPr/>
        </p:nvPicPr>
        <p:blipFill>
          <a:blip r:embed="rId4"/>
          <a:stretch>
            <a:fillRect/>
          </a:stretch>
        </p:blipFill>
        <p:spPr>
          <a:xfrm>
            <a:off x="4141861" y="4989015"/>
            <a:ext cx="940685" cy="936000"/>
          </a:xfrm>
          <a:prstGeom prst="rect">
            <a:avLst/>
          </a:prstGeom>
        </p:spPr>
      </p:pic>
      <p:sp>
        <p:nvSpPr>
          <p:cNvPr id="11" name="Rechteck 10"/>
          <p:cNvSpPr/>
          <p:nvPr/>
        </p:nvSpPr>
        <p:spPr>
          <a:xfrm>
            <a:off x="2986161" y="5467645"/>
            <a:ext cx="940685" cy="457370"/>
          </a:xfrm>
          <a:prstGeom prst="rect">
            <a:avLst/>
          </a:prstGeom>
          <a:solidFill>
            <a:schemeClr val="bg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val="423946097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a:t>Vecto 3.3.10.2373 </a:t>
            </a:r>
            <a:r>
              <a:rPr lang="en-US" dirty="0"/>
              <a:t>Release Candidate</a:t>
            </a:r>
            <a:br>
              <a:rPr lang="en-US" dirty="0"/>
            </a:br>
            <a:r>
              <a:rPr lang="en-US" sz="1600" dirty="0"/>
              <a:t>2020-07-01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[VECTO-1421] – Added vehicle sub-group (CO</a:t>
            </a:r>
            <a:r>
              <a:rPr lang="en-US" sz="1600" baseline="-25000" dirty="0"/>
              <a:t>2</a:t>
            </a:r>
            <a:r>
              <a:rPr lang="en-US" sz="1600" dirty="0"/>
              <a:t>-standards to MRF and CIF)</a:t>
            </a:r>
          </a:p>
          <a:p>
            <a:pPr lvl="1">
              <a:tabLst>
                <a:tab pos="1885950" algn="l"/>
              </a:tabLst>
            </a:pPr>
            <a:r>
              <a:rPr lang="en-US" sz="1600" dirty="0"/>
              <a:t>[VECTO 1449] – Handling of exempted vehicles: See next slide for details</a:t>
            </a:r>
          </a:p>
          <a:p>
            <a:pPr lvl="1">
              <a:tabLst>
                <a:tab pos="1885950" algn="l"/>
              </a:tabLst>
            </a:pPr>
            <a:r>
              <a:rPr lang="en-US" sz="1600" dirty="0"/>
              <a:t>[VECTO-1404] – Corrected URL for CSS in MRF and CIF</a:t>
            </a:r>
          </a:p>
          <a:p>
            <a:pPr>
              <a:tabLst>
                <a:tab pos="1885950" algn="l"/>
              </a:tabLst>
            </a:pPr>
            <a:r>
              <a:rPr lang="en-US" sz="1800" b="1" dirty="0"/>
              <a:t>Bugfixes</a:t>
            </a:r>
          </a:p>
          <a:p>
            <a:pPr lvl="1">
              <a:tabLst>
                <a:tab pos="1885950" algn="l"/>
              </a:tabLst>
            </a:pPr>
            <a:r>
              <a:rPr lang="en-US" sz="1600" dirty="0"/>
              <a:t>[VECTO-1419] – Simulation abort in urban cycle: failed to find operating point on search braking power with TC gear</a:t>
            </a:r>
          </a:p>
          <a:p>
            <a:pPr lvl="1">
              <a:tabLst>
                <a:tab pos="1885950" algn="l"/>
              </a:tabLst>
            </a:pPr>
            <a:r>
              <a:rPr lang="en-US" sz="1600" dirty="0"/>
              <a:t>[VECTO-1439] – Bugfix handling duplicate entries in engine full-load curve when intersecting with max-torque of gearbox</a:t>
            </a:r>
          </a:p>
          <a:p>
            <a:pPr lvl="1">
              <a:tabLst>
                <a:tab pos="1885950" algn="l"/>
              </a:tabLst>
            </a:pPr>
            <a:r>
              <a:rPr lang="en-US" sz="1600" dirty="0"/>
              <a:t>[VECTO-1429] – error in XML schema 2.x for exempted vehicles – MaxNetPower1/2 are optional input parameters</a:t>
            </a:r>
          </a:p>
        </p:txBody>
      </p:sp>
    </p:spTree>
    <p:extLst>
      <p:ext uri="{BB962C8B-B14F-4D97-AF65-F5344CB8AC3E}">
        <p14:creationId xmlns:p14="http://schemas.microsoft.com/office/powerpoint/2010/main" val="260784242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3.3.10.2373 Release Candidate</a:t>
            </a:r>
            <a:br>
              <a:rPr lang="en-US" dirty="0"/>
            </a:br>
            <a:r>
              <a:rPr lang="en-US" sz="1600" dirty="0"/>
              <a:t>2020-07-01</a:t>
            </a:r>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2400" b="1" dirty="0">
                <a:solidFill>
                  <a:srgbClr val="990000"/>
                </a:solidFill>
                <a:latin typeface="+mj-lt"/>
                <a:ea typeface="+mj-ea"/>
                <a:cs typeface="+mj-cs"/>
              </a:rPr>
              <a:t>Handling of exempted vehicles</a:t>
            </a:r>
          </a:p>
          <a:p>
            <a:pPr>
              <a:tabLst>
                <a:tab pos="1885950" algn="l"/>
              </a:tabLst>
            </a:pPr>
            <a:endParaRPr lang="en-US" sz="1800" dirty="0"/>
          </a:p>
          <a:p>
            <a:pPr>
              <a:tabLst>
                <a:tab pos="1885950" algn="l"/>
              </a:tabLst>
            </a:pPr>
            <a:r>
              <a:rPr lang="en-US" sz="1800" dirty="0"/>
              <a:t>Axle configuration and sleeper cab are optional input parameters for exempted vehicles (XML schema 1.0 and 2.2.1). </a:t>
            </a:r>
          </a:p>
          <a:p>
            <a:pPr lvl="1">
              <a:tabLst>
                <a:tab pos="1885950" algn="l"/>
              </a:tabLst>
            </a:pPr>
            <a:r>
              <a:rPr lang="en-US" sz="1600" dirty="0"/>
              <a:t>OEMs are recommended to provide these parameters for exempted vehicles.</a:t>
            </a:r>
          </a:p>
          <a:p>
            <a:pPr lvl="1">
              <a:tabLst>
                <a:tab pos="1885950" algn="l"/>
              </a:tabLst>
            </a:pPr>
            <a:r>
              <a:rPr lang="en-US" sz="1600" dirty="0"/>
              <a:t>If the axle configuration is provided as input parameter, the MRF contains the vehicle group. </a:t>
            </a:r>
          </a:p>
          <a:p>
            <a:pPr lvl="1">
              <a:tabLst>
                <a:tab pos="1885950" algn="l"/>
              </a:tabLst>
            </a:pPr>
            <a:r>
              <a:rPr lang="en-US" sz="1600" dirty="0"/>
              <a:t>The sleeper cab input parameter is also part of the MRF if provided as input.</a:t>
            </a:r>
          </a:p>
          <a:p>
            <a:pPr>
              <a:tabLst>
                <a:tab pos="1885950" algn="l"/>
              </a:tabLst>
            </a:pPr>
            <a:r>
              <a:rPr lang="en-US" sz="1800" dirty="0"/>
              <a:t>Input parameters MaxNetPower1/2 are optional input parameters for all exempted vehicles. </a:t>
            </a:r>
          </a:p>
          <a:p>
            <a:pPr lvl="1">
              <a:tabLst>
                <a:tab pos="1885950" algn="l"/>
              </a:tabLst>
            </a:pPr>
            <a:r>
              <a:rPr lang="en-US" sz="1600" dirty="0"/>
              <a:t>If provided in the input these parameters are part of the MRF for all exempted vehicle types</a:t>
            </a:r>
          </a:p>
          <a:p>
            <a:pPr lvl="1">
              <a:tabLst>
                <a:tab pos="1885950" algn="l"/>
              </a:tabLst>
            </a:pPr>
            <a:r>
              <a:rPr lang="en-US" sz="1600" dirty="0"/>
              <a:t>It is recommended that those parameters are used to specify the rated power also for PEV (pure electric vehicles)</a:t>
            </a:r>
          </a:p>
        </p:txBody>
      </p:sp>
    </p:spTree>
    <p:extLst>
      <p:ext uri="{BB962C8B-B14F-4D97-AF65-F5344CB8AC3E}">
        <p14:creationId xmlns:p14="http://schemas.microsoft.com/office/powerpoint/2010/main" val="13430957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3.3.9.2175 Official Release</a:t>
            </a:r>
            <a:br>
              <a:rPr lang="en-US" dirty="0"/>
            </a:br>
            <a:r>
              <a:rPr lang="en-US" sz="1600" dirty="0"/>
              <a:t>2020-12-15</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Bugfixes (compared to version 3.3.9.2147)</a:t>
            </a:r>
          </a:p>
          <a:p>
            <a:pPr lvl="1">
              <a:tabLst>
                <a:tab pos="1885950" algn="l"/>
              </a:tabLst>
            </a:pPr>
            <a:r>
              <a:rPr lang="en-US" sz="1600" dirty="0"/>
              <a:t>[VECTO-1374] - VECTO VTP error – regression update</a:t>
            </a:r>
          </a:p>
        </p:txBody>
      </p:sp>
    </p:spTree>
    <p:extLst>
      <p:ext uri="{BB962C8B-B14F-4D97-AF65-F5344CB8AC3E}">
        <p14:creationId xmlns:p14="http://schemas.microsoft.com/office/powerpoint/2010/main" val="307262071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3.3.9.2147 Release Candidate</a:t>
            </a:r>
            <a:br>
              <a:rPr lang="en-US" dirty="0"/>
            </a:br>
            <a:r>
              <a:rPr lang="en-US" sz="1600" dirty="0"/>
              <a:t>2020-11-17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[VECTO-1331] - VTP Mode does not function for vehicles of group 3</a:t>
            </a:r>
          </a:p>
          <a:p>
            <a:pPr lvl="1">
              <a:tabLst>
                <a:tab pos="1885950" algn="l"/>
              </a:tabLst>
            </a:pPr>
            <a:r>
              <a:rPr lang="en-US" sz="1600" dirty="0"/>
              <a:t>[VECTO-1355] - VTP Simulation Abort</a:t>
            </a:r>
          </a:p>
          <a:p>
            <a:pPr lvl="1">
              <a:tabLst>
                <a:tab pos="1885950" algn="l"/>
              </a:tabLst>
            </a:pPr>
            <a:r>
              <a:rPr lang="en-US" sz="1600" dirty="0"/>
              <a:t>[VECTO-1356] - PTO Losses not considered in VTP simulation</a:t>
            </a:r>
          </a:p>
          <a:p>
            <a:pPr lvl="1">
              <a:tabLst>
                <a:tab pos="1885950" algn="l"/>
              </a:tabLst>
            </a:pPr>
            <a:r>
              <a:rPr lang="en-US" sz="1600" dirty="0"/>
              <a:t>[VECTO-1361] - Torque Converter in use for the First and Second Gear VTP file does not allow for this</a:t>
            </a:r>
          </a:p>
          <a:p>
            <a:pPr lvl="1">
              <a:tabLst>
                <a:tab pos="1885950" algn="l"/>
              </a:tabLst>
            </a:pPr>
            <a:r>
              <a:rPr lang="en-US" sz="1600" dirty="0"/>
              <a:t>[VECTO-1372] - Deviation of </a:t>
            </a:r>
            <a:r>
              <a:rPr lang="en-US" sz="1600" dirty="0" err="1"/>
              <a:t>CdxA</a:t>
            </a:r>
            <a:r>
              <a:rPr lang="en-US" sz="1600" dirty="0"/>
              <a:t> Input vs. Output for HDV16</a:t>
            </a:r>
          </a:p>
          <a:p>
            <a:pPr lvl="1">
              <a:tabLst>
                <a:tab pos="1885950" algn="l"/>
              </a:tabLst>
            </a:pPr>
            <a:r>
              <a:rPr lang="en-US" sz="1600" dirty="0"/>
              <a:t>[VECTO-1374] - VECTO VTP error</a:t>
            </a:r>
          </a:p>
          <a:p>
            <a:pPr>
              <a:tabLst>
                <a:tab pos="1885950" algn="l"/>
              </a:tabLst>
            </a:pPr>
            <a:r>
              <a:rPr lang="en-US" sz="1800" b="1" dirty="0"/>
              <a:t>Improvements</a:t>
            </a:r>
          </a:p>
          <a:p>
            <a:pPr lvl="1">
              <a:tabLst>
                <a:tab pos="1885950" algn="l"/>
              </a:tabLst>
            </a:pPr>
            <a:r>
              <a:rPr lang="en-US" sz="1600" dirty="0"/>
              <a:t>[VECTO-1360] - make unit tests execute in parallel</a:t>
            </a:r>
          </a:p>
        </p:txBody>
      </p:sp>
    </p:spTree>
    <p:extLst>
      <p:ext uri="{BB962C8B-B14F-4D97-AF65-F5344CB8AC3E}">
        <p14:creationId xmlns:p14="http://schemas.microsoft.com/office/powerpoint/2010/main" val="41739814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3.3.8.2052 Official Release</a:t>
            </a:r>
            <a:br>
              <a:rPr lang="en-US" dirty="0"/>
            </a:br>
            <a:r>
              <a:rPr lang="en-US" sz="1600" dirty="0"/>
              <a:t>2020-08-14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No additional </a:t>
            </a:r>
            <a:r>
              <a:rPr lang="en-US" sz="1600" dirty="0" err="1"/>
              <a:t>bugfixes</a:t>
            </a:r>
            <a:r>
              <a:rPr lang="en-US" sz="1600" dirty="0"/>
              <a:t> compared to VECTO 3.3.8.2024</a:t>
            </a:r>
          </a:p>
        </p:txBody>
      </p:sp>
    </p:spTree>
    <p:extLst>
      <p:ext uri="{BB962C8B-B14F-4D97-AF65-F5344CB8AC3E}">
        <p14:creationId xmlns:p14="http://schemas.microsoft.com/office/powerpoint/2010/main" val="5225440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a:t>Vecto 3.3.8.2024 </a:t>
            </a:r>
            <a:r>
              <a:rPr lang="en-US" dirty="0"/>
              <a:t>Release Candidate</a:t>
            </a:r>
            <a:br>
              <a:rPr lang="en-US"/>
            </a:br>
            <a:r>
              <a:rPr lang="en-US" sz="1600"/>
              <a:t>2020-07-17</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[VECTO-1288] - Simulation Abort UD RL</a:t>
            </a:r>
          </a:p>
          <a:p>
            <a:pPr lvl="1">
              <a:tabLst>
                <a:tab pos="1885950" algn="l"/>
              </a:tabLst>
            </a:pPr>
            <a:r>
              <a:rPr lang="en-US" sz="1600" dirty="0"/>
              <a:t>[VECTO-1327] - Simulation abort Construction </a:t>
            </a:r>
            <a:r>
              <a:rPr lang="en-US" sz="1600" dirty="0" err="1"/>
              <a:t>RefLoad</a:t>
            </a:r>
            <a:r>
              <a:rPr lang="en-US" sz="1600" dirty="0"/>
              <a:t>: unexpected response </a:t>
            </a:r>
            <a:r>
              <a:rPr lang="en-US" sz="1600" dirty="0" err="1"/>
              <a:t>ResponseOverload</a:t>
            </a:r>
            <a:endParaRPr lang="en-US" sz="1600" dirty="0"/>
          </a:p>
          <a:p>
            <a:pPr lvl="1">
              <a:tabLst>
                <a:tab pos="1885950" algn="l"/>
              </a:tabLst>
            </a:pPr>
            <a:r>
              <a:rPr lang="en-US" sz="1600" dirty="0"/>
              <a:t>[VECTO-1266] - Gear 4 Loss-Map was extrapolated</a:t>
            </a:r>
          </a:p>
        </p:txBody>
      </p:sp>
    </p:spTree>
    <p:extLst>
      <p:ext uri="{BB962C8B-B14F-4D97-AF65-F5344CB8AC3E}">
        <p14:creationId xmlns:p14="http://schemas.microsoft.com/office/powerpoint/2010/main" val="319122001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3.3.7.1964 Official Release</a:t>
            </a:r>
            <a:br>
              <a:rPr lang="en-US" dirty="0"/>
            </a:br>
            <a:r>
              <a:rPr lang="en-US" sz="1600" dirty="0"/>
              <a:t>2020-05-18</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[VECTO-1254] - Hashing method does not ignore certain XML attributes</a:t>
            </a:r>
          </a:p>
          <a:p>
            <a:pPr lvl="1">
              <a:tabLst>
                <a:tab pos="1885950" algn="l"/>
              </a:tabLst>
            </a:pPr>
            <a:r>
              <a:rPr lang="en-US" sz="1600" dirty="0"/>
              <a:t>[VECTO-1259] - Mission profile weighting factors for vehicles of group 16 are not correct</a:t>
            </a:r>
          </a:p>
        </p:txBody>
      </p:sp>
    </p:spTree>
    <p:extLst>
      <p:ext uri="{BB962C8B-B14F-4D97-AF65-F5344CB8AC3E}">
        <p14:creationId xmlns:p14="http://schemas.microsoft.com/office/powerpoint/2010/main" val="7618023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3.3.6.1916 Official Release</a:t>
            </a:r>
            <a:br>
              <a:rPr lang="en-US" dirty="0"/>
            </a:br>
            <a:r>
              <a:rPr lang="en-US" sz="1600" dirty="0"/>
              <a:t>2020-03-31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[VECTO-1250] - Error creating new gearbox file from scratch</a:t>
            </a:r>
          </a:p>
        </p:txBody>
      </p:sp>
    </p:spTree>
    <p:extLst>
      <p:ext uri="{BB962C8B-B14F-4D97-AF65-F5344CB8AC3E}">
        <p14:creationId xmlns:p14="http://schemas.microsoft.com/office/powerpoint/2010/main" val="422708839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3.3.6.1898 Release Candidate</a:t>
            </a:r>
            <a:br>
              <a:rPr lang="en-US" dirty="0"/>
            </a:br>
            <a:r>
              <a:rPr lang="en-US" sz="1600" dirty="0"/>
              <a:t>2020-03-13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[VECTO-1239] - Adaptation of Mission Profile Weighting Factors</a:t>
            </a:r>
          </a:p>
          <a:p>
            <a:pPr lvl="1">
              <a:tabLst>
                <a:tab pos="1885950" algn="l"/>
              </a:tabLst>
            </a:pPr>
            <a:r>
              <a:rPr lang="en-US" sz="1600" dirty="0"/>
              <a:t>[VECTO-1241] - Engineering mode: Adding support for additional PTO activations</a:t>
            </a:r>
          </a:p>
          <a:p>
            <a:pPr>
              <a:tabLst>
                <a:tab pos="1885950" algn="l"/>
              </a:tabLst>
            </a:pPr>
            <a:endParaRPr lang="en-US" sz="1800" b="1" dirty="0"/>
          </a:p>
          <a:p>
            <a:pPr>
              <a:tabLst>
                <a:tab pos="1885950" algn="l"/>
              </a:tabLst>
            </a:pPr>
            <a:r>
              <a:rPr lang="en-US" sz="1800" b="1" dirty="0" err="1"/>
              <a:t>Bugfixes</a:t>
            </a:r>
            <a:endParaRPr lang="en-US" sz="1800" b="1" dirty="0"/>
          </a:p>
          <a:p>
            <a:pPr lvl="1">
              <a:tabLst>
                <a:tab pos="1885950" algn="l"/>
              </a:tabLst>
            </a:pPr>
            <a:r>
              <a:rPr lang="en-US" sz="1600" dirty="0"/>
              <a:t>[VECTO-1243] - Bug in VTP mode for heavy lorries</a:t>
            </a:r>
          </a:p>
          <a:p>
            <a:pPr lvl="1">
              <a:tabLst>
                <a:tab pos="1885950" algn="l"/>
              </a:tabLst>
            </a:pPr>
            <a:r>
              <a:rPr lang="en-US" sz="1600" dirty="0"/>
              <a:t>[VECTO-1234] - urban cycle at reference load not running for bug when find braking operating point</a:t>
            </a:r>
          </a:p>
        </p:txBody>
      </p:sp>
    </p:spTree>
    <p:extLst>
      <p:ext uri="{BB962C8B-B14F-4D97-AF65-F5344CB8AC3E}">
        <p14:creationId xmlns:p14="http://schemas.microsoft.com/office/powerpoint/2010/main" val="187663303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3.3.5.1812 Official Release</a:t>
            </a:r>
            <a:br>
              <a:rPr lang="en-US" dirty="0"/>
            </a:br>
            <a:r>
              <a:rPr lang="en-US" sz="1600" dirty="0"/>
              <a:t>2019-12-18</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3.3.5.1783-RC)</a:t>
            </a:r>
            <a:endParaRPr lang="en-US" sz="1800" b="1" dirty="0"/>
          </a:p>
          <a:p>
            <a:pPr lvl="1">
              <a:tabLst>
                <a:tab pos="1885950" algn="l"/>
              </a:tabLst>
            </a:pPr>
            <a:r>
              <a:rPr lang="en-US" sz="1600" dirty="0"/>
              <a:t>[VECTO-1220] - Simulation Abort Urban Delivery </a:t>
            </a:r>
            <a:r>
              <a:rPr lang="en-US" sz="1600" dirty="0" err="1"/>
              <a:t>RefLoad</a:t>
            </a:r>
            <a:endParaRPr lang="en-US" sz="1600" dirty="0"/>
          </a:p>
        </p:txBody>
      </p:sp>
    </p:spTree>
    <p:extLst>
      <p:ext uri="{BB962C8B-B14F-4D97-AF65-F5344CB8AC3E}">
        <p14:creationId xmlns:p14="http://schemas.microsoft.com/office/powerpoint/2010/main" val="992855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366881-A922-4260-9277-DA22F3366258}"/>
              </a:ext>
            </a:extLst>
          </p:cNvPr>
          <p:cNvSpPr>
            <a:spLocks noGrp="1"/>
          </p:cNvSpPr>
          <p:nvPr>
            <p:ph type="title"/>
          </p:nvPr>
        </p:nvSpPr>
        <p:spPr/>
        <p:txBody>
          <a:bodyPr/>
          <a:lstStyle/>
          <a:p>
            <a:r>
              <a:rPr lang="en-US" dirty="0"/>
              <a:t>Input data for IEPC component</a:t>
            </a:r>
            <a:endParaRPr lang="de-AT" dirty="0"/>
          </a:p>
        </p:txBody>
      </p:sp>
      <p:sp>
        <p:nvSpPr>
          <p:cNvPr id="3" name="Inhaltsplatzhalter 2">
            <a:extLst>
              <a:ext uri="{FF2B5EF4-FFF2-40B4-BE49-F238E27FC236}">
                <a16:creationId xmlns:a16="http://schemas.microsoft.com/office/drawing/2014/main" id="{F0141758-5634-4047-B841-53C4EBBBB62B}"/>
              </a:ext>
            </a:extLst>
          </p:cNvPr>
          <p:cNvSpPr>
            <a:spLocks noGrp="1"/>
          </p:cNvSpPr>
          <p:nvPr>
            <p:ph idx="1"/>
          </p:nvPr>
        </p:nvSpPr>
        <p:spPr/>
        <p:txBody>
          <a:bodyPr/>
          <a:lstStyle/>
          <a:p>
            <a:r>
              <a:rPr lang="en-US" dirty="0"/>
              <a:t>IEPC General parameters</a:t>
            </a:r>
          </a:p>
        </p:txBody>
      </p:sp>
      <p:sp>
        <p:nvSpPr>
          <p:cNvPr id="4" name="Foliennummernplatzhalter 3">
            <a:extLst>
              <a:ext uri="{FF2B5EF4-FFF2-40B4-BE49-F238E27FC236}">
                <a16:creationId xmlns:a16="http://schemas.microsoft.com/office/drawing/2014/main" id="{0FCC5BCA-5DF1-43DE-B2ED-E89F1262A384}"/>
              </a:ext>
            </a:extLst>
          </p:cNvPr>
          <p:cNvSpPr>
            <a:spLocks noGrp="1"/>
          </p:cNvSpPr>
          <p:nvPr>
            <p:ph type="sldNum" sz="quarter" idx="12"/>
          </p:nvPr>
        </p:nvSpPr>
        <p:spPr/>
        <p:txBody>
          <a:bodyPr/>
          <a:lstStyle/>
          <a:p>
            <a:endParaRPr lang="de-DE" dirty="0"/>
          </a:p>
        </p:txBody>
      </p:sp>
      <p:graphicFrame>
        <p:nvGraphicFramePr>
          <p:cNvPr id="5" name="Tabelle 4"/>
          <p:cNvGraphicFramePr>
            <a:graphicFrameLocks noGrp="1"/>
          </p:cNvGraphicFramePr>
          <p:nvPr>
            <p:extLst/>
          </p:nvPr>
        </p:nvGraphicFramePr>
        <p:xfrm>
          <a:off x="933450" y="2647950"/>
          <a:ext cx="7835900" cy="2575560"/>
        </p:xfrm>
        <a:graphic>
          <a:graphicData uri="http://schemas.openxmlformats.org/drawingml/2006/table">
            <a:tbl>
              <a:tblPr firstRow="1" bandRow="1">
                <a:tableStyleId>{5C22544A-7EE6-4342-B048-85BDC9FD1C3A}</a:tableStyleId>
              </a:tblPr>
              <a:tblGrid>
                <a:gridCol w="2730500">
                  <a:extLst>
                    <a:ext uri="{9D8B030D-6E8A-4147-A177-3AD203B41FA5}">
                      <a16:colId xmlns:a16="http://schemas.microsoft.com/office/drawing/2014/main" val="2261011792"/>
                    </a:ext>
                  </a:extLst>
                </a:gridCol>
                <a:gridCol w="5105400">
                  <a:extLst>
                    <a:ext uri="{9D8B030D-6E8A-4147-A177-3AD203B41FA5}">
                      <a16:colId xmlns:a16="http://schemas.microsoft.com/office/drawing/2014/main" val="1204571307"/>
                    </a:ext>
                  </a:extLst>
                </a:gridCol>
              </a:tblGrid>
              <a:tr h="370840">
                <a:tc>
                  <a:txBody>
                    <a:bodyPr/>
                    <a:lstStyle/>
                    <a:p>
                      <a:r>
                        <a:rPr lang="de-AT" sz="1200" dirty="0"/>
                        <a:t>Parameter </a:t>
                      </a:r>
                      <a:r>
                        <a:rPr lang="de-AT" sz="1200" dirty="0" err="1"/>
                        <a:t>name</a:t>
                      </a:r>
                      <a:endParaRPr lang="de-AT" sz="1200" dirty="0"/>
                    </a:p>
                  </a:txBody>
                  <a:tcPr/>
                </a:tc>
                <a:tc>
                  <a:txBody>
                    <a:bodyPr/>
                    <a:lstStyle/>
                    <a:p>
                      <a:r>
                        <a:rPr lang="de-AT" sz="1200" dirty="0"/>
                        <a:t>Description</a:t>
                      </a:r>
                    </a:p>
                  </a:txBody>
                  <a:tcPr/>
                </a:tc>
                <a:extLst>
                  <a:ext uri="{0D108BD9-81ED-4DB2-BD59-A6C34878D82A}">
                    <a16:rowId xmlns:a16="http://schemas.microsoft.com/office/drawing/2014/main" val="2560228322"/>
                  </a:ext>
                </a:extLst>
              </a:tr>
              <a:tr h="370840">
                <a:tc>
                  <a:txBody>
                    <a:bodyPr/>
                    <a:lstStyle/>
                    <a:p>
                      <a:r>
                        <a:rPr lang="de-AT" sz="1200" dirty="0" err="1"/>
                        <a:t>RotationalInertia</a:t>
                      </a:r>
                      <a:endParaRPr lang="de-AT" sz="1200" dirty="0"/>
                    </a:p>
                  </a:txBody>
                  <a:tcPr/>
                </a:tc>
                <a:tc>
                  <a:txBody>
                    <a:bodyPr/>
                    <a:lstStyle/>
                    <a:p>
                      <a:r>
                        <a:rPr lang="en-US" sz="1200" dirty="0"/>
                        <a:t>For EM inertia,</a:t>
                      </a:r>
                      <a:r>
                        <a:rPr lang="en-US" sz="1200" baseline="0" dirty="0"/>
                        <a:t> gearbox parts not to be considered (as for regular transmission components). </a:t>
                      </a:r>
                      <a:r>
                        <a:rPr lang="en-US" sz="1200" dirty="0"/>
                        <a:t>Reference</a:t>
                      </a:r>
                      <a:r>
                        <a:rPr lang="en-US" sz="1200" baseline="0" dirty="0"/>
                        <a:t> point for definition of inertia is EM output shaft.</a:t>
                      </a:r>
                      <a:r>
                        <a:rPr lang="en-US" sz="1200" dirty="0"/>
                        <a:t> </a:t>
                      </a:r>
                    </a:p>
                    <a:p>
                      <a:r>
                        <a:rPr lang="en-US" sz="1200" dirty="0"/>
                        <a:t>Determined in accordance with point 8 of Appendix 8 of Annex </a:t>
                      </a:r>
                      <a:r>
                        <a:rPr lang="en-US" sz="1200" dirty="0" err="1"/>
                        <a:t>Xb</a:t>
                      </a:r>
                      <a:r>
                        <a:rPr lang="en-US" sz="1200" dirty="0"/>
                        <a:t>.</a:t>
                      </a:r>
                      <a:endParaRPr lang="de-AT" sz="1200" dirty="0"/>
                    </a:p>
                  </a:txBody>
                  <a:tcPr/>
                </a:tc>
                <a:extLst>
                  <a:ext uri="{0D108BD9-81ED-4DB2-BD59-A6C34878D82A}">
                    <a16:rowId xmlns:a16="http://schemas.microsoft.com/office/drawing/2014/main" val="3402001198"/>
                  </a:ext>
                </a:extLst>
              </a:tr>
              <a:tr h="370840">
                <a:tc>
                  <a:txBody>
                    <a:bodyPr/>
                    <a:lstStyle/>
                    <a:p>
                      <a:r>
                        <a:rPr lang="de-AT" sz="1200" dirty="0" err="1"/>
                        <a:t>DifferentialIncluded</a:t>
                      </a:r>
                      <a:endParaRPr lang="de-AT" sz="1200" dirty="0"/>
                    </a:p>
                  </a:txBody>
                  <a:tcPr/>
                </a:tc>
                <a:tc>
                  <a:txBody>
                    <a:bodyPr/>
                    <a:lstStyle/>
                    <a:p>
                      <a:r>
                        <a:rPr lang="en-US" sz="1200" dirty="0"/>
                        <a:t>Set to ‘true’ in the case a differential is part of the IEPC</a:t>
                      </a:r>
                      <a:endParaRPr lang="de-AT" sz="1200" dirty="0"/>
                    </a:p>
                  </a:txBody>
                  <a:tcPr/>
                </a:tc>
                <a:extLst>
                  <a:ext uri="{0D108BD9-81ED-4DB2-BD59-A6C34878D82A}">
                    <a16:rowId xmlns:a16="http://schemas.microsoft.com/office/drawing/2014/main" val="784941181"/>
                  </a:ext>
                </a:extLst>
              </a:tr>
              <a:tr h="370840">
                <a:tc>
                  <a:txBody>
                    <a:bodyPr/>
                    <a:lstStyle/>
                    <a:p>
                      <a:r>
                        <a:rPr lang="de-AT" sz="1200" dirty="0" err="1"/>
                        <a:t>DesignTypeWheelMotor</a:t>
                      </a:r>
                      <a:endParaRPr lang="de-AT" sz="1200" dirty="0"/>
                    </a:p>
                  </a:txBody>
                  <a:tcPr/>
                </a:tc>
                <a:tc>
                  <a:txBody>
                    <a:bodyPr/>
                    <a:lstStyle/>
                    <a:p>
                      <a:r>
                        <a:rPr lang="en-US" sz="1200" dirty="0"/>
                        <a:t>Set to ‘true’ in the case of an IEPC design type wheel motor</a:t>
                      </a:r>
                      <a:endParaRPr lang="de-AT" sz="1200" dirty="0"/>
                    </a:p>
                  </a:txBody>
                  <a:tcPr/>
                </a:tc>
                <a:extLst>
                  <a:ext uri="{0D108BD9-81ED-4DB2-BD59-A6C34878D82A}">
                    <a16:rowId xmlns:a16="http://schemas.microsoft.com/office/drawing/2014/main" val="1047917851"/>
                  </a:ext>
                </a:extLst>
              </a:tr>
              <a:tr h="370840">
                <a:tc>
                  <a:txBody>
                    <a:bodyPr/>
                    <a:lstStyle/>
                    <a:p>
                      <a:r>
                        <a:rPr lang="de-AT" sz="1200" dirty="0" err="1"/>
                        <a:t>DesignTypeWheelMotorMeasured</a:t>
                      </a:r>
                      <a:endParaRPr lang="de-AT" sz="1200" dirty="0"/>
                    </a:p>
                  </a:txBody>
                  <a:tcPr/>
                </a:tc>
                <a:tc>
                  <a:txBody>
                    <a:bodyPr/>
                    <a:lstStyle/>
                    <a:p>
                      <a:r>
                        <a:rPr lang="en-US" sz="1200" dirty="0"/>
                        <a:t>Input only relevant in the case of an IEPC design type wheel motor, in accordance with paragraph 4.1.1.2 of Annex </a:t>
                      </a:r>
                      <a:r>
                        <a:rPr lang="en-US" sz="1200" dirty="0" err="1"/>
                        <a:t>Xb</a:t>
                      </a:r>
                      <a:r>
                        <a:rPr lang="en-US" sz="1200" dirty="0"/>
                        <a:t>.</a:t>
                      </a:r>
                    </a:p>
                    <a:p>
                      <a:r>
                        <a:rPr lang="en-US" sz="1200" dirty="0"/>
                        <a:t>Allowed values: ‘1’, ‘2’</a:t>
                      </a:r>
                      <a:endParaRPr lang="de-AT" sz="1200" dirty="0"/>
                    </a:p>
                  </a:txBody>
                  <a:tcPr/>
                </a:tc>
                <a:extLst>
                  <a:ext uri="{0D108BD9-81ED-4DB2-BD59-A6C34878D82A}">
                    <a16:rowId xmlns:a16="http://schemas.microsoft.com/office/drawing/2014/main" val="2508378197"/>
                  </a:ext>
                </a:extLst>
              </a:tr>
            </a:tbl>
          </a:graphicData>
        </a:graphic>
      </p:graphicFrame>
    </p:spTree>
    <p:extLst>
      <p:ext uri="{BB962C8B-B14F-4D97-AF65-F5344CB8AC3E}">
        <p14:creationId xmlns:p14="http://schemas.microsoft.com/office/powerpoint/2010/main" val="7050537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3.3.5.1783 Release Candidate</a:t>
            </a:r>
            <a:br>
              <a:rPr lang="en-US" dirty="0"/>
            </a:br>
            <a:r>
              <a:rPr lang="en-US" sz="1600" dirty="0"/>
              <a:t>2019-11-19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[VECTO-1194] - Handling input parameter 'vocational' for groups other than 4, 5, 9, 10</a:t>
            </a:r>
          </a:p>
          <a:p>
            <a:pPr lvl="1">
              <a:tabLst>
                <a:tab pos="1885950" algn="l"/>
              </a:tabLst>
            </a:pPr>
            <a:r>
              <a:rPr lang="en-US" sz="1600" dirty="0"/>
              <a:t>[VECTO-1147] - Updating declaration mode cycles values in user manual </a:t>
            </a:r>
          </a:p>
          <a:p>
            <a:pPr lvl="1">
              <a:tabLst>
                <a:tab pos="1885950" algn="l"/>
              </a:tabLst>
            </a:pPr>
            <a:r>
              <a:rPr lang="en-US" sz="1600" dirty="0"/>
              <a:t>[VECTO-1207] - run VECTO in 64bit mode by default</a:t>
            </a:r>
          </a:p>
          <a:p>
            <a:pPr>
              <a:tabLst>
                <a:tab pos="1885950" algn="l"/>
              </a:tabLst>
            </a:pPr>
            <a:endParaRPr lang="en-US" sz="1800" dirty="0"/>
          </a:p>
          <a:p>
            <a:pPr>
              <a:tabLst>
                <a:tab pos="1885950" algn="l"/>
              </a:tabLst>
            </a:pPr>
            <a:r>
              <a:rPr lang="en-US" sz="1800" b="1" dirty="0" err="1"/>
              <a:t>Bugfixes</a:t>
            </a:r>
            <a:endParaRPr lang="en-US" sz="1800" b="1" dirty="0"/>
          </a:p>
          <a:p>
            <a:pPr lvl="1">
              <a:tabLst>
                <a:tab pos="1885950" algn="l"/>
              </a:tabLst>
            </a:pPr>
            <a:r>
              <a:rPr lang="en-US" sz="1600" dirty="0"/>
              <a:t>[VECTO-1074] - </a:t>
            </a:r>
            <a:r>
              <a:rPr lang="en-US" sz="1600" dirty="0" err="1"/>
              <a:t>Vecto</a:t>
            </a:r>
            <a:r>
              <a:rPr lang="en-US" sz="1600" dirty="0"/>
              <a:t> Calculation Aborts with Interpolation Error</a:t>
            </a:r>
          </a:p>
          <a:p>
            <a:pPr lvl="1">
              <a:tabLst>
                <a:tab pos="1885950" algn="l"/>
              </a:tabLst>
            </a:pPr>
            <a:r>
              <a:rPr lang="en-US" sz="1600" dirty="0"/>
              <a:t>[VECTO-1159] - Simulation Abort in </a:t>
            </a:r>
            <a:r>
              <a:rPr lang="en-US" sz="1600" dirty="0" err="1"/>
              <a:t>UrbanDelivery</a:t>
            </a:r>
            <a:r>
              <a:rPr lang="en-US" sz="1600" dirty="0"/>
              <a:t> </a:t>
            </a:r>
            <a:r>
              <a:rPr lang="en-US" sz="1600" dirty="0" err="1"/>
              <a:t>LowLoading</a:t>
            </a:r>
            <a:endParaRPr lang="en-US" sz="1600" dirty="0"/>
          </a:p>
          <a:p>
            <a:pPr lvl="1">
              <a:tabLst>
                <a:tab pos="1885950" algn="l"/>
              </a:tabLst>
            </a:pPr>
            <a:r>
              <a:rPr lang="en-US" sz="1600" dirty="0"/>
              <a:t>[VECTO-1189] - Error in </a:t>
            </a:r>
            <a:r>
              <a:rPr lang="en-US" sz="1600" dirty="0" err="1"/>
              <a:t>delaunay</a:t>
            </a:r>
            <a:r>
              <a:rPr lang="en-US" sz="1600" dirty="0"/>
              <a:t> triangulation invariant violated</a:t>
            </a:r>
          </a:p>
          <a:p>
            <a:pPr lvl="1">
              <a:tabLst>
                <a:tab pos="1885950" algn="l"/>
              </a:tabLst>
            </a:pPr>
            <a:r>
              <a:rPr lang="en-US" sz="1600" dirty="0"/>
              <a:t>[VECTO-1209] - Unexpected Response </a:t>
            </a:r>
            <a:r>
              <a:rPr lang="en-US" sz="1600" dirty="0" err="1"/>
              <a:t>Response</a:t>
            </a:r>
            <a:r>
              <a:rPr lang="en-US" sz="1600" dirty="0"/>
              <a:t> Overload</a:t>
            </a:r>
          </a:p>
          <a:p>
            <a:pPr lvl="1">
              <a:tabLst>
                <a:tab pos="1885950" algn="l"/>
              </a:tabLst>
            </a:pPr>
            <a:r>
              <a:rPr lang="en-US" sz="1600" dirty="0"/>
              <a:t>[VECTO-1211] - Simulation Abort Urban Delivery Ref Load</a:t>
            </a:r>
          </a:p>
          <a:p>
            <a:pPr lvl="1">
              <a:tabLst>
                <a:tab pos="1885950" algn="l"/>
              </a:tabLst>
            </a:pPr>
            <a:r>
              <a:rPr lang="en-US" sz="1600" dirty="0"/>
              <a:t>[VECTO-1214] - Validation of input data fails when gearbox speed limits are applied</a:t>
            </a:r>
          </a:p>
        </p:txBody>
      </p:sp>
    </p:spTree>
    <p:extLst>
      <p:ext uri="{BB962C8B-B14F-4D97-AF65-F5344CB8AC3E}">
        <p14:creationId xmlns:p14="http://schemas.microsoft.com/office/powerpoint/2010/main" val="114117854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3.3.4.1716 Official Release</a:t>
            </a:r>
            <a:br>
              <a:rPr lang="en-US" dirty="0"/>
            </a:br>
            <a:r>
              <a:rPr lang="en-US" sz="1600" dirty="0"/>
              <a:t>2019-09-13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3.3.4.1686-RC)</a:t>
            </a:r>
          </a:p>
          <a:p>
            <a:pPr lvl="1">
              <a:tabLst>
                <a:tab pos="1885950" algn="l"/>
              </a:tabLst>
            </a:pPr>
            <a:r>
              <a:rPr lang="en-US" sz="1600" dirty="0"/>
              <a:t>[VECTO-1074] - </a:t>
            </a:r>
            <a:r>
              <a:rPr lang="en-US" sz="1600" dirty="0" err="1"/>
              <a:t>Vecto</a:t>
            </a:r>
            <a:r>
              <a:rPr lang="en-US" sz="1600" dirty="0"/>
              <a:t> Calculation Aborts with Interpolation Error ([VECTO-1046])</a:t>
            </a:r>
          </a:p>
          <a:p>
            <a:pPr lvl="1">
              <a:tabLst>
                <a:tab pos="1885950" algn="l"/>
              </a:tabLst>
            </a:pPr>
            <a:r>
              <a:rPr lang="en-US" sz="1600" dirty="0"/>
              <a:t>[VECTO-1111] - Simulation Abort in Municipal Reference Load</a:t>
            </a:r>
            <a:endParaRPr lang="en-US" sz="1400" dirty="0"/>
          </a:p>
        </p:txBody>
      </p:sp>
    </p:spTree>
    <p:extLst>
      <p:ext uri="{BB962C8B-B14F-4D97-AF65-F5344CB8AC3E}">
        <p14:creationId xmlns:p14="http://schemas.microsoft.com/office/powerpoint/2010/main" val="164037160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3.3.4.1686 Release Candidate</a:t>
            </a:r>
            <a:br>
              <a:rPr lang="en-US" dirty="0"/>
            </a:br>
            <a:r>
              <a:rPr lang="en-US" sz="1600" dirty="0"/>
              <a:t>2019-08-14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[VECTO-1042] - Add option to write results into a certain directory</a:t>
            </a:r>
          </a:p>
          <a:p>
            <a:pPr lvl="1">
              <a:tabLst>
                <a:tab pos="1885950" algn="l"/>
              </a:tabLst>
            </a:pPr>
            <a:r>
              <a:rPr lang="en-US" sz="1600" dirty="0"/>
              <a:t>[VECTO-1064] - add weighting factors for vehicle groups 1, 2, 3, 11, 12, 16</a:t>
            </a:r>
          </a:p>
          <a:p>
            <a:pPr lvl="1">
              <a:tabLst>
                <a:tab pos="1885950" algn="l"/>
              </a:tabLst>
            </a:pPr>
            <a:endParaRPr lang="en-US" sz="1600" dirty="0"/>
          </a:p>
          <a:p>
            <a:pPr>
              <a:tabLst>
                <a:tab pos="1885950" algn="l"/>
              </a:tabLst>
            </a:pPr>
            <a:r>
              <a:rPr lang="en-US" sz="1800" b="1" dirty="0" err="1"/>
              <a:t>Bugfixes</a:t>
            </a:r>
            <a:endParaRPr lang="en-US" sz="1800" b="1" dirty="0"/>
          </a:p>
          <a:p>
            <a:pPr lvl="1">
              <a:tabLst>
                <a:tab pos="1885950" algn="l"/>
              </a:tabLst>
            </a:pPr>
            <a:r>
              <a:rPr lang="en-US" sz="1600" dirty="0"/>
              <a:t>[VECTO-1030] - Exceeded max iterations when searching for operating point! Failed to find operating point!</a:t>
            </a:r>
          </a:p>
          <a:p>
            <a:pPr lvl="1">
              <a:tabLst>
                <a:tab pos="1885950" algn="l"/>
              </a:tabLst>
            </a:pPr>
            <a:r>
              <a:rPr lang="en-US" sz="1600" dirty="0"/>
              <a:t>[VECTO-1032] - Gear 5 </a:t>
            </a:r>
            <a:r>
              <a:rPr lang="en-US" sz="1600" dirty="0" err="1"/>
              <a:t>LossMap</a:t>
            </a:r>
            <a:r>
              <a:rPr lang="en-US" sz="1600" dirty="0"/>
              <a:t> data was extrapolated in Declaration Mode: range for loss map is not sufficient</a:t>
            </a:r>
          </a:p>
          <a:p>
            <a:pPr lvl="1">
              <a:tabLst>
                <a:tab pos="1885950" algn="l"/>
              </a:tabLst>
            </a:pPr>
            <a:r>
              <a:rPr lang="en-US" sz="1600" dirty="0"/>
              <a:t>[VECTO-1067] - </a:t>
            </a:r>
            <a:r>
              <a:rPr lang="en-US" sz="1600" dirty="0" err="1"/>
              <a:t>Vair</a:t>
            </a:r>
            <a:r>
              <a:rPr lang="en-US" sz="1600" dirty="0"/>
              <a:t> and Beta correction for Aerodynamics</a:t>
            </a:r>
          </a:p>
          <a:p>
            <a:pPr lvl="1">
              <a:tabLst>
                <a:tab pos="1885950" algn="l"/>
              </a:tabLst>
            </a:pPr>
            <a:r>
              <a:rPr lang="en-US" sz="1600" dirty="0"/>
              <a:t>[VECTO-1000] - Error Loss-Map extrapolation in Declaration Mode</a:t>
            </a:r>
          </a:p>
          <a:p>
            <a:pPr lvl="1">
              <a:tabLst>
                <a:tab pos="1885950" algn="l"/>
              </a:tabLst>
            </a:pPr>
            <a:r>
              <a:rPr lang="en-US" sz="1600" dirty="0"/>
              <a:t>[VECTO-1040] - Gear 6 </a:t>
            </a:r>
            <a:r>
              <a:rPr lang="en-US" sz="1600" dirty="0" err="1"/>
              <a:t>LossMap</a:t>
            </a:r>
            <a:r>
              <a:rPr lang="en-US" sz="1600" dirty="0"/>
              <a:t> data was extrapolated in Declaration Mode</a:t>
            </a:r>
          </a:p>
          <a:p>
            <a:pPr lvl="1">
              <a:tabLst>
                <a:tab pos="1885950" algn="l"/>
              </a:tabLst>
            </a:pPr>
            <a:r>
              <a:rPr lang="en-US" sz="1600" dirty="0"/>
              <a:t>[VECTO-1047] - Failed to find operating point on construction cycle, ref load, AT gearbox</a:t>
            </a:r>
          </a:p>
          <a:p>
            <a:pPr lvl="1">
              <a:tabLst>
                <a:tab pos="1885950" algn="l"/>
              </a:tabLst>
            </a:pPr>
            <a:endParaRPr lang="en-US" sz="1400" dirty="0"/>
          </a:p>
        </p:txBody>
      </p:sp>
    </p:spTree>
    <p:extLst>
      <p:ext uri="{BB962C8B-B14F-4D97-AF65-F5344CB8AC3E}">
        <p14:creationId xmlns:p14="http://schemas.microsoft.com/office/powerpoint/2010/main" val="325003286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3.3.3.1639 </a:t>
            </a:r>
            <a:r>
              <a:rPr lang="en-US" dirty="0"/>
              <a:t>Official Release</a:t>
            </a:r>
            <a:br>
              <a:rPr lang="en-US" dirty="0"/>
            </a:br>
            <a:r>
              <a:rPr lang="en-US" sz="1600" dirty="0"/>
              <a:t>2019-06-27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3.3.3.1609-RC)</a:t>
            </a:r>
          </a:p>
          <a:p>
            <a:pPr lvl="1">
              <a:tabLst>
                <a:tab pos="1885950" algn="l"/>
              </a:tabLst>
            </a:pPr>
            <a:r>
              <a:rPr lang="en-US" sz="1600" dirty="0"/>
              <a:t>[VECTO-1003] - </a:t>
            </a:r>
            <a:r>
              <a:rPr lang="en-US" sz="1600" dirty="0" err="1"/>
              <a:t>Vecto</a:t>
            </a:r>
            <a:r>
              <a:rPr lang="en-US" sz="1600" dirty="0"/>
              <a:t> Error: Loss-Map extrapolation in declaration mode required</a:t>
            </a:r>
            <a:br>
              <a:rPr lang="en-US" sz="1600" dirty="0"/>
            </a:br>
            <a:r>
              <a:rPr lang="en-US" sz="1600" dirty="0"/>
              <a:t>(issue VECTO-991)</a:t>
            </a:r>
          </a:p>
          <a:p>
            <a:pPr lvl="1">
              <a:tabLst>
                <a:tab pos="1885950" algn="l"/>
              </a:tabLst>
            </a:pPr>
            <a:r>
              <a:rPr lang="en-US" sz="1600" dirty="0"/>
              <a:t>[VECTO-1006] - Failed to find torque converter operating point on UD cycle </a:t>
            </a:r>
            <a:br>
              <a:rPr lang="en-US" sz="1600" dirty="0"/>
            </a:br>
            <a:r>
              <a:rPr lang="en-US" sz="1600" dirty="0"/>
              <a:t>(issue VECTO-996)</a:t>
            </a:r>
          </a:p>
          <a:p>
            <a:pPr lvl="1">
              <a:tabLst>
                <a:tab pos="1885950" algn="l"/>
              </a:tabLst>
            </a:pPr>
            <a:r>
              <a:rPr lang="en-US" sz="1600" dirty="0"/>
              <a:t>[VECTO-1010] - Unexpected Response: </a:t>
            </a:r>
            <a:r>
              <a:rPr lang="en-US" sz="1600" dirty="0" err="1"/>
              <a:t>ResponseOverload</a:t>
            </a:r>
            <a:r>
              <a:rPr lang="en-US" sz="1600" dirty="0"/>
              <a:t> in UD cycle </a:t>
            </a:r>
            <a:br>
              <a:rPr lang="en-US" sz="1600" dirty="0"/>
            </a:br>
            <a:r>
              <a:rPr lang="en-US" sz="1600" dirty="0"/>
              <a:t>(issue VECTO-996)</a:t>
            </a:r>
          </a:p>
          <a:p>
            <a:pPr lvl="1">
              <a:tabLst>
                <a:tab pos="1885950" algn="l"/>
              </a:tabLst>
            </a:pPr>
            <a:r>
              <a:rPr lang="en-US" sz="1600" dirty="0"/>
              <a:t>[VECTO-1015] - XML Schema not correctly identified</a:t>
            </a:r>
          </a:p>
          <a:p>
            <a:pPr lvl="1">
              <a:tabLst>
                <a:tab pos="1885950" algn="l"/>
              </a:tabLst>
            </a:pPr>
            <a:r>
              <a:rPr lang="en-US" sz="1600" dirty="0"/>
              <a:t>[VECTO-1019] - Error opening job in case a file is missing</a:t>
            </a:r>
          </a:p>
          <a:p>
            <a:pPr lvl="1">
              <a:tabLst>
                <a:tab pos="1885950" algn="l"/>
              </a:tabLst>
            </a:pPr>
            <a:r>
              <a:rPr lang="en-US" sz="1600" dirty="0"/>
              <a:t>[VECTO-1020] - </a:t>
            </a:r>
            <a:r>
              <a:rPr lang="en-US" sz="1600" dirty="0" err="1"/>
              <a:t>HashingTool</a:t>
            </a:r>
            <a:r>
              <a:rPr lang="en-US" sz="1600" dirty="0"/>
              <a:t> Crashes</a:t>
            </a:r>
          </a:p>
          <a:p>
            <a:pPr lvl="1">
              <a:tabLst>
                <a:tab pos="1885950" algn="l"/>
              </a:tabLst>
            </a:pPr>
            <a:r>
              <a:rPr lang="en-US" sz="1600" dirty="0"/>
              <a:t>[VECTO-1021] - Invalid hash of job data</a:t>
            </a:r>
          </a:p>
          <a:p>
            <a:pPr lvl="1">
              <a:tabLst>
                <a:tab pos="1885950" algn="l"/>
              </a:tabLst>
            </a:pPr>
            <a:endParaRPr lang="en-US" sz="1600" dirty="0"/>
          </a:p>
          <a:p>
            <a:pPr lvl="1">
              <a:tabLst>
                <a:tab pos="1885950" algn="l"/>
              </a:tabLst>
            </a:pPr>
            <a:endParaRPr lang="en-US" sz="1400" dirty="0"/>
          </a:p>
        </p:txBody>
      </p:sp>
    </p:spTree>
    <p:extLst>
      <p:ext uri="{BB962C8B-B14F-4D97-AF65-F5344CB8AC3E}">
        <p14:creationId xmlns:p14="http://schemas.microsoft.com/office/powerpoint/2010/main" val="375232897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3.3.3.1609 Release Candidate</a:t>
            </a:r>
            <a:br>
              <a:rPr lang="en-US" dirty="0"/>
            </a:br>
            <a:r>
              <a:rPr lang="en-US" sz="1600" dirty="0"/>
              <a:t>2019-05-29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 Improvement</a:t>
            </a:r>
          </a:p>
          <a:p>
            <a:pPr lvl="1">
              <a:tabLst>
                <a:tab pos="1885950" algn="l"/>
              </a:tabLst>
            </a:pPr>
            <a:r>
              <a:rPr lang="en-US" sz="1600" dirty="0"/>
              <a:t>[VECTO-916] - Adding new </a:t>
            </a:r>
            <a:r>
              <a:rPr lang="en-US" sz="1600" dirty="0" err="1"/>
              <a:t>tyre</a:t>
            </a:r>
            <a:r>
              <a:rPr lang="en-US" sz="1600" dirty="0"/>
              <a:t> sizes</a:t>
            </a:r>
          </a:p>
          <a:p>
            <a:pPr lvl="1">
              <a:tabLst>
                <a:tab pos="1885950" algn="l"/>
              </a:tabLst>
            </a:pPr>
            <a:r>
              <a:rPr lang="en-US" sz="1600" dirty="0"/>
              <a:t>[VECTO-946] - Refactoring XML reading</a:t>
            </a:r>
          </a:p>
          <a:p>
            <a:pPr lvl="1">
              <a:tabLst>
                <a:tab pos="1885950" algn="l"/>
              </a:tabLst>
            </a:pPr>
            <a:r>
              <a:rPr lang="en-US" sz="1600" dirty="0"/>
              <a:t>[VECTO-965] - Add input fields for ADAS into VECTO GUI</a:t>
            </a:r>
          </a:p>
          <a:p>
            <a:pPr lvl="1">
              <a:tabLst>
                <a:tab pos="1885950" algn="l"/>
              </a:tabLst>
            </a:pPr>
            <a:r>
              <a:rPr lang="en-US" sz="1600" dirty="0"/>
              <a:t>[VECTO-966] - Allow selecting Tank System for NG engines in GUI</a:t>
            </a:r>
          </a:p>
          <a:p>
            <a:pPr lvl="1">
              <a:tabLst>
                <a:tab pos="1885950" algn="l"/>
              </a:tabLst>
            </a:pPr>
            <a:r>
              <a:rPr lang="en-US" sz="1600" dirty="0"/>
              <a:t>[VECTO-932] - Consistency in NA values in the </a:t>
            </a:r>
            <a:r>
              <a:rPr lang="en-US" sz="1600" dirty="0" err="1"/>
              <a:t>vsum</a:t>
            </a:r>
            <a:r>
              <a:rPr lang="en-US" sz="1600" dirty="0"/>
              <a:t> file</a:t>
            </a:r>
          </a:p>
          <a:p>
            <a:pPr>
              <a:tabLst>
                <a:tab pos="1885950" algn="l"/>
              </a:tabLst>
            </a:pPr>
            <a:r>
              <a:rPr lang="en-US" sz="1800" b="1" dirty="0" err="1"/>
              <a:t>Bugfixes</a:t>
            </a:r>
            <a:endParaRPr lang="en-US" sz="1800" b="1" dirty="0"/>
          </a:p>
          <a:p>
            <a:pPr lvl="1">
              <a:tabLst>
                <a:tab pos="1885950" algn="l"/>
              </a:tabLst>
            </a:pPr>
            <a:r>
              <a:rPr lang="en-US" sz="1600" dirty="0"/>
              <a:t>[VECTO-954] - Failed to find operating point for braking power (Fix for Notification Art. 10(2) - [VECTO-952])</a:t>
            </a:r>
          </a:p>
          <a:p>
            <a:pPr lvl="1">
              <a:tabLst>
                <a:tab pos="1885950" algn="l"/>
              </a:tabLst>
            </a:pPr>
            <a:r>
              <a:rPr lang="en-US" sz="1600" dirty="0"/>
              <a:t>[VECTO-979] - VECTO Simulation abort with 8-speed MT transmission (Fix for Notification Art. 10(2) - [VECTO-978])</a:t>
            </a:r>
          </a:p>
          <a:p>
            <a:pPr lvl="1">
              <a:tabLst>
                <a:tab pos="1885950" algn="l"/>
              </a:tabLst>
            </a:pPr>
            <a:r>
              <a:rPr lang="en-US" sz="1600" dirty="0"/>
              <a:t>[VECTO-931] - AT error in VECTO version 3.3.2.1519</a:t>
            </a:r>
          </a:p>
          <a:p>
            <a:pPr lvl="1">
              <a:tabLst>
                <a:tab pos="1885950" algn="l"/>
              </a:tabLst>
            </a:pPr>
            <a:r>
              <a:rPr lang="en-US" sz="1600" dirty="0"/>
              <a:t>[VECTO-950] - Error when loading Engine Full-load curve</a:t>
            </a:r>
          </a:p>
          <a:p>
            <a:pPr lvl="1">
              <a:tabLst>
                <a:tab pos="1885950" algn="l"/>
              </a:tabLst>
            </a:pPr>
            <a:r>
              <a:rPr lang="en-US" sz="1600" dirty="0"/>
              <a:t>[VECTO-967] - Engine-Only mode: Engine Torque reported in .</a:t>
            </a:r>
            <a:r>
              <a:rPr lang="en-US" sz="1600" dirty="0" err="1"/>
              <a:t>vmod</a:t>
            </a:r>
            <a:r>
              <a:rPr lang="en-US" sz="1600" dirty="0"/>
              <a:t> does not match the provided cycle</a:t>
            </a:r>
          </a:p>
          <a:p>
            <a:pPr lvl="1">
              <a:tabLst>
                <a:tab pos="1885950" algn="l"/>
              </a:tabLst>
            </a:pPr>
            <a:r>
              <a:rPr lang="en-US" sz="1600" dirty="0"/>
              <a:t>[VECTO-980] - Error during simulation run</a:t>
            </a:r>
            <a:endParaRPr lang="en-US" sz="1400" dirty="0"/>
          </a:p>
        </p:txBody>
      </p:sp>
    </p:spTree>
    <p:extLst>
      <p:ext uri="{BB962C8B-B14F-4D97-AF65-F5344CB8AC3E}">
        <p14:creationId xmlns:p14="http://schemas.microsoft.com/office/powerpoint/2010/main" val="175205123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3.3.2.1548 Official Release</a:t>
            </a:r>
            <a:br>
              <a:rPr lang="en-US" dirty="0"/>
            </a:br>
            <a:r>
              <a:rPr lang="en-US" sz="1600" dirty="0"/>
              <a:t>2019-03-29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3.3.2.1519-RC)</a:t>
            </a:r>
          </a:p>
          <a:p>
            <a:pPr lvl="1">
              <a:tabLst>
                <a:tab pos="1885950" algn="l"/>
              </a:tabLst>
            </a:pPr>
            <a:r>
              <a:rPr lang="en-US" sz="1600" dirty="0"/>
              <a:t>[VECTO-861] - 3.3.1: Torque converter not working correctly</a:t>
            </a:r>
          </a:p>
          <a:p>
            <a:pPr lvl="1">
              <a:tabLst>
                <a:tab pos="1885950" algn="l"/>
              </a:tabLst>
            </a:pPr>
            <a:r>
              <a:rPr lang="en-US" sz="1600" dirty="0"/>
              <a:t>[VECTO-904] - Range for gear loss map not sufficient.</a:t>
            </a:r>
          </a:p>
          <a:p>
            <a:pPr lvl="1">
              <a:tabLst>
                <a:tab pos="1885950" algn="l"/>
              </a:tabLst>
            </a:pPr>
            <a:r>
              <a:rPr lang="en-US" sz="1600" dirty="0"/>
              <a:t>[VECTO-909] - 3.3.2.1519: Problems running more than one input .xml</a:t>
            </a:r>
          </a:p>
          <a:p>
            <a:pPr lvl="1">
              <a:tabLst>
                <a:tab pos="1885950" algn="l"/>
              </a:tabLst>
            </a:pPr>
            <a:r>
              <a:rPr lang="en-US" sz="1600" dirty="0"/>
              <a:t>[VECTO-917] - </a:t>
            </a:r>
            <a:r>
              <a:rPr lang="en-US" sz="1600" dirty="0" err="1"/>
              <a:t>TargetVelocity</a:t>
            </a:r>
            <a:r>
              <a:rPr lang="en-US" sz="1600" dirty="0"/>
              <a:t> (0.0000) and </a:t>
            </a:r>
            <a:r>
              <a:rPr lang="en-US" sz="1600" dirty="0" err="1"/>
              <a:t>VehicleVelocity</a:t>
            </a:r>
            <a:r>
              <a:rPr lang="en-US" sz="1600" dirty="0"/>
              <a:t> (&gt;0) must be zero when vehicle is halting</a:t>
            </a:r>
          </a:p>
          <a:p>
            <a:pPr lvl="1">
              <a:tabLst>
                <a:tab pos="1885950" algn="l"/>
              </a:tabLst>
            </a:pPr>
            <a:r>
              <a:rPr lang="en-US" sz="1600" dirty="0"/>
              <a:t>[VECTO-918] - </a:t>
            </a:r>
            <a:r>
              <a:rPr lang="en-US" sz="1600" dirty="0" err="1"/>
              <a:t>RegionalDeliveryEMS</a:t>
            </a:r>
            <a:r>
              <a:rPr lang="en-US" sz="1600" dirty="0"/>
              <a:t> </a:t>
            </a:r>
            <a:r>
              <a:rPr lang="en-US" sz="1600" dirty="0" err="1"/>
              <a:t>LowLoading</a:t>
            </a:r>
            <a:r>
              <a:rPr lang="en-US" sz="1600" dirty="0"/>
              <a:t> - </a:t>
            </a:r>
            <a:r>
              <a:rPr lang="en-US" sz="1600" dirty="0" err="1"/>
              <a:t>ResponseSpeedLimitExceeded</a:t>
            </a:r>
            <a:endParaRPr lang="en-US" sz="1600" dirty="0"/>
          </a:p>
          <a:p>
            <a:pPr lvl="1">
              <a:tabLst>
                <a:tab pos="1885950" algn="l"/>
              </a:tabLst>
            </a:pPr>
            <a:r>
              <a:rPr lang="en-US" sz="1600" dirty="0"/>
              <a:t>[VECTO-920] - Urban Delivery: Simulation Run Aborted, </a:t>
            </a:r>
            <a:r>
              <a:rPr lang="en-US" sz="1600" dirty="0" err="1"/>
              <a:t>TargetVelocity</a:t>
            </a:r>
            <a:r>
              <a:rPr lang="en-US" sz="1600" dirty="0"/>
              <a:t> and </a:t>
            </a:r>
            <a:r>
              <a:rPr lang="en-US" sz="1600" dirty="0" err="1"/>
              <a:t>VehicleVelocity</a:t>
            </a:r>
            <a:r>
              <a:rPr lang="en-US" sz="1600" dirty="0"/>
              <a:t> must be zero when vehicle is halting!</a:t>
            </a:r>
          </a:p>
        </p:txBody>
      </p:sp>
    </p:spTree>
    <p:extLst>
      <p:ext uri="{BB962C8B-B14F-4D97-AF65-F5344CB8AC3E}">
        <p14:creationId xmlns:p14="http://schemas.microsoft.com/office/powerpoint/2010/main" val="248753026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[VECTO-869] - change new vehicle input fields (ADAS, sleeper cab, etc.) to be mandatory</a:t>
            </a:r>
          </a:p>
          <a:p>
            <a:pPr lvl="1">
              <a:tabLst>
                <a:tab pos="1885950" algn="l"/>
              </a:tabLst>
            </a:pPr>
            <a:r>
              <a:rPr lang="en-US" sz="1600" dirty="0"/>
              <a:t>[VECTO-784] - Configuration file for VECTO log files</a:t>
            </a:r>
          </a:p>
          <a:p>
            <a:pPr lvl="1">
              <a:tabLst>
                <a:tab pos="1885950" algn="l"/>
              </a:tabLst>
            </a:pPr>
            <a:r>
              <a:rPr lang="en-US" sz="1600" dirty="0"/>
              <a:t>[VECTO-865] - Extend Sum-Data</a:t>
            </a:r>
          </a:p>
          <a:p>
            <a:pPr lvl="1">
              <a:tabLst>
                <a:tab pos="1885950" algn="l"/>
              </a:tabLst>
            </a:pPr>
            <a:r>
              <a:rPr lang="en-US" sz="1600" dirty="0"/>
              <a:t>[VECTO-873] - Add digest value to </a:t>
            </a:r>
            <a:r>
              <a:rPr lang="en-US" sz="1600" dirty="0" err="1"/>
              <a:t>SumData</a:t>
            </a:r>
            <a:endParaRPr lang="en-US" sz="1600" dirty="0"/>
          </a:p>
          <a:p>
            <a:pPr>
              <a:tabLst>
                <a:tab pos="1885950" algn="l"/>
              </a:tabLst>
            </a:pPr>
            <a:r>
              <a:rPr lang="en-US" sz="1800" b="1" dirty="0" err="1"/>
              <a:t>Bugfixes</a:t>
            </a:r>
            <a:endParaRPr lang="en-US" sz="1800" b="1" dirty="0"/>
          </a:p>
          <a:p>
            <a:pPr lvl="1">
              <a:tabLst>
                <a:tab pos="1885950" algn="l"/>
              </a:tabLst>
            </a:pPr>
            <a:r>
              <a:rPr lang="en-US" sz="1600" dirty="0"/>
              <a:t>[VECTO-729] - Bugs APT </a:t>
            </a:r>
            <a:r>
              <a:rPr lang="en-US" sz="1600" dirty="0" err="1"/>
              <a:t>submodel</a:t>
            </a:r>
            <a:endParaRPr lang="en-US" sz="1600" dirty="0"/>
          </a:p>
          <a:p>
            <a:pPr lvl="1">
              <a:tabLst>
                <a:tab pos="1885950" algn="l"/>
              </a:tabLst>
            </a:pPr>
            <a:r>
              <a:rPr lang="en-US" sz="1600" dirty="0"/>
              <a:t>[VECTO-787] - APT: </a:t>
            </a:r>
            <a:r>
              <a:rPr lang="en-US" sz="1600" dirty="0" err="1"/>
              <a:t>DrivingAction</a:t>
            </a:r>
            <a:r>
              <a:rPr lang="en-US" sz="1600" dirty="0"/>
              <a:t> Accelerate after Overload</a:t>
            </a:r>
          </a:p>
          <a:p>
            <a:pPr lvl="1">
              <a:tabLst>
                <a:tab pos="1885950" algn="l"/>
              </a:tabLst>
            </a:pPr>
            <a:r>
              <a:rPr lang="en-US" sz="1600" dirty="0"/>
              <a:t>[VECTO-789] - APT: </a:t>
            </a:r>
            <a:r>
              <a:rPr lang="en-US" sz="1600" dirty="0" err="1"/>
              <a:t>ResponseUnderload</a:t>
            </a:r>
            <a:endParaRPr lang="en-US" sz="1600" dirty="0"/>
          </a:p>
          <a:p>
            <a:pPr lvl="1">
              <a:tabLst>
                <a:tab pos="1885950" algn="l"/>
              </a:tabLst>
            </a:pPr>
            <a:r>
              <a:rPr lang="en-US" sz="1600" dirty="0"/>
              <a:t>[VECTO-797] - VECTO abort with AT transmission and TC table value</a:t>
            </a:r>
          </a:p>
          <a:p>
            <a:pPr lvl="1">
              <a:tabLst>
                <a:tab pos="1885950" algn="l"/>
              </a:tabLst>
            </a:pPr>
            <a:r>
              <a:rPr lang="en-US" sz="1600" dirty="0"/>
              <a:t>[VECTO-798] - VECTO abort with certified AT transmission data and certified TC data</a:t>
            </a:r>
          </a:p>
          <a:p>
            <a:pPr lvl="1">
              <a:tabLst>
                <a:tab pos="1885950" algn="l"/>
              </a:tabLst>
            </a:pPr>
            <a:r>
              <a:rPr lang="en-US" sz="1600" dirty="0"/>
              <a:t>[VECTO-807] - VECTO errors in vehicle class 1/2/3</a:t>
            </a:r>
          </a:p>
          <a:p>
            <a:pPr lvl="1">
              <a:tabLst>
                <a:tab pos="1885950" algn="l"/>
              </a:tabLst>
            </a:pPr>
            <a:r>
              <a:rPr lang="en-US" sz="1600" dirty="0"/>
              <a:t>[VECTO-827] - Torque converter inertia </a:t>
            </a:r>
          </a:p>
          <a:p>
            <a:pPr lvl="1">
              <a:tabLst>
                <a:tab pos="1885950" algn="l"/>
              </a:tabLst>
            </a:pPr>
            <a:r>
              <a:rPr lang="en-US" sz="1600" dirty="0"/>
              <a:t>[VECTO-838] - APT: </a:t>
            </a:r>
            <a:r>
              <a:rPr lang="en-US" sz="1600" dirty="0" err="1"/>
              <a:t>ResponseOverload</a:t>
            </a: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spTree>
    <p:extLst>
      <p:ext uri="{BB962C8B-B14F-4D97-AF65-F5344CB8AC3E}">
        <p14:creationId xmlns:p14="http://schemas.microsoft.com/office/powerpoint/2010/main" val="199429789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340768"/>
            <a:ext cx="8820472" cy="511256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[VECTO-843] - AT Transmissions problem on VECTO 3.3.1.1463</a:t>
            </a:r>
          </a:p>
          <a:p>
            <a:pPr lvl="1">
              <a:tabLst>
                <a:tab pos="1885950" algn="l"/>
              </a:tabLst>
            </a:pPr>
            <a:r>
              <a:rPr lang="en-US" sz="1600" dirty="0"/>
              <a:t>[VECTO-844] - Error with AT gearbox model</a:t>
            </a:r>
          </a:p>
          <a:p>
            <a:pPr lvl="1">
              <a:tabLst>
                <a:tab pos="1885950" algn="l"/>
              </a:tabLst>
            </a:pPr>
            <a:r>
              <a:rPr lang="en-US" sz="1600" dirty="0"/>
              <a:t>[VECTO-847] - Simulation abort due to error in </a:t>
            </a:r>
            <a:r>
              <a:rPr lang="en-US" sz="1600" dirty="0" err="1"/>
              <a:t>NLog</a:t>
            </a:r>
            <a:r>
              <a:rPr lang="en-US" sz="1600" dirty="0"/>
              <a:t>?</a:t>
            </a:r>
          </a:p>
          <a:p>
            <a:pPr lvl="1">
              <a:tabLst>
                <a:tab pos="1885950" algn="l"/>
              </a:tabLst>
            </a:pPr>
            <a:r>
              <a:rPr lang="en-US" sz="1600" dirty="0"/>
              <a:t>[VECTO-848] - AT Gearbox Simulation abort (was: Problem related to </a:t>
            </a:r>
            <a:r>
              <a:rPr lang="en-US" sz="1600" dirty="0" err="1"/>
              <a:t>Tyres</a:t>
            </a:r>
            <a:r>
              <a:rPr lang="en-US" sz="1600" dirty="0"/>
              <a:t>?)</a:t>
            </a:r>
          </a:p>
          <a:p>
            <a:pPr lvl="1">
              <a:tabLst>
                <a:tab pos="1885950" algn="l"/>
              </a:tabLst>
            </a:pPr>
            <a:r>
              <a:rPr lang="en-US" sz="1600" dirty="0"/>
              <a:t>[VECTO-858] - Urban Delivery Abort - with APT-S Transmission and TC</a:t>
            </a:r>
          </a:p>
          <a:p>
            <a:pPr lvl="1">
              <a:tabLst>
                <a:tab pos="1885950" algn="l"/>
              </a:tabLst>
            </a:pPr>
            <a:r>
              <a:rPr lang="en-US" sz="1600" dirty="0"/>
              <a:t>[VECTO-861] - 3.3.1: Torque converter not working correctly</a:t>
            </a:r>
          </a:p>
          <a:p>
            <a:pPr lvl="1">
              <a:tabLst>
                <a:tab pos="1885950" algn="l"/>
              </a:tabLst>
            </a:pPr>
            <a:r>
              <a:rPr lang="en-US" sz="1600" dirty="0"/>
              <a:t>[VECTO-872] - MRF/CIF: Torque Converter certification method and certification </a:t>
            </a:r>
            <a:r>
              <a:rPr lang="en-US" sz="1600" dirty="0" err="1"/>
              <a:t>nbr</a:t>
            </a:r>
            <a:r>
              <a:rPr lang="en-US" sz="1600" dirty="0"/>
              <a:t> not correctly set</a:t>
            </a:r>
          </a:p>
          <a:p>
            <a:pPr lvl="1">
              <a:tabLst>
                <a:tab pos="1885950" algn="l"/>
              </a:tabLst>
            </a:pPr>
            <a:r>
              <a:rPr lang="en-US" sz="1600" dirty="0"/>
              <a:t>[VECTO-879] - SIMULATION RUN ABORTED </a:t>
            </a:r>
            <a:r>
              <a:rPr lang="en-US" sz="1600" dirty="0" err="1"/>
              <a:t>DistanceRun</a:t>
            </a:r>
            <a:r>
              <a:rPr lang="en-US" sz="1600" dirty="0"/>
              <a:t> got an unexpected resp.</a:t>
            </a:r>
          </a:p>
          <a:p>
            <a:pPr lvl="1">
              <a:tabLst>
                <a:tab pos="1885950" algn="l"/>
              </a:tabLst>
            </a:pPr>
            <a:r>
              <a:rPr lang="en-US" sz="1600" dirty="0"/>
              <a:t>[VECTO-883] - Traction interruption may be too long</a:t>
            </a:r>
          </a:p>
          <a:p>
            <a:pPr lvl="1">
              <a:tabLst>
                <a:tab pos="1885950" algn="l"/>
              </a:tabLst>
            </a:pPr>
            <a:r>
              <a:rPr lang="en-US" sz="1600" dirty="0"/>
              <a:t>[VECTO-815] - Unexpected Response: </a:t>
            </a:r>
            <a:r>
              <a:rPr lang="en-US" sz="1600" dirty="0" err="1"/>
              <a:t>SpeedLimitExceeded</a:t>
            </a:r>
            <a:endParaRPr lang="en-US" sz="1600" dirty="0"/>
          </a:p>
          <a:p>
            <a:pPr lvl="1">
              <a:tabLst>
                <a:tab pos="1885950" algn="l"/>
              </a:tabLst>
            </a:pPr>
            <a:r>
              <a:rPr lang="en-US" sz="1600" dirty="0"/>
              <a:t>[VECTO-816] - object reference not set to an instance of an object</a:t>
            </a:r>
          </a:p>
          <a:p>
            <a:pPr lvl="1">
              <a:tabLst>
                <a:tab pos="1885950" algn="l"/>
              </a:tabLst>
            </a:pPr>
            <a:r>
              <a:rPr lang="en-US" sz="1600" dirty="0"/>
              <a:t>[VECTO-817] - </a:t>
            </a:r>
            <a:r>
              <a:rPr lang="en-US" sz="1600" dirty="0" err="1"/>
              <a:t>TargetVelocity</a:t>
            </a:r>
            <a:r>
              <a:rPr lang="en-US" sz="1600" dirty="0"/>
              <a:t> and </a:t>
            </a:r>
            <a:r>
              <a:rPr lang="en-US" sz="1600" dirty="0" err="1"/>
              <a:t>VehicleVelocity</a:t>
            </a:r>
            <a:r>
              <a:rPr lang="en-US" sz="1600" dirty="0"/>
              <a:t> must not be 0</a:t>
            </a:r>
          </a:p>
          <a:p>
            <a:pPr lvl="1">
              <a:tabLst>
                <a:tab pos="1885950" algn="l"/>
              </a:tabLst>
            </a:pPr>
            <a:r>
              <a:rPr lang="en-US" sz="1600" dirty="0"/>
              <a:t>[VECTO-820] - </a:t>
            </a:r>
            <a:r>
              <a:rPr lang="en-US" sz="1600" dirty="0" err="1"/>
              <a:t>DistanceRun</a:t>
            </a:r>
            <a:r>
              <a:rPr lang="en-US" sz="1600" dirty="0"/>
              <a:t> got an unexpected response: </a:t>
            </a:r>
            <a:r>
              <a:rPr lang="en-US" sz="1600" dirty="0" err="1"/>
              <a:t>ResponseSpeedLimitExceeded</a:t>
            </a:r>
            <a:endParaRPr lang="en-US" sz="1600" dirty="0"/>
          </a:p>
          <a:p>
            <a:pPr lvl="1">
              <a:tabLst>
                <a:tab pos="1885950" algn="l"/>
              </a:tabLst>
            </a:pPr>
            <a:r>
              <a:rPr lang="en-US" sz="1600" dirty="0"/>
              <a:t>[VECTO-864] - Prevent VECTO loss-map extension to result in negative torque loss</a:t>
            </a:r>
          </a:p>
        </p:txBody>
      </p:sp>
    </p:spTree>
    <p:extLst>
      <p:ext uri="{BB962C8B-B14F-4D97-AF65-F5344CB8AC3E}">
        <p14:creationId xmlns:p14="http://schemas.microsoft.com/office/powerpoint/2010/main" val="30692591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340768"/>
            <a:ext cx="8496943" cy="5112568"/>
          </a:xfrm>
        </p:spPr>
        <p:txBody>
          <a:bodyPr/>
          <a:lstStyle/>
          <a:p>
            <a:pPr>
              <a:tabLst>
                <a:tab pos="1885950" algn="l"/>
              </a:tabLst>
            </a:pPr>
            <a:r>
              <a:rPr lang="en-US" sz="1800" b="1" dirty="0"/>
              <a:t>Installation Option </a:t>
            </a:r>
            <a:r>
              <a:rPr lang="en-US" sz="1800" dirty="0"/>
              <a:t>(VECTO-784)</a:t>
            </a:r>
          </a:p>
          <a:p>
            <a:pPr lvl="1">
              <a:tabLst>
                <a:tab pos="1885950" algn="l"/>
              </a:tabLst>
            </a:pPr>
            <a:r>
              <a:rPr lang="en-US" sz="1600" dirty="0"/>
              <a:t>VECTO 3.3.2 adds a new feature to run as ‘installed application’ instead of the ‘portable’ mode</a:t>
            </a:r>
          </a:p>
          <a:p>
            <a:pPr lvl="1">
              <a:tabLst>
                <a:tab pos="1885950" algn="l"/>
              </a:tabLst>
            </a:pPr>
            <a:r>
              <a:rPr lang="en-US" sz="1600" dirty="0"/>
              <a:t>VECTO as ‘installed application’</a:t>
            </a:r>
          </a:p>
          <a:p>
            <a:pPr lvl="2">
              <a:tabLst>
                <a:tab pos="1885950" algn="l"/>
              </a:tabLst>
            </a:pPr>
            <a:r>
              <a:rPr lang="en-US" sz="1200" dirty="0"/>
              <a:t>Needs no write permissions to the VECTO application folder</a:t>
            </a:r>
          </a:p>
          <a:p>
            <a:pPr lvl="2">
              <a:tabLst>
                <a:tab pos="1885950" algn="l"/>
              </a:tabLst>
            </a:pPr>
            <a:r>
              <a:rPr lang="en-US" sz="1200" dirty="0"/>
              <a:t>All configuration files and settings are written to %</a:t>
            </a:r>
            <a:r>
              <a:rPr lang="en-US" sz="1200" dirty="0" err="1"/>
              <a:t>AppData</a:t>
            </a:r>
            <a:r>
              <a:rPr lang="en-US" sz="1200" dirty="0"/>
              <a:t>%\VECTO\&lt;Version&gt;</a:t>
            </a:r>
          </a:p>
          <a:p>
            <a:pPr lvl="2">
              <a:tabLst>
                <a:tab pos="1885950" algn="l"/>
              </a:tabLst>
            </a:pPr>
            <a:r>
              <a:rPr lang="en-US" sz="1200" dirty="0"/>
              <a:t>All log files are written to %</a:t>
            </a:r>
            <a:r>
              <a:rPr lang="en-US" sz="1200" dirty="0" err="1"/>
              <a:t>LocalAppData</a:t>
            </a:r>
            <a:r>
              <a:rPr lang="en-US" sz="1200" dirty="0"/>
              <a:t>%\VECTO\&lt;Version&gt;</a:t>
            </a:r>
          </a:p>
          <a:p>
            <a:pPr lvl="1">
              <a:tabLst>
                <a:tab pos="1885950" algn="l"/>
              </a:tabLst>
            </a:pPr>
            <a:r>
              <a:rPr lang="en-US" sz="1600" dirty="0"/>
              <a:t>Switch to ‘installed application’</a:t>
            </a:r>
          </a:p>
          <a:p>
            <a:pPr lvl="2">
              <a:buFont typeface="+mj-lt"/>
              <a:buAutoNum type="arabicPeriod"/>
              <a:tabLst>
                <a:tab pos="1885950" algn="l"/>
              </a:tabLst>
            </a:pPr>
            <a:r>
              <a:rPr lang="en-US" sz="1200" dirty="0"/>
              <a:t>Copy the VECTO directory and all its files and subdirectories to the appropriate location where the user has execute permissions</a:t>
            </a:r>
          </a:p>
          <a:p>
            <a:pPr lvl="2">
              <a:buFont typeface="+mj-lt"/>
              <a:buAutoNum type="arabicPeriod"/>
              <a:tabLst>
                <a:tab pos="1885950" algn="l"/>
              </a:tabLst>
            </a:pPr>
            <a:r>
              <a:rPr lang="en-US" sz="1200" dirty="0"/>
              <a:t>Edit the file ‘</a:t>
            </a:r>
            <a:r>
              <a:rPr lang="en-US" sz="1200" i="1" dirty="0"/>
              <a:t>install.ini</a:t>
            </a:r>
            <a:r>
              <a:rPr lang="en-US" sz="1200" dirty="0"/>
              <a:t>’ and remove the comment character (#) in the line containing </a:t>
            </a:r>
            <a:br>
              <a:rPr lang="en-US" sz="1200" dirty="0"/>
            </a:br>
            <a:r>
              <a:rPr lang="en-US" sz="1200" dirty="0"/>
              <a:t>	</a:t>
            </a:r>
            <a:r>
              <a:rPr lang="en-US" sz="1200" b="1" dirty="0" err="1">
                <a:latin typeface="Courier New" panose="02070309020205020404" pitchFamily="49" charset="0"/>
                <a:cs typeface="Courier New" panose="02070309020205020404" pitchFamily="49" charset="0"/>
              </a:rPr>
              <a:t>ExecutionMode</a:t>
            </a:r>
            <a:r>
              <a:rPr lang="en-US" sz="1200" b="1" dirty="0">
                <a:latin typeface="Courier New" panose="02070309020205020404" pitchFamily="49" charset="0"/>
                <a:cs typeface="Courier New" panose="02070309020205020404" pitchFamily="49" charset="0"/>
              </a:rPr>
              <a:t> = install</a:t>
            </a:r>
          </a:p>
        </p:txBody>
      </p:sp>
    </p:spTree>
    <p:extLst>
      <p:ext uri="{BB962C8B-B14F-4D97-AF65-F5344CB8AC3E}">
        <p14:creationId xmlns:p14="http://schemas.microsoft.com/office/powerpoint/2010/main" val="251178582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3.3.1.1492 Official Release</a:t>
            </a:r>
            <a:br>
              <a:rPr lang="en-US" dirty="0"/>
            </a:br>
            <a:r>
              <a:rPr lang="en-US" sz="1600" dirty="0"/>
              <a:t>2019-02-01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3.3.1.1463-RC)</a:t>
            </a:r>
          </a:p>
          <a:p>
            <a:pPr lvl="1">
              <a:tabLst>
                <a:tab pos="1885950" algn="l"/>
              </a:tabLst>
            </a:pPr>
            <a:r>
              <a:rPr lang="en-US" sz="1400" dirty="0"/>
              <a:t>[VECTO-845] - Fixing bug for VECTO-840</a:t>
            </a:r>
          </a:p>
          <a:p>
            <a:pPr lvl="1">
              <a:tabLst>
                <a:tab pos="1885950" algn="l"/>
              </a:tabLst>
            </a:pPr>
            <a:r>
              <a:rPr lang="en-US" sz="1400" dirty="0"/>
              <a:t>[VECTO-826] - </a:t>
            </a:r>
            <a:r>
              <a:rPr lang="en-US" sz="1400" dirty="0" err="1"/>
              <a:t>DistanceRun</a:t>
            </a:r>
            <a:r>
              <a:rPr lang="en-US" sz="1400" dirty="0"/>
              <a:t> got an unexpected response: </a:t>
            </a:r>
            <a:r>
              <a:rPr lang="en-US" sz="1400" dirty="0" err="1"/>
              <a:t>ResponseSpeedLimitExceeded</a:t>
            </a:r>
            <a:endParaRPr lang="en-US" sz="1400" dirty="0"/>
          </a:p>
          <a:p>
            <a:pPr lvl="1">
              <a:tabLst>
                <a:tab pos="1885950" algn="l"/>
              </a:tabLst>
            </a:pPr>
            <a:r>
              <a:rPr lang="en-US" sz="1400" dirty="0"/>
              <a:t>[VECTO-837] - VECTO GUI displays incorrect cycles prior to simulation</a:t>
            </a:r>
          </a:p>
          <a:p>
            <a:pPr lvl="1">
              <a:tabLst>
                <a:tab pos="1885950" algn="l"/>
              </a:tabLst>
            </a:pPr>
            <a:r>
              <a:rPr lang="en-US" sz="1400" dirty="0"/>
              <a:t>[VECTO-831] - Addition of indication to be added in Help and Release notes for simulations with LNG</a:t>
            </a:r>
          </a:p>
        </p:txBody>
      </p:sp>
      <p:sp>
        <p:nvSpPr>
          <p:cNvPr id="5" name="Textfeld 4"/>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spTree>
    <p:extLst>
      <p:ext uri="{BB962C8B-B14F-4D97-AF65-F5344CB8AC3E}">
        <p14:creationId xmlns:p14="http://schemas.microsoft.com/office/powerpoint/2010/main" val="4818338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366881-A922-4260-9277-DA22F3366258}"/>
              </a:ext>
            </a:extLst>
          </p:cNvPr>
          <p:cNvSpPr>
            <a:spLocks noGrp="1"/>
          </p:cNvSpPr>
          <p:nvPr>
            <p:ph type="title"/>
          </p:nvPr>
        </p:nvSpPr>
        <p:spPr/>
        <p:txBody>
          <a:bodyPr/>
          <a:lstStyle/>
          <a:p>
            <a:r>
              <a:rPr lang="en-US" dirty="0"/>
              <a:t>Input data for IEPC component</a:t>
            </a:r>
            <a:endParaRPr lang="de-AT" dirty="0"/>
          </a:p>
        </p:txBody>
      </p:sp>
      <p:sp>
        <p:nvSpPr>
          <p:cNvPr id="3" name="Inhaltsplatzhalter 2">
            <a:extLst>
              <a:ext uri="{FF2B5EF4-FFF2-40B4-BE49-F238E27FC236}">
                <a16:creationId xmlns:a16="http://schemas.microsoft.com/office/drawing/2014/main" id="{F0141758-5634-4047-B841-53C4EBBBB62B}"/>
              </a:ext>
            </a:extLst>
          </p:cNvPr>
          <p:cNvSpPr>
            <a:spLocks noGrp="1"/>
          </p:cNvSpPr>
          <p:nvPr>
            <p:ph idx="1"/>
          </p:nvPr>
        </p:nvSpPr>
        <p:spPr/>
        <p:txBody>
          <a:bodyPr/>
          <a:lstStyle/>
          <a:p>
            <a:r>
              <a:rPr lang="en-US" dirty="0"/>
              <a:t>IEPC performance parameters</a:t>
            </a:r>
          </a:p>
        </p:txBody>
      </p:sp>
      <p:sp>
        <p:nvSpPr>
          <p:cNvPr id="4" name="Foliennummernplatzhalter 3">
            <a:extLst>
              <a:ext uri="{FF2B5EF4-FFF2-40B4-BE49-F238E27FC236}">
                <a16:creationId xmlns:a16="http://schemas.microsoft.com/office/drawing/2014/main" id="{0FCC5BCA-5DF1-43DE-B2ED-E89F1262A384}"/>
              </a:ext>
            </a:extLst>
          </p:cNvPr>
          <p:cNvSpPr>
            <a:spLocks noGrp="1"/>
          </p:cNvSpPr>
          <p:nvPr>
            <p:ph type="sldNum" sz="quarter" idx="12"/>
          </p:nvPr>
        </p:nvSpPr>
        <p:spPr/>
        <p:txBody>
          <a:bodyPr/>
          <a:lstStyle/>
          <a:p>
            <a:endParaRPr lang="de-DE" dirty="0"/>
          </a:p>
        </p:txBody>
      </p:sp>
      <p:graphicFrame>
        <p:nvGraphicFramePr>
          <p:cNvPr id="5" name="Tabelle 4"/>
          <p:cNvGraphicFramePr>
            <a:graphicFrameLocks noGrp="1"/>
          </p:cNvGraphicFramePr>
          <p:nvPr>
            <p:extLst/>
          </p:nvPr>
        </p:nvGraphicFramePr>
        <p:xfrm>
          <a:off x="933450" y="2647950"/>
          <a:ext cx="7835900" cy="2753360"/>
        </p:xfrm>
        <a:graphic>
          <a:graphicData uri="http://schemas.openxmlformats.org/drawingml/2006/table">
            <a:tbl>
              <a:tblPr firstRow="1" bandRow="1">
                <a:tableStyleId>{5C22544A-7EE6-4342-B048-85BDC9FD1C3A}</a:tableStyleId>
              </a:tblPr>
              <a:tblGrid>
                <a:gridCol w="2730500">
                  <a:extLst>
                    <a:ext uri="{9D8B030D-6E8A-4147-A177-3AD203B41FA5}">
                      <a16:colId xmlns:a16="http://schemas.microsoft.com/office/drawing/2014/main" val="2261011792"/>
                    </a:ext>
                  </a:extLst>
                </a:gridCol>
                <a:gridCol w="5105400">
                  <a:extLst>
                    <a:ext uri="{9D8B030D-6E8A-4147-A177-3AD203B41FA5}">
                      <a16:colId xmlns:a16="http://schemas.microsoft.com/office/drawing/2014/main" val="1204571307"/>
                    </a:ext>
                  </a:extLst>
                </a:gridCol>
              </a:tblGrid>
              <a:tr h="370840">
                <a:tc>
                  <a:txBody>
                    <a:bodyPr/>
                    <a:lstStyle/>
                    <a:p>
                      <a:r>
                        <a:rPr lang="de-AT" sz="1200" dirty="0"/>
                        <a:t>Parameter </a:t>
                      </a:r>
                      <a:r>
                        <a:rPr lang="de-AT" sz="1200" dirty="0" err="1"/>
                        <a:t>name</a:t>
                      </a:r>
                      <a:endParaRPr lang="de-AT" sz="1200" dirty="0"/>
                    </a:p>
                  </a:txBody>
                  <a:tcPr/>
                </a:tc>
                <a:tc>
                  <a:txBody>
                    <a:bodyPr/>
                    <a:lstStyle/>
                    <a:p>
                      <a:r>
                        <a:rPr lang="de-AT" sz="1200" dirty="0"/>
                        <a:t>Description</a:t>
                      </a:r>
                    </a:p>
                  </a:txBody>
                  <a:tcPr/>
                </a:tc>
                <a:extLst>
                  <a:ext uri="{0D108BD9-81ED-4DB2-BD59-A6C34878D82A}">
                    <a16:rowId xmlns:a16="http://schemas.microsoft.com/office/drawing/2014/main" val="2560228322"/>
                  </a:ext>
                </a:extLst>
              </a:tr>
              <a:tr h="370840">
                <a:tc>
                  <a:txBody>
                    <a:bodyPr/>
                    <a:lstStyle/>
                    <a:p>
                      <a:r>
                        <a:rPr lang="de-AT" sz="1200" dirty="0" err="1"/>
                        <a:t>Gear</a:t>
                      </a:r>
                      <a:r>
                        <a:rPr lang="de-AT" sz="1200" dirty="0"/>
                        <a:t> </a:t>
                      </a:r>
                      <a:r>
                        <a:rPr lang="de-AT" sz="1200" dirty="0" err="1"/>
                        <a:t>data</a:t>
                      </a:r>
                      <a:endParaRPr lang="de-AT" sz="1200" dirty="0"/>
                    </a:p>
                  </a:txBody>
                  <a:tcPr/>
                </a:tc>
                <a:tc>
                  <a:txBody>
                    <a:bodyPr/>
                    <a:lstStyle/>
                    <a:p>
                      <a:r>
                        <a:rPr lang="en-US" sz="1200" dirty="0"/>
                        <a:t>For each gear: number,</a:t>
                      </a:r>
                      <a:r>
                        <a:rPr lang="en-US" sz="1200" baseline="0" dirty="0"/>
                        <a:t> </a:t>
                      </a:r>
                      <a:r>
                        <a:rPr lang="en-US" sz="1200" dirty="0"/>
                        <a:t>ratio, </a:t>
                      </a:r>
                      <a:r>
                        <a:rPr lang="en-US" sz="1200" dirty="0" err="1"/>
                        <a:t>MaxOutputShaftTorque</a:t>
                      </a:r>
                      <a:r>
                        <a:rPr lang="en-US" sz="1200" dirty="0"/>
                        <a:t> (optional), </a:t>
                      </a:r>
                      <a:r>
                        <a:rPr lang="en-US" sz="1200" dirty="0" err="1"/>
                        <a:t>MaxOutputShaftSpeed</a:t>
                      </a:r>
                      <a:r>
                        <a:rPr lang="en-US" sz="1200" dirty="0"/>
                        <a:t> (optional)</a:t>
                      </a:r>
                      <a:endParaRPr lang="de-AT" sz="1200" dirty="0"/>
                    </a:p>
                  </a:txBody>
                  <a:tcPr/>
                </a:tc>
                <a:extLst>
                  <a:ext uri="{0D108BD9-81ED-4DB2-BD59-A6C34878D82A}">
                    <a16:rowId xmlns:a16="http://schemas.microsoft.com/office/drawing/2014/main" val="3402001198"/>
                  </a:ext>
                </a:extLst>
              </a:tr>
              <a:tr h="370840">
                <a:tc>
                  <a:txBody>
                    <a:bodyPr/>
                    <a:lstStyle/>
                    <a:p>
                      <a:r>
                        <a:rPr lang="de-AT" sz="1200" dirty="0" err="1"/>
                        <a:t>Overload</a:t>
                      </a:r>
                      <a:r>
                        <a:rPr lang="de-AT" sz="1200" dirty="0"/>
                        <a:t> </a:t>
                      </a:r>
                      <a:r>
                        <a:rPr lang="de-AT" sz="1200" dirty="0" err="1"/>
                        <a:t>data</a:t>
                      </a:r>
                      <a:endParaRPr lang="de-AT" sz="1200" dirty="0"/>
                    </a:p>
                  </a:txBody>
                  <a:tcPr/>
                </a:tc>
                <a:tc>
                  <a:txBody>
                    <a:bodyPr/>
                    <a:lstStyle/>
                    <a:p>
                      <a:r>
                        <a:rPr lang="en-US" sz="1200" dirty="0"/>
                        <a:t>Overload and Continuous operation point and Overload Time</a:t>
                      </a:r>
                    </a:p>
                    <a:p>
                      <a:r>
                        <a:rPr lang="en-US" sz="1200" dirty="0"/>
                        <a:t>For each voltage level separately</a:t>
                      </a:r>
                    </a:p>
                    <a:p>
                      <a:r>
                        <a:rPr lang="en-US" sz="1200" dirty="0"/>
                        <a:t>Measured in gear closest to ratio 1 acc. to Annex </a:t>
                      </a:r>
                      <a:r>
                        <a:rPr lang="en-US" sz="1200" dirty="0" err="1"/>
                        <a:t>Xb</a:t>
                      </a:r>
                      <a:endParaRPr lang="de-AT" sz="1200" dirty="0"/>
                    </a:p>
                  </a:txBody>
                  <a:tcPr/>
                </a:tc>
                <a:extLst>
                  <a:ext uri="{0D108BD9-81ED-4DB2-BD59-A6C34878D82A}">
                    <a16:rowId xmlns:a16="http://schemas.microsoft.com/office/drawing/2014/main" val="784941181"/>
                  </a:ext>
                </a:extLst>
              </a:tr>
              <a:tr h="370840">
                <a:tc>
                  <a:txBody>
                    <a:bodyPr/>
                    <a:lstStyle/>
                    <a:p>
                      <a:r>
                        <a:rPr lang="de-AT" sz="1200" dirty="0"/>
                        <a:t>Max/min </a:t>
                      </a:r>
                      <a:r>
                        <a:rPr lang="de-AT" sz="1200" dirty="0" err="1"/>
                        <a:t>torque</a:t>
                      </a:r>
                      <a:r>
                        <a:rPr lang="de-AT" sz="1200" dirty="0"/>
                        <a:t> </a:t>
                      </a:r>
                      <a:r>
                        <a:rPr lang="de-AT" sz="1200" dirty="0" err="1"/>
                        <a:t>limits</a:t>
                      </a:r>
                      <a:endParaRPr lang="de-AT" sz="12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Full load curve (only for one gear closest to ratio 1 acc. to Annex </a:t>
                      </a:r>
                      <a:r>
                        <a:rPr lang="en-US" sz="1200" dirty="0" err="1"/>
                        <a:t>Xb</a:t>
                      </a:r>
                      <a:r>
                        <a:rPr lang="en-US" sz="1200" dirty="0"/>
                        <a:t>)</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For each voltage level separately</a:t>
                      </a:r>
                      <a:endParaRPr lang="de-AT" sz="1200" dirty="0"/>
                    </a:p>
                  </a:txBody>
                  <a:tcPr/>
                </a:tc>
                <a:extLst>
                  <a:ext uri="{0D108BD9-81ED-4DB2-BD59-A6C34878D82A}">
                    <a16:rowId xmlns:a16="http://schemas.microsoft.com/office/drawing/2014/main" val="1047917851"/>
                  </a:ext>
                </a:extLst>
              </a:tr>
              <a:tr h="370840">
                <a:tc>
                  <a:txBody>
                    <a:bodyPr/>
                    <a:lstStyle/>
                    <a:p>
                      <a:r>
                        <a:rPr lang="de-AT" sz="1200" dirty="0"/>
                        <a:t>Drag </a:t>
                      </a:r>
                      <a:r>
                        <a:rPr lang="de-AT" sz="1200" dirty="0" err="1"/>
                        <a:t>torque</a:t>
                      </a:r>
                      <a:endParaRPr lang="de-AT" sz="1200" dirty="0"/>
                    </a:p>
                  </a:txBody>
                  <a:tcPr/>
                </a:tc>
                <a:tc>
                  <a:txBody>
                    <a:bodyPr/>
                    <a:lstStyle/>
                    <a:p>
                      <a:r>
                        <a:rPr lang="en-US" sz="1200" dirty="0"/>
                        <a:t>Only for one voltage level acc. to Annex </a:t>
                      </a:r>
                      <a:r>
                        <a:rPr lang="en-US" sz="1200" dirty="0" err="1"/>
                        <a:t>Xb</a:t>
                      </a:r>
                      <a:endParaRPr lang="de-AT" sz="1200" dirty="0"/>
                    </a:p>
                  </a:txBody>
                  <a:tcPr/>
                </a:tc>
                <a:extLst>
                  <a:ext uri="{0D108BD9-81ED-4DB2-BD59-A6C34878D82A}">
                    <a16:rowId xmlns:a16="http://schemas.microsoft.com/office/drawing/2014/main" val="2508378197"/>
                  </a:ext>
                </a:extLst>
              </a:tr>
              <a:tr h="370840">
                <a:tc>
                  <a:txBody>
                    <a:bodyPr/>
                    <a:lstStyle/>
                    <a:p>
                      <a:r>
                        <a:rPr lang="de-AT" sz="1200" dirty="0" err="1"/>
                        <a:t>Electric</a:t>
                      </a:r>
                      <a:r>
                        <a:rPr lang="de-AT" sz="1200" dirty="0"/>
                        <a:t> power </a:t>
                      </a:r>
                      <a:r>
                        <a:rPr lang="de-AT" sz="1200" dirty="0" err="1"/>
                        <a:t>maps</a:t>
                      </a:r>
                      <a:endParaRPr lang="de-AT" sz="1200" dirty="0"/>
                    </a:p>
                  </a:txBody>
                  <a:tcPr/>
                </a:tc>
                <a:tc>
                  <a:txBody>
                    <a:bodyPr/>
                    <a:lstStyle/>
                    <a:p>
                      <a:r>
                        <a:rPr lang="en-US" sz="1200" dirty="0"/>
                        <a:t>For each gear</a:t>
                      </a:r>
                    </a:p>
                    <a:p>
                      <a:r>
                        <a:rPr lang="en-US" sz="1200" dirty="0"/>
                        <a:t>For each voltage level separately</a:t>
                      </a:r>
                      <a:endParaRPr lang="de-AT" sz="1200" dirty="0"/>
                    </a:p>
                  </a:txBody>
                  <a:tcPr/>
                </a:tc>
                <a:extLst>
                  <a:ext uri="{0D108BD9-81ED-4DB2-BD59-A6C34878D82A}">
                    <a16:rowId xmlns:a16="http://schemas.microsoft.com/office/drawing/2014/main" val="1669263863"/>
                  </a:ext>
                </a:extLst>
              </a:tr>
            </a:tbl>
          </a:graphicData>
        </a:graphic>
      </p:graphicFrame>
    </p:spTree>
    <p:extLst>
      <p:ext uri="{BB962C8B-B14F-4D97-AF65-F5344CB8AC3E}">
        <p14:creationId xmlns:p14="http://schemas.microsoft.com/office/powerpoint/2010/main" val="297064367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 according to 2017/2400 amendments</a:t>
            </a:r>
          </a:p>
          <a:p>
            <a:pPr lvl="1">
              <a:tabLst>
                <a:tab pos="1885950" algn="l"/>
              </a:tabLst>
            </a:pPr>
            <a:r>
              <a:rPr lang="en-US" sz="1400" dirty="0"/>
              <a:t>[VECTO-761] - Adaptation of input XML Schema</a:t>
            </a:r>
          </a:p>
          <a:p>
            <a:pPr lvl="1">
              <a:tabLst>
                <a:tab pos="1885950" algn="l"/>
              </a:tabLst>
            </a:pPr>
            <a:r>
              <a:rPr lang="en-US" sz="1400" dirty="0"/>
              <a:t>[VECTO-762] - Extension of Input Interfaces</a:t>
            </a:r>
          </a:p>
          <a:p>
            <a:pPr lvl="1">
              <a:tabLst>
                <a:tab pos="1885950" algn="l"/>
              </a:tabLst>
            </a:pPr>
            <a:r>
              <a:rPr lang="en-US" sz="1400" dirty="0"/>
              <a:t>[VECTO-763] - Extension of Segmentation Table</a:t>
            </a:r>
          </a:p>
          <a:p>
            <a:pPr lvl="1">
              <a:tabLst>
                <a:tab pos="1885950" algn="l"/>
              </a:tabLst>
            </a:pPr>
            <a:r>
              <a:rPr lang="en-US" sz="1400" dirty="0"/>
              <a:t>[VECTO-764] - ADAS benefits (according to Annex III Point 8. of amendment to 2017/2400)</a:t>
            </a:r>
          </a:p>
          <a:p>
            <a:pPr lvl="1">
              <a:tabLst>
                <a:tab pos="1885950" algn="l"/>
              </a:tabLst>
            </a:pPr>
            <a:r>
              <a:rPr lang="en-US" sz="1400" dirty="0"/>
              <a:t>[VECTO-766] - Update power demand auxiliaries (for extended segmentation table)</a:t>
            </a:r>
          </a:p>
          <a:p>
            <a:pPr lvl="1">
              <a:tabLst>
                <a:tab pos="1885950" algn="l"/>
              </a:tabLst>
            </a:pPr>
            <a:r>
              <a:rPr lang="en-US" sz="1400" dirty="0"/>
              <a:t>[VECTO-767] - Report for exempted vehicles</a:t>
            </a:r>
          </a:p>
          <a:p>
            <a:pPr lvl="1">
              <a:tabLst>
                <a:tab pos="1885950" algn="l"/>
              </a:tabLst>
            </a:pPr>
            <a:r>
              <a:rPr lang="en-US" sz="1400" dirty="0"/>
              <a:t>[VECTO-768] - VTP mode</a:t>
            </a:r>
          </a:p>
          <a:p>
            <a:pPr lvl="1">
              <a:tabLst>
                <a:tab pos="1885950" algn="l"/>
              </a:tabLst>
            </a:pPr>
            <a:r>
              <a:rPr lang="en-US" sz="1400" dirty="0"/>
              <a:t>[VECTO-770] - Fuel Types</a:t>
            </a:r>
          </a:p>
          <a:p>
            <a:pPr lvl="1">
              <a:tabLst>
                <a:tab pos="1885950" algn="l"/>
              </a:tabLst>
            </a:pPr>
            <a:r>
              <a:rPr lang="en-US" sz="1400" dirty="0"/>
              <a:t>[VECTO-771] - Handling of exempted vehicles</a:t>
            </a:r>
          </a:p>
          <a:p>
            <a:pPr lvl="1">
              <a:tabLst>
                <a:tab pos="1885950" algn="l"/>
              </a:tabLst>
            </a:pPr>
            <a:r>
              <a:rPr lang="en-US" sz="1400" dirty="0"/>
              <a:t>[VECTO-824] - Throw exception for certain combinations of exempted vehicle parameters</a:t>
            </a:r>
          </a:p>
          <a:p>
            <a:pPr lvl="1">
              <a:tabLst>
                <a:tab pos="1885950" algn="l"/>
              </a:tabLst>
            </a:pPr>
            <a:r>
              <a:rPr lang="en-US" sz="1400" dirty="0"/>
              <a:t>[VECTO-773] - Correction Factor for Reference Fuel</a:t>
            </a:r>
          </a:p>
          <a:p>
            <a:pPr lvl="1">
              <a:tabLst>
                <a:tab pos="1885950" algn="l"/>
              </a:tabLst>
            </a:pPr>
            <a:r>
              <a:rPr lang="en-US" sz="1400" dirty="0"/>
              <a:t>[VECTO-790] - Adapt generic data for construction/municipal utility</a:t>
            </a:r>
          </a:p>
          <a:p>
            <a:pPr lvl="1">
              <a:tabLst>
                <a:tab pos="1885950" algn="l"/>
              </a:tabLst>
            </a:pPr>
            <a:r>
              <a:rPr lang="en-US" sz="1400" dirty="0"/>
              <a:t>[VECTO-493] - Implementation of generic body weights and air drag values for construction cycle</a:t>
            </a:r>
          </a:p>
          <a:p>
            <a:pPr lvl="1">
              <a:tabLst>
                <a:tab pos="1885950" algn="l"/>
              </a:tabLst>
            </a:pPr>
            <a:r>
              <a:rPr lang="en-US" sz="1400" dirty="0"/>
              <a:t>[VECTO-565] - Consideration of LNG as possible fuel is missing</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spTree>
    <p:extLst>
      <p:ext uri="{BB962C8B-B14F-4D97-AF65-F5344CB8AC3E}">
        <p14:creationId xmlns:p14="http://schemas.microsoft.com/office/powerpoint/2010/main" val="42218390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196752"/>
            <a:ext cx="8640960" cy="1584176"/>
          </a:xfrm>
        </p:spPr>
        <p:txBody>
          <a:bodyPr/>
          <a:lstStyle/>
          <a:p>
            <a:pPr>
              <a:tabLst>
                <a:tab pos="1885950" algn="l"/>
              </a:tabLst>
            </a:pPr>
            <a:r>
              <a:rPr lang="en-US" sz="1800" b="1" dirty="0"/>
              <a:t>New input parameters</a:t>
            </a:r>
          </a:p>
          <a:p>
            <a:pPr lvl="1">
              <a:tabLst>
                <a:tab pos="1885950" algn="l"/>
              </a:tabLst>
            </a:pPr>
            <a:r>
              <a:rPr lang="en-US" sz="1400" dirty="0"/>
              <a:t>The new input fields (see table below) are optional in this version. When this release candidate will be an official version manufacturers MAY certify their new vehicles using the new input parameters. As from 1</a:t>
            </a:r>
            <a:r>
              <a:rPr lang="en-US" sz="1400" baseline="30000" dirty="0"/>
              <a:t>st</a:t>
            </a:r>
            <a:r>
              <a:rPr lang="en-US" sz="1400" dirty="0"/>
              <a:t> July 2019 the new input fields will become mandatory. Further details are provided in the timetable on the next page.</a:t>
            </a:r>
          </a:p>
          <a:p>
            <a:pPr lvl="1">
              <a:tabLst>
                <a:tab pos="1885950" algn="l"/>
              </a:tabLst>
            </a:pPr>
            <a:r>
              <a:rPr lang="en-US" sz="1400" dirty="0"/>
              <a:t>Default values when the new input parameters are not provided:</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graphicFrame>
        <p:nvGraphicFramePr>
          <p:cNvPr id="5" name="Tabelle 4"/>
          <p:cNvGraphicFramePr>
            <a:graphicFrameLocks noGrp="1"/>
          </p:cNvGraphicFramePr>
          <p:nvPr>
            <p:extLst>
              <p:ext uri="{D42A27DB-BD31-4B8C-83A1-F6EECF244321}">
                <p14:modId xmlns:p14="http://schemas.microsoft.com/office/powerpoint/2010/main" val="1239747512"/>
              </p:ext>
            </p:extLst>
          </p:nvPr>
        </p:nvGraphicFramePr>
        <p:xfrm>
          <a:off x="1475656" y="2768666"/>
          <a:ext cx="6022519" cy="2892582"/>
        </p:xfrm>
        <a:graphic>
          <a:graphicData uri="http://schemas.openxmlformats.org/drawingml/2006/table">
            <a:tbl>
              <a:tblPr firstRow="1" firstCol="1" bandRow="1">
                <a:tableStyleId>{5C22544A-7EE6-4342-B048-85BDC9FD1C3A}</a:tableStyleId>
              </a:tblPr>
              <a:tblGrid>
                <a:gridCol w="2092423">
                  <a:extLst>
                    <a:ext uri="{9D8B030D-6E8A-4147-A177-3AD203B41FA5}">
                      <a16:colId xmlns:a16="http://schemas.microsoft.com/office/drawing/2014/main" val="543711055"/>
                    </a:ext>
                  </a:extLst>
                </a:gridCol>
                <a:gridCol w="3930096">
                  <a:extLst>
                    <a:ext uri="{9D8B030D-6E8A-4147-A177-3AD203B41FA5}">
                      <a16:colId xmlns:a16="http://schemas.microsoft.com/office/drawing/2014/main" val="2752458222"/>
                    </a:ext>
                  </a:extLst>
                </a:gridCol>
              </a:tblGrid>
              <a:tr h="176442">
                <a:tc gridSpan="2">
                  <a:txBody>
                    <a:bodyPr/>
                    <a:lstStyle/>
                    <a:p>
                      <a:pPr>
                        <a:lnSpc>
                          <a:spcPct val="115000"/>
                        </a:lnSpc>
                        <a:spcAft>
                          <a:spcPts val="0"/>
                        </a:spcAft>
                      </a:pPr>
                      <a:r>
                        <a:rPr lang="en-GB" sz="1050" dirty="0">
                          <a:effectLst/>
                        </a:rPr>
                        <a:t>Input parameters vehicle – Table 1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96019220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4216612759"/>
                  </a:ext>
                </a:extLst>
              </a:tr>
              <a:tr h="355385">
                <a:tc>
                  <a:txBody>
                    <a:bodyPr/>
                    <a:lstStyle/>
                    <a:p>
                      <a:pPr>
                        <a:lnSpc>
                          <a:spcPct val="115000"/>
                        </a:lnSpc>
                        <a:spcAft>
                          <a:spcPts val="0"/>
                        </a:spcAft>
                      </a:pPr>
                      <a:r>
                        <a:rPr lang="en-GB" sz="1050" dirty="0" err="1">
                          <a:effectLst/>
                        </a:rPr>
                        <a:t>VehicleCategory</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 default value but input 'rigid truck' will be converted automatically into 'rigid lorry'</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436722423"/>
                  </a:ext>
                </a:extLst>
              </a:tr>
              <a:tr h="352883">
                <a:tc>
                  <a:txBody>
                    <a:bodyPr/>
                    <a:lstStyle/>
                    <a:p>
                      <a:pPr>
                        <a:lnSpc>
                          <a:spcPct val="115000"/>
                        </a:lnSpc>
                        <a:spcAft>
                          <a:spcPts val="0"/>
                        </a:spcAft>
                      </a:pPr>
                      <a:r>
                        <a:rPr lang="en-GB" sz="1050" dirty="0" err="1">
                          <a:effectLst/>
                        </a:rPr>
                        <a:t>ZeroEmissionVehicle</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641749525"/>
                  </a:ext>
                </a:extLst>
              </a:tr>
              <a:tr h="352883">
                <a:tc>
                  <a:txBody>
                    <a:bodyPr/>
                    <a:lstStyle/>
                    <a:p>
                      <a:pPr>
                        <a:lnSpc>
                          <a:spcPct val="115000"/>
                        </a:lnSpc>
                        <a:spcAft>
                          <a:spcPts val="0"/>
                        </a:spcAft>
                      </a:pPr>
                      <a:r>
                        <a:rPr lang="en-GB" sz="1050">
                          <a:effectLst/>
                        </a:rPr>
                        <a:t>NgTankSystem</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'Compressed' (only applicable to gas vehicles)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510073349"/>
                  </a:ext>
                </a:extLst>
              </a:tr>
              <a:tr h="176442">
                <a:tc>
                  <a:txBody>
                    <a:bodyPr/>
                    <a:lstStyle/>
                    <a:p>
                      <a:pPr>
                        <a:lnSpc>
                          <a:spcPct val="115000"/>
                        </a:lnSpc>
                        <a:spcAft>
                          <a:spcPts val="0"/>
                        </a:spcAft>
                      </a:pPr>
                      <a:r>
                        <a:rPr lang="en-GB" sz="1050">
                          <a:effectLst/>
                        </a:rPr>
                        <a:t>SleeperCab</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'Yes'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552715830"/>
                  </a:ext>
                </a:extLst>
              </a:tr>
              <a:tr h="176442">
                <a:tc gridSpan="2">
                  <a:txBody>
                    <a:bodyPr/>
                    <a:lstStyle/>
                    <a:p>
                      <a:pPr>
                        <a:lnSpc>
                          <a:spcPct val="115000"/>
                        </a:lnSpc>
                        <a:spcAft>
                          <a:spcPts val="0"/>
                        </a:spcAft>
                      </a:pPr>
                      <a:r>
                        <a:rPr lang="en-GB" sz="1050" dirty="0">
                          <a:effectLst/>
                        </a:rPr>
                        <a:t>Input parameters ADAS – Pt. 8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3086985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665863538"/>
                  </a:ext>
                </a:extLst>
              </a:tr>
              <a:tr h="250583">
                <a:tc>
                  <a:txBody>
                    <a:bodyPr/>
                    <a:lstStyle/>
                    <a:p>
                      <a:pPr>
                        <a:lnSpc>
                          <a:spcPct val="115000"/>
                        </a:lnSpc>
                        <a:spcAft>
                          <a:spcPts val="0"/>
                        </a:spcAft>
                      </a:pPr>
                      <a:r>
                        <a:rPr lang="en-GB" sz="1050" dirty="0" err="1">
                          <a:effectLst/>
                        </a:rPr>
                        <a:t>EngineStartStop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719152744"/>
                  </a:ext>
                </a:extLst>
              </a:tr>
              <a:tr h="216024">
                <a:tc>
                  <a:txBody>
                    <a:bodyPr/>
                    <a:lstStyle/>
                    <a:p>
                      <a:pPr>
                        <a:lnSpc>
                          <a:spcPct val="115000"/>
                        </a:lnSpc>
                        <a:spcAft>
                          <a:spcPts val="0"/>
                        </a:spcAft>
                      </a:pPr>
                      <a:r>
                        <a:rPr lang="en-GB" sz="1050" dirty="0" err="1">
                          <a:effectLst/>
                        </a:rPr>
                        <a:t>EcoRollWithoutEngineStop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947807477"/>
                  </a:ext>
                </a:extLst>
              </a:tr>
              <a:tr h="216024">
                <a:tc>
                  <a:txBody>
                    <a:bodyPr/>
                    <a:lstStyle/>
                    <a:p>
                      <a:pPr>
                        <a:lnSpc>
                          <a:spcPct val="115000"/>
                        </a:lnSpc>
                        <a:spcAft>
                          <a:spcPts val="0"/>
                        </a:spcAft>
                      </a:pPr>
                      <a:r>
                        <a:rPr lang="en-GB" sz="1050">
                          <a:effectLst/>
                        </a:rPr>
                        <a:t>EcoRollWithEngineStop</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928609188"/>
                  </a:ext>
                </a:extLst>
              </a:tr>
              <a:tr h="216024">
                <a:tc>
                  <a:txBody>
                    <a:bodyPr/>
                    <a:lstStyle/>
                    <a:p>
                      <a:pPr>
                        <a:lnSpc>
                          <a:spcPct val="115000"/>
                        </a:lnSpc>
                        <a:spcAft>
                          <a:spcPts val="0"/>
                        </a:spcAft>
                      </a:pPr>
                      <a:r>
                        <a:rPr lang="en-GB" sz="1050">
                          <a:effectLst/>
                        </a:rPr>
                        <a:t>PredictiveCruiseControl</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dirty="0">
                          <a:effectLst/>
                        </a:rPr>
                        <a:t>'No'</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413410808"/>
                  </a:ext>
                </a:extLst>
              </a:tr>
            </a:tbl>
          </a:graphicData>
        </a:graphic>
      </p:graphicFrame>
      <p:sp>
        <p:nvSpPr>
          <p:cNvPr id="6" name="Inhaltsplatzhalter 2"/>
          <p:cNvSpPr txBox="1">
            <a:spLocks/>
          </p:cNvSpPr>
          <p:nvPr/>
        </p:nvSpPr>
        <p:spPr bwMode="auto">
          <a:xfrm>
            <a:off x="166435" y="5661248"/>
            <a:ext cx="8640960" cy="936104"/>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lvl="1">
              <a:tabLst>
                <a:tab pos="1885950" algn="l"/>
              </a:tabLst>
            </a:pPr>
            <a:r>
              <a:rPr lang="en-US" sz="1400" b="0" kern="0" dirty="0"/>
              <a:t>Currently </a:t>
            </a:r>
            <a:r>
              <a:rPr lang="en-US" sz="1400" kern="0" dirty="0"/>
              <a:t>only</a:t>
            </a:r>
            <a:r>
              <a:rPr lang="en-US" sz="1400" b="0" kern="0" dirty="0"/>
              <a:t> the fuel type ‘</a:t>
            </a:r>
            <a:r>
              <a:rPr lang="en-US" sz="1400" kern="0" dirty="0"/>
              <a:t>NG PI</a:t>
            </a:r>
            <a:r>
              <a:rPr lang="en-US" sz="1400" b="0" kern="0" dirty="0"/>
              <a:t>’ for the </a:t>
            </a:r>
            <a:r>
              <a:rPr lang="en-US" sz="1400" kern="0" dirty="0"/>
              <a:t>engine certification </a:t>
            </a:r>
            <a:r>
              <a:rPr lang="en-US" sz="1400" b="0" kern="0" dirty="0"/>
              <a:t>is allowed by 2017/2400. For LNG vehicles, therefore, the engine fuel type has to be set to ‘</a:t>
            </a:r>
            <a:r>
              <a:rPr lang="en-US" sz="1400" kern="0" dirty="0"/>
              <a:t>NG PI</a:t>
            </a:r>
            <a:r>
              <a:rPr lang="en-US" sz="1400" b="0" kern="0" dirty="0"/>
              <a:t>’ and at the vehicle level </a:t>
            </a:r>
            <a:r>
              <a:rPr lang="en-US" sz="1400" b="0" kern="0" dirty="0" err="1"/>
              <a:t>NgTankSystem</a:t>
            </a:r>
            <a:r>
              <a:rPr lang="en-US" sz="1400" b="0" kern="0" dirty="0"/>
              <a:t> has to be set to </a:t>
            </a:r>
            <a:r>
              <a:rPr lang="en-US" sz="1400" kern="0" dirty="0"/>
              <a:t>liquefied</a:t>
            </a:r>
            <a:r>
              <a:rPr lang="en-US" sz="1400" b="0" kern="0" dirty="0"/>
              <a:t>. For CNG the same engine fuel type is used but </a:t>
            </a:r>
            <a:r>
              <a:rPr lang="en-US" sz="1400" b="0" kern="0" dirty="0" err="1"/>
              <a:t>NgTankSystem</a:t>
            </a:r>
            <a:r>
              <a:rPr lang="en-US" sz="1400" b="0" kern="0" dirty="0"/>
              <a:t> has to be set to </a:t>
            </a:r>
            <a:r>
              <a:rPr lang="en-US" sz="1400" kern="0" dirty="0"/>
              <a:t>compressed</a:t>
            </a:r>
            <a:r>
              <a:rPr lang="en-US" sz="1400" b="0" kern="0" dirty="0"/>
              <a:t>.</a:t>
            </a:r>
          </a:p>
        </p:txBody>
      </p:sp>
    </p:spTree>
    <p:extLst>
      <p:ext uri="{BB962C8B-B14F-4D97-AF65-F5344CB8AC3E}">
        <p14:creationId xmlns:p14="http://schemas.microsoft.com/office/powerpoint/2010/main" val="146822143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1584176"/>
          </a:xfrm>
        </p:spPr>
        <p:txBody>
          <a:bodyPr/>
          <a:lstStyle/>
          <a:p>
            <a:pPr>
              <a:tabLst>
                <a:tab pos="1885950" algn="l"/>
              </a:tabLst>
            </a:pPr>
            <a:r>
              <a:rPr lang="en-US" sz="1800" b="1" dirty="0"/>
              <a:t>Timetable</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graphicFrame>
        <p:nvGraphicFramePr>
          <p:cNvPr id="6" name="Tabelle 5"/>
          <p:cNvGraphicFramePr>
            <a:graphicFrameLocks noGrp="1"/>
          </p:cNvGraphicFramePr>
          <p:nvPr>
            <p:extLst>
              <p:ext uri="{D42A27DB-BD31-4B8C-83A1-F6EECF244321}">
                <p14:modId xmlns:p14="http://schemas.microsoft.com/office/powerpoint/2010/main" val="1245703818"/>
              </p:ext>
            </p:extLst>
          </p:nvPr>
        </p:nvGraphicFramePr>
        <p:xfrm>
          <a:off x="899592" y="2100456"/>
          <a:ext cx="7787211" cy="2763520"/>
        </p:xfrm>
        <a:graphic>
          <a:graphicData uri="http://schemas.openxmlformats.org/drawingml/2006/table">
            <a:tbl>
              <a:tblPr firstRow="1" bandRow="1">
                <a:tableStyleId>{5C22544A-7EE6-4342-B048-85BDC9FD1C3A}</a:tableStyleId>
              </a:tblPr>
              <a:tblGrid>
                <a:gridCol w="1800200">
                  <a:extLst>
                    <a:ext uri="{9D8B030D-6E8A-4147-A177-3AD203B41FA5}">
                      <a16:colId xmlns:a16="http://schemas.microsoft.com/office/drawing/2014/main" val="1173524122"/>
                    </a:ext>
                  </a:extLst>
                </a:gridCol>
                <a:gridCol w="1512168">
                  <a:extLst>
                    <a:ext uri="{9D8B030D-6E8A-4147-A177-3AD203B41FA5}">
                      <a16:colId xmlns:a16="http://schemas.microsoft.com/office/drawing/2014/main" val="1743443225"/>
                    </a:ext>
                  </a:extLst>
                </a:gridCol>
                <a:gridCol w="4474843">
                  <a:extLst>
                    <a:ext uri="{9D8B030D-6E8A-4147-A177-3AD203B41FA5}">
                      <a16:colId xmlns:a16="http://schemas.microsoft.com/office/drawing/2014/main" val="3448558419"/>
                    </a:ext>
                  </a:extLst>
                </a:gridCol>
              </a:tblGrid>
              <a:tr h="370840">
                <a:tc>
                  <a:txBody>
                    <a:bodyPr/>
                    <a:lstStyle/>
                    <a:p>
                      <a:r>
                        <a:rPr lang="en-US" dirty="0"/>
                        <a:t>Planned Date</a:t>
                      </a:r>
                      <a:endParaRPr lang="de-AT" dirty="0"/>
                    </a:p>
                  </a:txBody>
                  <a:tcPr/>
                </a:tc>
                <a:tc>
                  <a:txBody>
                    <a:bodyPr/>
                    <a:lstStyle/>
                    <a:p>
                      <a:r>
                        <a:rPr lang="en-US" dirty="0"/>
                        <a:t>Version</a:t>
                      </a:r>
                      <a:endParaRPr lang="de-AT" dirty="0"/>
                    </a:p>
                  </a:txBody>
                  <a:tcPr/>
                </a:tc>
                <a:tc>
                  <a:txBody>
                    <a:bodyPr/>
                    <a:lstStyle/>
                    <a:p>
                      <a:r>
                        <a:rPr lang="en-US" dirty="0"/>
                        <a:t>Description</a:t>
                      </a:r>
                      <a:endParaRPr lang="de-AT" dirty="0"/>
                    </a:p>
                  </a:txBody>
                  <a:tcPr/>
                </a:tc>
                <a:extLst>
                  <a:ext uri="{0D108BD9-81ED-4DB2-BD59-A6C34878D82A}">
                    <a16:rowId xmlns:a16="http://schemas.microsoft.com/office/drawing/2014/main" val="3743603897"/>
                  </a:ext>
                </a:extLst>
              </a:tr>
              <a:tr h="370840">
                <a:tc>
                  <a:txBody>
                    <a:bodyPr/>
                    <a:lstStyle/>
                    <a:p>
                      <a:r>
                        <a:rPr lang="en-US" dirty="0"/>
                        <a:t>1. Feb. 2019</a:t>
                      </a:r>
                      <a:endParaRPr lang="de-AT" dirty="0"/>
                    </a:p>
                  </a:txBody>
                  <a:tcPr/>
                </a:tc>
                <a:tc>
                  <a:txBody>
                    <a:bodyPr/>
                    <a:lstStyle/>
                    <a:p>
                      <a:r>
                        <a:rPr lang="en-US" dirty="0"/>
                        <a:t>3.3.1.x</a:t>
                      </a:r>
                      <a:endParaRPr lang="de-AT" dirty="0"/>
                    </a:p>
                  </a:txBody>
                  <a:tcPr/>
                </a:tc>
                <a:tc>
                  <a:txBody>
                    <a:bodyPr/>
                    <a:lstStyle/>
                    <a:p>
                      <a:r>
                        <a:rPr lang="en-US" dirty="0"/>
                        <a:t>Release of official version</a:t>
                      </a:r>
                      <a:r>
                        <a:rPr lang="en-US" baseline="0" dirty="0"/>
                        <a:t> of release candidate 3.3.1.1463</a:t>
                      </a:r>
                      <a:endParaRPr lang="de-AT" dirty="0"/>
                    </a:p>
                  </a:txBody>
                  <a:tcPr/>
                </a:tc>
                <a:extLst>
                  <a:ext uri="{0D108BD9-81ED-4DB2-BD59-A6C34878D82A}">
                    <a16:rowId xmlns:a16="http://schemas.microsoft.com/office/drawing/2014/main" val="3876645964"/>
                  </a:ext>
                </a:extLst>
              </a:tr>
              <a:tr h="370840">
                <a:tc>
                  <a:txBody>
                    <a:bodyPr/>
                    <a:lstStyle/>
                    <a:p>
                      <a:r>
                        <a:rPr lang="en-US" dirty="0"/>
                        <a:t>1. March 2019</a:t>
                      </a:r>
                      <a:endParaRPr lang="de-AT" dirty="0"/>
                    </a:p>
                  </a:txBody>
                  <a:tcPr/>
                </a:tc>
                <a:tc>
                  <a:txBody>
                    <a:bodyPr/>
                    <a:lstStyle/>
                    <a:p>
                      <a:r>
                        <a:rPr lang="en-US" dirty="0"/>
                        <a:t>3.3.2.x-RC</a:t>
                      </a:r>
                      <a:endParaRPr lang="de-AT" dirty="0"/>
                    </a:p>
                  </a:txBody>
                  <a:tcPr/>
                </a:tc>
                <a:tc>
                  <a:txBody>
                    <a:bodyPr/>
                    <a:lstStyle/>
                    <a:p>
                      <a:r>
                        <a:rPr lang="en-US" dirty="0"/>
                        <a:t>Release candidate, new input parameters are mandatory (+ further</a:t>
                      </a:r>
                      <a:r>
                        <a:rPr lang="en-US" baseline="0" dirty="0"/>
                        <a:t> </a:t>
                      </a:r>
                      <a:r>
                        <a:rPr lang="en-US" baseline="0" dirty="0" err="1"/>
                        <a:t>bugfixes</a:t>
                      </a:r>
                      <a:r>
                        <a:rPr lang="en-US" baseline="0" dirty="0"/>
                        <a:t>)</a:t>
                      </a:r>
                      <a:endParaRPr lang="de-AT" dirty="0"/>
                    </a:p>
                  </a:txBody>
                  <a:tcPr/>
                </a:tc>
                <a:extLst>
                  <a:ext uri="{0D108BD9-81ED-4DB2-BD59-A6C34878D82A}">
                    <a16:rowId xmlns:a16="http://schemas.microsoft.com/office/drawing/2014/main" val="2057187536"/>
                  </a:ext>
                </a:extLst>
              </a:tr>
              <a:tr h="370840">
                <a:tc>
                  <a:txBody>
                    <a:bodyPr/>
                    <a:lstStyle/>
                    <a:p>
                      <a:r>
                        <a:rPr lang="en-US" dirty="0"/>
                        <a:t>1. April 2019</a:t>
                      </a:r>
                      <a:endParaRPr lang="de-AT" dirty="0"/>
                    </a:p>
                  </a:txBody>
                  <a:tcPr/>
                </a:tc>
                <a:tc>
                  <a:txBody>
                    <a:bodyPr/>
                    <a:lstStyle/>
                    <a:p>
                      <a:r>
                        <a:rPr lang="en-US" dirty="0"/>
                        <a:t>3.3.2.x</a:t>
                      </a:r>
                      <a:endParaRPr lang="de-AT" dirty="0"/>
                    </a:p>
                  </a:txBody>
                  <a:tcPr/>
                </a:tc>
                <a:tc>
                  <a:txBody>
                    <a:bodyPr/>
                    <a:lstStyle/>
                    <a:p>
                      <a:r>
                        <a:rPr lang="en-US" dirty="0"/>
                        <a:t>Official version of VECTO 3.3.2</a:t>
                      </a:r>
                      <a:endParaRPr lang="de-AT" dirty="0"/>
                    </a:p>
                  </a:txBody>
                  <a:tcPr/>
                </a:tc>
                <a:extLst>
                  <a:ext uri="{0D108BD9-81ED-4DB2-BD59-A6C34878D82A}">
                    <a16:rowId xmlns:a16="http://schemas.microsoft.com/office/drawing/2014/main" val="539644511"/>
                  </a:ext>
                </a:extLst>
              </a:tr>
              <a:tr h="370840">
                <a:tc>
                  <a:txBody>
                    <a:bodyPr/>
                    <a:lstStyle/>
                    <a:p>
                      <a:r>
                        <a:rPr lang="en-US" dirty="0"/>
                        <a:t>1. May 2019</a:t>
                      </a:r>
                      <a:endParaRPr lang="de-AT" dirty="0"/>
                    </a:p>
                  </a:txBody>
                  <a:tcPr/>
                </a:tc>
                <a:tc>
                  <a:txBody>
                    <a:bodyPr/>
                    <a:lstStyle/>
                    <a:p>
                      <a:endParaRPr lang="de-AT" dirty="0"/>
                    </a:p>
                  </a:txBody>
                  <a:tcPr/>
                </a:tc>
                <a:tc>
                  <a:txBody>
                    <a:bodyPr/>
                    <a:lstStyle/>
                    <a:p>
                      <a:r>
                        <a:rPr lang="en-US" dirty="0"/>
                        <a:t>Mandatory use of 3.3.1.x for certification</a:t>
                      </a:r>
                      <a:endParaRPr lang="de-AT" dirty="0"/>
                    </a:p>
                  </a:txBody>
                  <a:tcPr/>
                </a:tc>
                <a:extLst>
                  <a:ext uri="{0D108BD9-81ED-4DB2-BD59-A6C34878D82A}">
                    <a16:rowId xmlns:a16="http://schemas.microsoft.com/office/drawing/2014/main" val="436690386"/>
                  </a:ext>
                </a:extLst>
              </a:tr>
              <a:tr h="370840">
                <a:tc>
                  <a:txBody>
                    <a:bodyPr/>
                    <a:lstStyle/>
                    <a:p>
                      <a:r>
                        <a:rPr lang="en-US" dirty="0"/>
                        <a:t>1. July 2019</a:t>
                      </a:r>
                      <a:endParaRPr lang="de-AT" dirty="0"/>
                    </a:p>
                  </a:txBody>
                  <a:tcPr/>
                </a:tc>
                <a:tc>
                  <a:txBody>
                    <a:bodyPr/>
                    <a:lstStyle/>
                    <a:p>
                      <a:endParaRPr lang="de-AT" dirty="0"/>
                    </a:p>
                  </a:txBody>
                  <a:tcPr/>
                </a:tc>
                <a:tc>
                  <a:txBody>
                    <a:bodyPr/>
                    <a:lstStyle/>
                    <a:p>
                      <a:r>
                        <a:rPr lang="en-US" dirty="0"/>
                        <a:t>Mandatory use of 3.3.2.x for certification</a:t>
                      </a:r>
                      <a:endParaRPr lang="de-AT" dirty="0"/>
                    </a:p>
                  </a:txBody>
                  <a:tcPr/>
                </a:tc>
                <a:extLst>
                  <a:ext uri="{0D108BD9-81ED-4DB2-BD59-A6C34878D82A}">
                    <a16:rowId xmlns:a16="http://schemas.microsoft.com/office/drawing/2014/main" val="3874497654"/>
                  </a:ext>
                </a:extLst>
              </a:tr>
            </a:tbl>
          </a:graphicData>
        </a:graphic>
      </p:graphicFrame>
    </p:spTree>
    <p:extLst>
      <p:ext uri="{BB962C8B-B14F-4D97-AF65-F5344CB8AC3E}">
        <p14:creationId xmlns:p14="http://schemas.microsoft.com/office/powerpoint/2010/main" val="205235907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Changes/Improvements</a:t>
            </a:r>
          </a:p>
          <a:p>
            <a:pPr lvl="1">
              <a:tabLst>
                <a:tab pos="1885950" algn="l"/>
              </a:tabLst>
            </a:pPr>
            <a:r>
              <a:rPr lang="en-US" sz="1400" dirty="0"/>
              <a:t>[VECTO-799] - Remove TUG Logos from Simulation Tool, Hashing Tool</a:t>
            </a:r>
          </a:p>
          <a:p>
            <a:pPr lvl="1">
              <a:tabLst>
                <a:tab pos="1885950" algn="l"/>
              </a:tabLst>
            </a:pPr>
            <a:r>
              <a:rPr lang="en-US" sz="1400" dirty="0"/>
              <a:t>[VECTO-808] - Add Monitoring Report</a:t>
            </a:r>
          </a:p>
          <a:p>
            <a:pPr lvl="1">
              <a:tabLst>
                <a:tab pos="1885950" algn="l"/>
              </a:tabLst>
            </a:pPr>
            <a:r>
              <a:rPr lang="en-US" sz="1400" dirty="0"/>
              <a:t>[VECTO-754] - Extending Loss-Maps in case of AT gearbox for each gear, </a:t>
            </a:r>
            <a:r>
              <a:rPr lang="en-US" sz="1400" dirty="0" err="1"/>
              <a:t>axlegear</a:t>
            </a:r>
            <a:r>
              <a:rPr lang="en-US" sz="1400" dirty="0"/>
              <a:t>, gearbox </a:t>
            </a:r>
          </a:p>
          <a:p>
            <a:pPr lvl="1">
              <a:tabLst>
                <a:tab pos="1885950" algn="l"/>
              </a:tabLst>
            </a:pPr>
            <a:r>
              <a:rPr lang="en-US" sz="1400" dirty="0"/>
              <a:t>[VECTO-757] - Correct contact mail address in Hashing Tool</a:t>
            </a:r>
          </a:p>
          <a:p>
            <a:pPr lvl="1">
              <a:tabLst>
                <a:tab pos="1885950" algn="l"/>
              </a:tabLst>
            </a:pPr>
            <a:r>
              <a:rPr lang="en-US" sz="1400" dirty="0"/>
              <a:t>[VECTO-779] - Update Construction Cycle - shorter stop times</a:t>
            </a:r>
          </a:p>
          <a:p>
            <a:pPr lvl="1">
              <a:tabLst>
                <a:tab pos="1885950" algn="l"/>
              </a:tabLst>
            </a:pPr>
            <a:r>
              <a:rPr lang="en-US" sz="1400" dirty="0"/>
              <a:t>[VECTO-783] - Rename columns in segmentation table and GUI</a:t>
            </a:r>
          </a:p>
          <a:p>
            <a:pPr lvl="1">
              <a:tabLst>
                <a:tab pos="1885950" algn="l"/>
              </a:tabLst>
            </a:pPr>
            <a:r>
              <a:rPr lang="en-US" sz="1400" dirty="0"/>
              <a:t>[VECTO-709] - VTP editor from user manual not matching new VECTO one: updated documentation</a:t>
            </a:r>
          </a:p>
          <a:p>
            <a:pPr lvl="1">
              <a:tabLst>
                <a:tab pos="1885950" algn="l"/>
              </a:tabLst>
            </a:pPr>
            <a:r>
              <a:rPr lang="en-US" sz="1400" dirty="0"/>
              <a:t>[VECTO-785] - Handling of Vehicles that cannot reach the cycle's target speed: Limit max speed in driver model</a:t>
            </a:r>
          </a:p>
          <a:p>
            <a:pPr lvl="1">
              <a:tabLst>
                <a:tab pos="1885950" algn="l"/>
              </a:tabLst>
            </a:pPr>
            <a:r>
              <a:rPr lang="en-US" sz="1400" dirty="0"/>
              <a:t>[VECTO-716] - Validate data in Settings Tab: update documentation</a:t>
            </a:r>
          </a:p>
          <a:p>
            <a:pPr lvl="1">
              <a:tabLst>
                <a:tab pos="1885950" algn="l"/>
              </a:tabLst>
            </a:pPr>
            <a:r>
              <a:rPr lang="en-US" sz="1400" dirty="0"/>
              <a:t>[VECTO-793] - Inconsistency between GUI, Help and Regulation: update wording in GUI and user manual</a:t>
            </a:r>
          </a:p>
          <a:p>
            <a:pPr lvl="1">
              <a:tabLst>
                <a:tab pos="1885950" algn="l"/>
              </a:tabLst>
            </a:pPr>
            <a:r>
              <a:rPr lang="en-US" sz="1400" dirty="0"/>
              <a:t>[VECTO-796] - Adaptation of </a:t>
            </a:r>
            <a:r>
              <a:rPr lang="en-US" sz="1400" dirty="0" err="1"/>
              <a:t>FuelProperties</a:t>
            </a:r>
            <a:endParaRPr lang="en-US" sz="1400" dirty="0"/>
          </a:p>
          <a:p>
            <a:pPr lvl="1">
              <a:tabLst>
                <a:tab pos="1885950" algn="l"/>
              </a:tabLst>
            </a:pPr>
            <a:r>
              <a:rPr lang="en-US" sz="1400" dirty="0"/>
              <a:t>[VECTO-806] - extend loss-maps (</a:t>
            </a:r>
            <a:r>
              <a:rPr lang="en-US" sz="1400" dirty="0" err="1"/>
              <a:t>gbx</a:t>
            </a:r>
            <a:r>
              <a:rPr lang="en-US" sz="1400" dirty="0"/>
              <a:t>, </a:t>
            </a:r>
            <a:r>
              <a:rPr lang="en-US" sz="1400" dirty="0" err="1"/>
              <a:t>axl</a:t>
            </a:r>
            <a:r>
              <a:rPr lang="en-US" sz="1400" dirty="0"/>
              <a:t>, </a:t>
            </a:r>
            <a:r>
              <a:rPr lang="en-US" sz="1400" dirty="0" err="1"/>
              <a:t>angl</a:t>
            </a:r>
            <a:r>
              <a:rPr lang="en-US" sz="1400" dirty="0"/>
              <a:t>) for MT and AMT transmissions</a:t>
            </a:r>
          </a:p>
          <a:p>
            <a:pPr lvl="1">
              <a:tabLst>
                <a:tab pos="1885950" algn="l"/>
              </a:tabLst>
            </a:pPr>
            <a:r>
              <a:rPr lang="en-US" sz="1400" dirty="0"/>
              <a:t>[VECTO-750] - Simulation error </a:t>
            </a:r>
            <a:r>
              <a:rPr lang="en-US" sz="1400" dirty="0" err="1"/>
              <a:t>DrivingAction</a:t>
            </a:r>
            <a:r>
              <a:rPr lang="en-US" sz="1400" dirty="0"/>
              <a:t>: adapt downshift rules for AT to drive over hill with 6% inclination</a:t>
            </a:r>
          </a:p>
          <a:p>
            <a:pPr>
              <a:tabLst>
                <a:tab pos="1885950" algn="l"/>
              </a:tabLst>
            </a:pP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spTree>
    <p:extLst>
      <p:ext uri="{BB962C8B-B14F-4D97-AF65-F5344CB8AC3E}">
        <p14:creationId xmlns:p14="http://schemas.microsoft.com/office/powerpoint/2010/main" val="48623082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504056"/>
          </a:xfrm>
        </p:spPr>
        <p:txBody>
          <a:bodyPr/>
          <a:lstStyle/>
          <a:p>
            <a:pPr>
              <a:tabLst>
                <a:tab pos="1885950" algn="l"/>
              </a:tabLst>
            </a:pPr>
            <a:r>
              <a:rPr lang="en-US" sz="1800" b="1" dirty="0"/>
              <a:t>Update of Fuel Properties [VECTO-796]</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graphicFrame>
        <p:nvGraphicFramePr>
          <p:cNvPr id="5" name="Tabelle 4"/>
          <p:cNvGraphicFramePr>
            <a:graphicFrameLocks noGrp="1"/>
          </p:cNvGraphicFramePr>
          <p:nvPr>
            <p:extLst>
              <p:ext uri="{D42A27DB-BD31-4B8C-83A1-F6EECF244321}">
                <p14:modId xmlns:p14="http://schemas.microsoft.com/office/powerpoint/2010/main" val="1154977572"/>
              </p:ext>
            </p:extLst>
          </p:nvPr>
        </p:nvGraphicFramePr>
        <p:xfrm>
          <a:off x="468314" y="2606250"/>
          <a:ext cx="8218487" cy="2150563"/>
        </p:xfrm>
        <a:graphic>
          <a:graphicData uri="http://schemas.openxmlformats.org/drawingml/2006/table">
            <a:tbl>
              <a:tblPr>
                <a:tableStyleId>{5C22544A-7EE6-4342-B048-85BDC9FD1C3A}</a:tableStyleId>
              </a:tblPr>
              <a:tblGrid>
                <a:gridCol w="947409">
                  <a:extLst>
                    <a:ext uri="{9D8B030D-6E8A-4147-A177-3AD203B41FA5}">
                      <a16:colId xmlns:a16="http://schemas.microsoft.com/office/drawing/2014/main" val="3700778006"/>
                    </a:ext>
                  </a:extLst>
                </a:gridCol>
                <a:gridCol w="1369748">
                  <a:extLst>
                    <a:ext uri="{9D8B030D-6E8A-4147-A177-3AD203B41FA5}">
                      <a16:colId xmlns:a16="http://schemas.microsoft.com/office/drawing/2014/main" val="1771650291"/>
                    </a:ext>
                  </a:extLst>
                </a:gridCol>
                <a:gridCol w="947409">
                  <a:extLst>
                    <a:ext uri="{9D8B030D-6E8A-4147-A177-3AD203B41FA5}">
                      <a16:colId xmlns:a16="http://schemas.microsoft.com/office/drawing/2014/main" val="268818924"/>
                    </a:ext>
                  </a:extLst>
                </a:gridCol>
                <a:gridCol w="947409">
                  <a:extLst>
                    <a:ext uri="{9D8B030D-6E8A-4147-A177-3AD203B41FA5}">
                      <a16:colId xmlns:a16="http://schemas.microsoft.com/office/drawing/2014/main" val="2526456145"/>
                    </a:ext>
                  </a:extLst>
                </a:gridCol>
                <a:gridCol w="947409">
                  <a:extLst>
                    <a:ext uri="{9D8B030D-6E8A-4147-A177-3AD203B41FA5}">
                      <a16:colId xmlns:a16="http://schemas.microsoft.com/office/drawing/2014/main" val="1228519122"/>
                    </a:ext>
                  </a:extLst>
                </a:gridCol>
                <a:gridCol w="3059103">
                  <a:extLst>
                    <a:ext uri="{9D8B030D-6E8A-4147-A177-3AD203B41FA5}">
                      <a16:colId xmlns:a16="http://schemas.microsoft.com/office/drawing/2014/main" val="141332823"/>
                    </a:ext>
                  </a:extLst>
                </a:gridCol>
              </a:tblGrid>
              <a:tr h="342437">
                <a:tc>
                  <a:txBody>
                    <a:bodyPr/>
                    <a:lstStyle/>
                    <a:p>
                      <a:pPr algn="ctr" fontAlgn="b"/>
                      <a:r>
                        <a:rPr lang="de-AT" sz="1000" u="none" strike="noStrike">
                          <a:effectLst/>
                        </a:rPr>
                        <a:t>Fuel type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Reference for fuel properties</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Density</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CO2 emission factor</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Lower Heating Value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Data Source</a:t>
                      </a:r>
                      <a:endParaRPr lang="de-AT" sz="10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97809286"/>
                  </a:ext>
                </a:extLst>
              </a:tr>
              <a:tr h="171218">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[kg/m³]</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[g_CO2/g_Fuel]</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[MJ/kg]</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04892865"/>
                  </a:ext>
                </a:extLst>
              </a:tr>
              <a:tr h="171218">
                <a:tc>
                  <a:txBody>
                    <a:bodyPr/>
                    <a:lstStyle/>
                    <a:p>
                      <a:pPr algn="l" fontAlgn="b"/>
                      <a:r>
                        <a:rPr lang="de-AT" sz="1000" u="none" strike="noStrike" dirty="0">
                          <a:effectLst/>
                        </a:rPr>
                        <a:t>Diesel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B7</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836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3.13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42.7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 </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57120108"/>
                  </a:ext>
                </a:extLst>
              </a:tr>
              <a:tr h="171218">
                <a:tc>
                  <a:txBody>
                    <a:bodyPr/>
                    <a:lstStyle/>
                    <a:p>
                      <a:pPr algn="l" fontAlgn="b"/>
                      <a:r>
                        <a:rPr lang="de-AT" sz="1000" u="none" strike="noStrike" dirty="0">
                          <a:effectLst/>
                        </a:rPr>
                        <a:t>ED95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ED95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820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1.81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25.4</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729365657"/>
                  </a:ext>
                </a:extLst>
              </a:tr>
              <a:tr h="171218">
                <a:tc>
                  <a:txBody>
                    <a:bodyPr/>
                    <a:lstStyle/>
                    <a:p>
                      <a:pPr algn="l" fontAlgn="b"/>
                      <a:r>
                        <a:rPr lang="de-AT" sz="1000" u="none" strike="noStrike" dirty="0">
                          <a:effectLst/>
                        </a:rPr>
                        <a:t>Petrol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E10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748</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3.04</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41.5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91817707"/>
                  </a:ext>
                </a:extLst>
              </a:tr>
              <a:tr h="171218">
                <a:tc>
                  <a:txBody>
                    <a:bodyPr/>
                    <a:lstStyle/>
                    <a:p>
                      <a:pPr algn="l" fontAlgn="b"/>
                      <a:r>
                        <a:rPr lang="de-AT" sz="1000" u="none" strike="noStrike" dirty="0">
                          <a:effectLst/>
                        </a:rPr>
                        <a:t>E85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E85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786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2.10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29.3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en-US" sz="1000" u="none" strike="noStrike">
                          <a:effectLst/>
                        </a:rPr>
                        <a:t>Calculated from E0 and E100  from CONCAWE/JEC (2018)</a:t>
                      </a:r>
                      <a:endParaRPr lang="en-US"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27333600"/>
                  </a:ext>
                </a:extLst>
              </a:tr>
              <a:tr h="171218">
                <a:tc>
                  <a:txBody>
                    <a:bodyPr/>
                    <a:lstStyle/>
                    <a:p>
                      <a:pPr algn="l" fontAlgn="b"/>
                      <a:r>
                        <a:rPr lang="de-AT" sz="1000" u="none" strike="noStrike" dirty="0">
                          <a:effectLst/>
                        </a:rPr>
                        <a:t>LPG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LPG</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3.02</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46.0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97813831"/>
                  </a:ext>
                </a:extLst>
              </a:tr>
              <a:tr h="171218">
                <a:tc>
                  <a:txBody>
                    <a:bodyPr/>
                    <a:lstStyle/>
                    <a:p>
                      <a:pPr algn="l" fontAlgn="ctr"/>
                      <a:r>
                        <a:rPr lang="de-AT" sz="1000" u="none" strike="noStrike" dirty="0">
                          <a:effectLst/>
                        </a:rPr>
                        <a:t>CNG</a:t>
                      </a:r>
                      <a:endParaRPr lang="de-AT"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de-AT" sz="1000" u="none" strike="noStrike" dirty="0">
                          <a:effectLst/>
                        </a:rPr>
                        <a:t>CNG (H-Gas)</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2.69</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48.0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856461540"/>
                  </a:ext>
                </a:extLst>
              </a:tr>
              <a:tr h="171218">
                <a:tc>
                  <a:txBody>
                    <a:bodyPr/>
                    <a:lstStyle/>
                    <a:p>
                      <a:pPr algn="l" fontAlgn="b"/>
                      <a:r>
                        <a:rPr lang="de-AT" sz="1000" u="none" strike="noStrike" dirty="0">
                          <a:effectLst/>
                        </a:rPr>
                        <a:t>LNG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LNG (EU mix. 2016/2030)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2.77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49.1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91430651"/>
                  </a:ext>
                </a:extLst>
              </a:tr>
              <a:tr h="171218">
                <a:tc gridSpan="4">
                  <a:txBody>
                    <a:bodyPr/>
                    <a:lstStyle/>
                    <a:p>
                      <a:pPr algn="l" fontAlgn="b"/>
                      <a:r>
                        <a:rPr lang="en-US" sz="1000" u="none" strike="noStrike">
                          <a:effectLst/>
                        </a:rPr>
                        <a:t>* VECTO does not provide volume based figures for gaseous fuels</a:t>
                      </a:r>
                      <a:endParaRPr lang="en-US" sz="1000" b="0" i="0" u="none" strike="noStrike">
                        <a:solidFill>
                          <a:srgbClr val="000000"/>
                        </a:solidFill>
                        <a:effectLst/>
                        <a:latin typeface="Calibri" panose="020F0502020204030204" pitchFamily="34" charset="0"/>
                      </a:endParaRPr>
                    </a:p>
                  </a:txBody>
                  <a:tcPr marL="0" marR="0" marT="0" marB="0" anchor="b"/>
                </a:tc>
                <a:tc hMerge="1">
                  <a:txBody>
                    <a:bodyPr/>
                    <a:lstStyle/>
                    <a:p>
                      <a:endParaRPr lang="de-AT"/>
                    </a:p>
                  </a:txBody>
                  <a:tcPr/>
                </a:tc>
                <a:tc hMerge="1">
                  <a:txBody>
                    <a:bodyPr/>
                    <a:lstStyle/>
                    <a:p>
                      <a:endParaRPr lang="de-AT"/>
                    </a:p>
                  </a:txBody>
                  <a:tcPr/>
                </a:tc>
                <a:tc hMerge="1">
                  <a:txBody>
                    <a:bodyPr/>
                    <a:lstStyle/>
                    <a:p>
                      <a:endParaRPr lang="de-AT"/>
                    </a:p>
                  </a:txBody>
                  <a:tcPr/>
                </a:tc>
                <a:tc>
                  <a:txBody>
                    <a:bodyPr/>
                    <a:lstStyle/>
                    <a:p>
                      <a:pPr algn="l" fontAlgn="b"/>
                      <a:r>
                        <a:rPr lang="de-AT" sz="1000" u="none" strike="noStrike">
                          <a:effectLst/>
                        </a:rPr>
                        <a:t> </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de-AT" sz="1000" u="none" strike="noStrike" dirty="0">
                          <a:effectLst/>
                        </a:rPr>
                        <a:t> </a:t>
                      </a:r>
                      <a:endParaRPr lang="de-AT"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47650625"/>
                  </a:ext>
                </a:extLst>
              </a:tr>
            </a:tbl>
          </a:graphicData>
        </a:graphic>
      </p:graphicFrame>
      <p:sp>
        <p:nvSpPr>
          <p:cNvPr id="10" name="Rectangle 3"/>
          <p:cNvSpPr>
            <a:spLocks noChangeArrowheads="1"/>
          </p:cNvSpPr>
          <p:nvPr/>
        </p:nvSpPr>
        <p:spPr bwMode="auto">
          <a:xfrm>
            <a:off x="396044" y="5150196"/>
            <a:ext cx="8142761" cy="57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57188" lvl="0" indent="-357188" algn="l" eaLnBrk="0" hangingPunct="0">
              <a:spcBef>
                <a:spcPct val="0"/>
              </a:spcBef>
            </a:pPr>
            <a:r>
              <a:rPr lang="de-AT" sz="1050" b="0" dirty="0"/>
              <a:t>CONCAWE/JEC (2018): </a:t>
            </a:r>
            <a:r>
              <a:rPr kumimoji="0" lang="en-GB" altLang="de-DE" sz="1050" b="0" i="0" u="none" strike="noStrike" cap="none" normalizeH="0" baseline="0" dirty="0">
                <a:ln>
                  <a:noFill/>
                </a:ln>
                <a:solidFill>
                  <a:schemeClr val="tx1"/>
                </a:solidFill>
                <a:effectLst/>
                <a:latin typeface="Arial" panose="020B0604020202020204" pitchFamily="34" charset="0"/>
              </a:rPr>
              <a:t>Specifications are based on a recent analysis (2018) performed by CONCAWE/EUCAR and shall reflect typical fuel on the European market. The data is scheduled to be published in March 2019 in the context of the study: </a:t>
            </a:r>
            <a:br>
              <a:rPr kumimoji="0" lang="en-GB" altLang="de-DE" sz="1050" b="0" i="0" u="none" strike="noStrike" cap="none" normalizeH="0" baseline="0" dirty="0">
                <a:ln>
                  <a:noFill/>
                </a:ln>
                <a:solidFill>
                  <a:schemeClr val="tx1"/>
                </a:solidFill>
                <a:effectLst/>
                <a:latin typeface="Arial" panose="020B0604020202020204" pitchFamily="34" charset="0"/>
              </a:rPr>
            </a:br>
            <a:r>
              <a:rPr kumimoji="0" lang="en-GB" altLang="de-DE" sz="1050" b="0" i="0" u="none" strike="noStrike" cap="none" normalizeH="0" baseline="0" dirty="0">
                <a:ln>
                  <a:noFill/>
                </a:ln>
                <a:solidFill>
                  <a:schemeClr val="tx1"/>
                </a:solidFill>
                <a:effectLst/>
                <a:latin typeface="Arial" panose="020B0604020202020204" pitchFamily="34" charset="0"/>
              </a:rPr>
              <a:t>Well-To-Wheels Analysis Of Future Automotive Fuels And Powertrains in the European Context – Heavy Duty vehicles</a:t>
            </a:r>
          </a:p>
        </p:txBody>
      </p:sp>
    </p:spTree>
    <p:extLst>
      <p:ext uri="{BB962C8B-B14F-4D97-AF65-F5344CB8AC3E}">
        <p14:creationId xmlns:p14="http://schemas.microsoft.com/office/powerpoint/2010/main" val="413196573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[VECTO-819] - object reference not set to an instance of an object</a:t>
            </a:r>
          </a:p>
          <a:p>
            <a:pPr lvl="1">
              <a:tabLst>
                <a:tab pos="1885950" algn="l"/>
              </a:tabLst>
            </a:pPr>
            <a:r>
              <a:rPr lang="en-US" sz="1400" dirty="0"/>
              <a:t>[VECTO-818] - </a:t>
            </a:r>
            <a:r>
              <a:rPr lang="en-US" sz="1400" dirty="0" err="1"/>
              <a:t>SearchOperatingPoint</a:t>
            </a:r>
            <a:r>
              <a:rPr lang="en-US" sz="1400" dirty="0"/>
              <a:t>: Unknown response type. </a:t>
            </a:r>
            <a:r>
              <a:rPr lang="en-US" sz="1400" dirty="0" err="1"/>
              <a:t>ResponseOverload</a:t>
            </a:r>
            <a:endParaRPr lang="en-US" sz="1400" dirty="0"/>
          </a:p>
          <a:p>
            <a:pPr lvl="1">
              <a:tabLst>
                <a:tab pos="1885950" algn="l"/>
              </a:tabLst>
            </a:pPr>
            <a:r>
              <a:rPr lang="en-US" sz="1400" dirty="0"/>
              <a:t>[VECTO-813] - Error "Infinity [] is not allowed for SI-Value"</a:t>
            </a:r>
          </a:p>
          <a:p>
            <a:pPr lvl="1">
              <a:tabLst>
                <a:tab pos="1885950" algn="l"/>
              </a:tabLst>
            </a:pPr>
            <a:r>
              <a:rPr lang="en-US" sz="1400" dirty="0"/>
              <a:t>[VECTO-769] - </a:t>
            </a:r>
            <a:r>
              <a:rPr lang="en-US" sz="1400" dirty="0" err="1"/>
              <a:t>DrivingAction</a:t>
            </a:r>
            <a:r>
              <a:rPr lang="en-US" sz="1400" dirty="0"/>
              <a:t> Brake: request failed after braking power was </a:t>
            </a:r>
            <a:r>
              <a:rPr lang="en-US" sz="1400" dirty="0" err="1"/>
              <a:t>found.ResponseEngineSpeedTooHigh</a:t>
            </a:r>
            <a:endParaRPr lang="en-US" sz="1400" dirty="0"/>
          </a:p>
          <a:p>
            <a:pPr lvl="1">
              <a:tabLst>
                <a:tab pos="1885950" algn="l"/>
              </a:tabLst>
            </a:pPr>
            <a:r>
              <a:rPr lang="en-US" sz="1400" dirty="0"/>
              <a:t>[VECTO-804] - Error on simulation with VECTO 3.3.0.1433</a:t>
            </a:r>
          </a:p>
          <a:p>
            <a:pPr lvl="1">
              <a:tabLst>
                <a:tab pos="1885950" algn="l"/>
              </a:tabLst>
            </a:pPr>
            <a:r>
              <a:rPr lang="en-US" sz="1400" dirty="0"/>
              <a:t>[VECTO-805] - Total vehicle mass exceeds TPMLM</a:t>
            </a:r>
          </a:p>
          <a:p>
            <a:pPr lvl="1">
              <a:tabLst>
                <a:tab pos="1885950" algn="l"/>
              </a:tabLst>
            </a:pPr>
            <a:r>
              <a:rPr lang="en-US" sz="1400" dirty="0"/>
              <a:t>[VECTO-811] - AMT: </a:t>
            </a:r>
            <a:r>
              <a:rPr lang="en-US" sz="1400" dirty="0" err="1"/>
              <a:t>ResponseGearShift</a:t>
            </a:r>
            <a:endParaRPr lang="en-US" sz="1400" dirty="0"/>
          </a:p>
          <a:p>
            <a:pPr lvl="1">
              <a:tabLst>
                <a:tab pos="1885950" algn="l"/>
              </a:tabLst>
            </a:pPr>
            <a:r>
              <a:rPr lang="en-US" sz="1400" dirty="0"/>
              <a:t>[VECTO-812] - AMT: </a:t>
            </a:r>
            <a:r>
              <a:rPr lang="en-US" sz="1400" dirty="0" err="1"/>
              <a:t>ResponseOverload</a:t>
            </a:r>
            <a:endParaRPr lang="en-US" sz="1400" dirty="0"/>
          </a:p>
          <a:p>
            <a:pPr lvl="1">
              <a:tabLst>
                <a:tab pos="1885950" algn="l"/>
              </a:tabLst>
            </a:pPr>
            <a:r>
              <a:rPr lang="en-US" sz="1400" dirty="0"/>
              <a:t>[VECTO-822] - SIMULATION RUN ABORTED by Infinity</a:t>
            </a:r>
          </a:p>
          <a:p>
            <a:pPr lvl="1">
              <a:tabLst>
                <a:tab pos="1885950" algn="l"/>
              </a:tabLst>
            </a:pPr>
            <a:r>
              <a:rPr lang="en-US" sz="1400" dirty="0"/>
              <a:t>[VECTO-792] - </a:t>
            </a:r>
            <a:r>
              <a:rPr lang="en-US" sz="1400" dirty="0" err="1"/>
              <a:t>Vecto</a:t>
            </a:r>
            <a:r>
              <a:rPr lang="en-US" sz="1400" dirty="0"/>
              <a:t> Hashing Tool - error object reference not set to an instance of an object (overwriting Date element)</a:t>
            </a:r>
          </a:p>
          <a:p>
            <a:pPr lvl="1">
              <a:tabLst>
                <a:tab pos="1885950" algn="l"/>
              </a:tabLst>
            </a:pPr>
            <a:r>
              <a:rPr lang="en-US" sz="1400" dirty="0"/>
              <a:t>[VECTO-696] - Problem with Primary Retarder: regression update, set torque loss to 0 for 0 speed and engaged gear</a:t>
            </a:r>
          </a:p>
          <a:p>
            <a:pPr lvl="1">
              <a:tabLst>
                <a:tab pos="1885950" algn="l"/>
              </a:tabLst>
            </a:pPr>
            <a:r>
              <a:rPr lang="en-US" sz="1400" dirty="0"/>
              <a:t>[VECTO-776] - Decision Factor (DF)  field is emptied after each simulation</a:t>
            </a:r>
          </a:p>
          <a:p>
            <a:pPr lvl="1">
              <a:tabLst>
                <a:tab pos="1885950" algn="l"/>
              </a:tabLst>
            </a:pPr>
            <a:r>
              <a:rPr lang="en-US" sz="1400" dirty="0"/>
              <a:t>[VECTO-814] - Error: </a:t>
            </a:r>
            <a:r>
              <a:rPr lang="en-US" sz="1400" dirty="0" err="1"/>
              <a:t>DistanceRun</a:t>
            </a:r>
            <a:r>
              <a:rPr lang="en-US" sz="1400" dirty="0"/>
              <a:t> got an unexpected response: </a:t>
            </a:r>
            <a:r>
              <a:rPr lang="en-US" sz="1400" dirty="0" err="1"/>
              <a:t>ResponseGearshift</a:t>
            </a:r>
            <a:endParaRPr lang="en-US" sz="1400" dirty="0"/>
          </a:p>
          <a:p>
            <a:pPr lvl="1">
              <a:tabLst>
                <a:tab pos="1885950" algn="l"/>
              </a:tabLst>
            </a:pPr>
            <a:endParaRPr lang="en-US" sz="1400" dirty="0"/>
          </a:p>
        </p:txBody>
      </p:sp>
    </p:spTree>
    <p:extLst>
      <p:ext uri="{BB962C8B-B14F-4D97-AF65-F5344CB8AC3E}">
        <p14:creationId xmlns:p14="http://schemas.microsoft.com/office/powerpoint/2010/main" val="172799622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3.3.0.1433 Official Release</a:t>
            </a:r>
            <a:br>
              <a:rPr lang="en-US" dirty="0"/>
            </a:br>
            <a:r>
              <a:rPr lang="en-US" sz="1600" dirty="0"/>
              <a:t>2018-12-04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3.3.0.1398)</a:t>
            </a:r>
          </a:p>
          <a:p>
            <a:pPr lvl="1">
              <a:tabLst>
                <a:tab pos="1885950" algn="l"/>
              </a:tabLst>
            </a:pPr>
            <a:r>
              <a:rPr lang="en-US" sz="1600" dirty="0"/>
              <a:t>[VECTO-795] – VECTO Hashing Tool crashes</a:t>
            </a:r>
          </a:p>
          <a:p>
            <a:pPr lvl="1">
              <a:tabLst>
                <a:tab pos="1885950" algn="l"/>
              </a:tabLst>
            </a:pPr>
            <a:r>
              <a:rPr lang="en-US" sz="1600" dirty="0"/>
              <a:t>[VECTO-802] – Error in XML schema for manufacturer's record file</a:t>
            </a:r>
          </a:p>
          <a:p>
            <a:pPr>
              <a:tabLst>
                <a:tab pos="1885950" algn="l"/>
              </a:tabLst>
            </a:pPr>
            <a:r>
              <a:rPr lang="en-US" sz="1800" b="1" dirty="0" err="1"/>
              <a:t>Bugfixes</a:t>
            </a:r>
            <a:r>
              <a:rPr lang="en-US" sz="1800" b="1" dirty="0"/>
              <a:t> (compared to 3.3.0.1250)</a:t>
            </a:r>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results</a:t>
            </a:r>
          </a:p>
          <a:p>
            <a:pPr>
              <a:tabLst>
                <a:tab pos="1885950" algn="l"/>
              </a:tabLst>
            </a:pPr>
            <a:r>
              <a:rPr lang="en-US" sz="1800" b="1" dirty="0"/>
              <a:t>Improvement (compared to 3.3.0.1250)</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66631938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3.3.0.1398 Release </a:t>
            </a:r>
            <a:r>
              <a:rPr lang="en-US" dirty="0" err="1"/>
              <a:t>Candiate</a:t>
            </a:r>
            <a:br>
              <a:rPr lang="en-US" dirty="0"/>
            </a:br>
            <a:r>
              <a:rPr lang="en-US" sz="1600" dirty="0"/>
              <a:t>2018-10-30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results</a:t>
            </a:r>
          </a:p>
          <a:p>
            <a:pPr>
              <a:tabLst>
                <a:tab pos="1885950" algn="l"/>
              </a:tabLst>
            </a:pPr>
            <a:r>
              <a:rPr lang="en-US" sz="1800" b="1" dirty="0"/>
              <a:t>Improvement</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54144662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3.3.0.1250</a:t>
            </a:r>
            <a:br>
              <a:rPr lang="en-US" dirty="0"/>
            </a:br>
            <a:r>
              <a:rPr lang="en-US" sz="1600" dirty="0"/>
              <a:t>2018-06-04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400" dirty="0"/>
              <a:t>[VECTO-665] - Adding style information to XML Reports</a:t>
            </a:r>
          </a:p>
          <a:p>
            <a:pPr lvl="1">
              <a:tabLst>
                <a:tab pos="1885950" algn="l"/>
              </a:tabLst>
            </a:pPr>
            <a:r>
              <a:rPr lang="en-US" sz="1400" dirty="0"/>
              <a:t>[VECTO-669] - Group 1 vehicle comprises vehicles with gross vehicle weight &gt; 7.5t</a:t>
            </a:r>
          </a:p>
          <a:p>
            <a:pPr lvl="1">
              <a:tabLst>
                <a:tab pos="1885950" algn="l"/>
              </a:tabLst>
            </a:pPr>
            <a:r>
              <a:rPr lang="en-US" sz="1400" dirty="0"/>
              <a:t>[VECTO-672] - Keep manual choice for "Validate data"</a:t>
            </a:r>
          </a:p>
          <a:p>
            <a:pPr lvl="1">
              <a:tabLst>
                <a:tab pos="1885950" algn="l"/>
              </a:tabLst>
            </a:pPr>
            <a:r>
              <a:rPr lang="en-US" sz="1400" dirty="0"/>
              <a:t>[VECTO-682] - VTP Simulation in declaration mode</a:t>
            </a:r>
          </a:p>
          <a:p>
            <a:pPr lvl="1">
              <a:tabLst>
                <a:tab pos="1885950" algn="l"/>
              </a:tabLst>
            </a:pPr>
            <a:r>
              <a:rPr lang="en-US" sz="1400" dirty="0"/>
              <a:t>[VECTO-652] - VTP: Check Cycle matches simulation mode</a:t>
            </a:r>
          </a:p>
          <a:p>
            <a:pPr lvl="1">
              <a:tabLst>
                <a:tab pos="1885950" algn="l"/>
              </a:tabLst>
            </a:pPr>
            <a:r>
              <a:rPr lang="en-US" sz="1400" dirty="0"/>
              <a:t>[VECTO-683] - VTP: Quality and plausibility checks for recorded data from VTP</a:t>
            </a:r>
          </a:p>
          <a:p>
            <a:pPr lvl="1">
              <a:tabLst>
                <a:tab pos="1885950" algn="l"/>
              </a:tabLst>
            </a:pPr>
            <a:r>
              <a:rPr lang="en-US" sz="1400" dirty="0"/>
              <a:t>[VECTO-685] - VTP Programming of standard VECTO VTP report</a:t>
            </a:r>
          </a:p>
          <a:p>
            <a:pPr lvl="1">
              <a:tabLst>
                <a:tab pos="1885950" algn="l"/>
              </a:tabLst>
            </a:pPr>
            <a:r>
              <a:rPr lang="en-US" sz="1400" dirty="0"/>
              <a:t>[VECTO-689] - Additional </a:t>
            </a:r>
            <a:r>
              <a:rPr lang="en-US" sz="1400" dirty="0" err="1"/>
              <a:t>Tyre</a:t>
            </a:r>
            <a:r>
              <a:rPr lang="en-US" sz="1400" dirty="0"/>
              <a:t> sizes</a:t>
            </a:r>
          </a:p>
          <a:p>
            <a:pPr lvl="1">
              <a:tabLst>
                <a:tab pos="1885950" algn="l"/>
              </a:tabLst>
            </a:pPr>
            <a:r>
              <a:rPr lang="en-US" sz="1400" dirty="0"/>
              <a:t>[VECTO-702] - Hashing tool: adapt warnings</a:t>
            </a:r>
          </a:p>
          <a:p>
            <a:pPr lvl="1">
              <a:tabLst>
                <a:tab pos="1885950" algn="l"/>
              </a:tabLst>
            </a:pPr>
            <a:r>
              <a:rPr lang="en-US" sz="1400" dirty="0"/>
              <a:t>[VECTO-667] - Removing NCV Correction Factor</a:t>
            </a:r>
          </a:p>
          <a:p>
            <a:pPr lvl="1">
              <a:tabLst>
                <a:tab pos="1885950" algn="l"/>
              </a:tabLst>
            </a:pPr>
            <a:r>
              <a:rPr lang="en-US" sz="1400" dirty="0"/>
              <a:t>[VECTO-679] - Engine n95h computation gives wrong (too high) engine speed (above measured FLD, n70h)</a:t>
            </a:r>
          </a:p>
          <a:p>
            <a:pPr lvl="1">
              <a:tabLst>
                <a:tab pos="1885950" algn="l"/>
              </a:tabLst>
            </a:pPr>
            <a:r>
              <a:rPr lang="en-US" sz="1400" dirty="0"/>
              <a:t>[VECTO-693] - extend vehicle performance in manufacturer record</a:t>
            </a:r>
            <a:endParaRPr lang="en-US" sz="1800" b="1" dirty="0"/>
          </a:p>
        </p:txBody>
      </p:sp>
    </p:spTree>
    <p:extLst>
      <p:ext uri="{BB962C8B-B14F-4D97-AF65-F5344CB8AC3E}">
        <p14:creationId xmlns:p14="http://schemas.microsoft.com/office/powerpoint/2010/main" val="151990564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3.3.0.1250</a:t>
            </a:r>
            <a:br>
              <a:rPr lang="en-US" dirty="0"/>
            </a:br>
            <a:r>
              <a:rPr lang="en-US" sz="1600" dirty="0"/>
              <a:t>2018-06-04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[VECTO-656] - Distance computation in </a:t>
            </a:r>
            <a:r>
              <a:rPr lang="en-US" sz="1400" dirty="0" err="1"/>
              <a:t>vsum</a:t>
            </a:r>
            <a:endParaRPr lang="en-US" sz="1400" dirty="0"/>
          </a:p>
          <a:p>
            <a:pPr lvl="1">
              <a:tabLst>
                <a:tab pos="1885950" algn="l"/>
              </a:tabLst>
            </a:pPr>
            <a:r>
              <a:rPr lang="en-US" sz="1400" dirty="0"/>
              <a:t>[VECTO-666] - </a:t>
            </a:r>
            <a:r>
              <a:rPr lang="en-US" sz="1400" dirty="0" err="1"/>
              <a:t>CF_RegPer</a:t>
            </a:r>
            <a:r>
              <a:rPr lang="en-US" sz="1400" dirty="0"/>
              <a:t> no effect in vehicle simulation -- added to the engine correction factors</a:t>
            </a:r>
          </a:p>
          <a:p>
            <a:pPr lvl="1">
              <a:tabLst>
                <a:tab pos="1885950" algn="l"/>
              </a:tabLst>
            </a:pPr>
            <a:r>
              <a:rPr lang="en-US" sz="1400" dirty="0"/>
              <a:t>[VECTO-687] - Saving a Engine-Only Job is not possible</a:t>
            </a:r>
          </a:p>
          <a:p>
            <a:pPr lvl="1">
              <a:tabLst>
                <a:tab pos="1885950" algn="l"/>
              </a:tabLst>
            </a:pPr>
            <a:r>
              <a:rPr lang="en-US" sz="1400" dirty="0"/>
              <a:t>[VECTO-695] - Bug in vectocmd.exe - process does not terminate</a:t>
            </a:r>
          </a:p>
          <a:p>
            <a:pPr lvl="1">
              <a:tabLst>
                <a:tab pos="1885950" algn="l"/>
              </a:tabLst>
            </a:pPr>
            <a:r>
              <a:rPr lang="en-US" sz="1400" dirty="0"/>
              <a:t>[VECTO-699] - Output in manufacturer report and customer report (VECTO) uses different units than described in legislation</a:t>
            </a:r>
          </a:p>
          <a:p>
            <a:pPr lvl="1">
              <a:tabLst>
                <a:tab pos="1885950" algn="l"/>
              </a:tabLst>
            </a:pPr>
            <a:r>
              <a:rPr lang="en-US" sz="1400" dirty="0"/>
              <a:t>[VECTO-700] - </a:t>
            </a:r>
            <a:r>
              <a:rPr lang="en-US" sz="1400" dirty="0" err="1"/>
              <a:t>errorr</a:t>
            </a:r>
            <a:r>
              <a:rPr lang="en-US" sz="1400" dirty="0"/>
              <a:t> in simulation with 0 stop time at the beginning of the cycle </a:t>
            </a:r>
          </a:p>
        </p:txBody>
      </p:sp>
    </p:spTree>
    <p:extLst>
      <p:ext uri="{BB962C8B-B14F-4D97-AF65-F5344CB8AC3E}">
        <p14:creationId xmlns:p14="http://schemas.microsoft.com/office/powerpoint/2010/main" val="3431959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2C09DB-55F4-40D7-BC02-92A3AC8CE1BF}"/>
              </a:ext>
            </a:extLst>
          </p:cNvPr>
          <p:cNvSpPr>
            <a:spLocks noGrp="1"/>
          </p:cNvSpPr>
          <p:nvPr>
            <p:ph type="title"/>
          </p:nvPr>
        </p:nvSpPr>
        <p:spPr/>
        <p:txBody>
          <a:bodyPr/>
          <a:lstStyle/>
          <a:p>
            <a:r>
              <a:rPr lang="en-US" dirty="0"/>
              <a:t>IEPC Input Form</a:t>
            </a:r>
            <a:endParaRPr lang="de-AT" dirty="0"/>
          </a:p>
        </p:txBody>
      </p:sp>
      <p:sp>
        <p:nvSpPr>
          <p:cNvPr id="4" name="Foliennummernplatzhalter 3">
            <a:extLst>
              <a:ext uri="{FF2B5EF4-FFF2-40B4-BE49-F238E27FC236}">
                <a16:creationId xmlns:a16="http://schemas.microsoft.com/office/drawing/2014/main" id="{329CF514-3331-410E-AFBA-EE530B5CA670}"/>
              </a:ext>
            </a:extLst>
          </p:cNvPr>
          <p:cNvSpPr>
            <a:spLocks noGrp="1"/>
          </p:cNvSpPr>
          <p:nvPr>
            <p:ph type="sldNum" sz="quarter" idx="12"/>
          </p:nvPr>
        </p:nvSpPr>
        <p:spPr/>
        <p:txBody>
          <a:bodyPr/>
          <a:lstStyle/>
          <a:p>
            <a:endParaRPr lang="de-DE" dirty="0"/>
          </a:p>
        </p:txBody>
      </p:sp>
      <p:pic>
        <p:nvPicPr>
          <p:cNvPr id="5" name="Grafik 4">
            <a:extLst>
              <a:ext uri="{FF2B5EF4-FFF2-40B4-BE49-F238E27FC236}">
                <a16:creationId xmlns:a16="http://schemas.microsoft.com/office/drawing/2014/main" id="{05108B60-66F2-4C2A-ACE3-EDEFBE6A019B}"/>
              </a:ext>
            </a:extLst>
          </p:cNvPr>
          <p:cNvPicPr>
            <a:picLocks noChangeAspect="1"/>
          </p:cNvPicPr>
          <p:nvPr/>
        </p:nvPicPr>
        <p:blipFill>
          <a:blip r:embed="rId2"/>
          <a:stretch>
            <a:fillRect/>
          </a:stretch>
        </p:blipFill>
        <p:spPr>
          <a:xfrm>
            <a:off x="4567530" y="1908810"/>
            <a:ext cx="4450225" cy="3288849"/>
          </a:xfrm>
          <a:prstGeom prst="rect">
            <a:avLst/>
          </a:prstGeom>
        </p:spPr>
      </p:pic>
      <p:cxnSp>
        <p:nvCxnSpPr>
          <p:cNvPr id="7" name="Gerade Verbindung mit Pfeil 6"/>
          <p:cNvCxnSpPr/>
          <p:nvPr/>
        </p:nvCxnSpPr>
        <p:spPr>
          <a:xfrm flipH="1" flipV="1">
            <a:off x="4939004" y="4319654"/>
            <a:ext cx="496596" cy="87800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 name="Gerade Verbindung mit Pfeil 8"/>
          <p:cNvCxnSpPr/>
          <p:nvPr/>
        </p:nvCxnSpPr>
        <p:spPr>
          <a:xfrm flipV="1">
            <a:off x="5435600" y="3553234"/>
            <a:ext cx="1992604" cy="164442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6" name="Grafik 5"/>
          <p:cNvPicPr>
            <a:picLocks noChangeAspect="1"/>
          </p:cNvPicPr>
          <p:nvPr/>
        </p:nvPicPr>
        <p:blipFill>
          <a:blip r:embed="rId3"/>
          <a:stretch>
            <a:fillRect/>
          </a:stretch>
        </p:blipFill>
        <p:spPr>
          <a:xfrm>
            <a:off x="622354" y="1908810"/>
            <a:ext cx="3528000" cy="3028249"/>
          </a:xfrm>
          <a:prstGeom prst="rect">
            <a:avLst/>
          </a:prstGeom>
        </p:spPr>
      </p:pic>
      <p:sp>
        <p:nvSpPr>
          <p:cNvPr id="8" name="Pfeil nach rechts 7"/>
          <p:cNvSpPr/>
          <p:nvPr/>
        </p:nvSpPr>
        <p:spPr>
          <a:xfrm>
            <a:off x="4150355" y="2647141"/>
            <a:ext cx="473977" cy="1271081"/>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sp>
        <p:nvSpPr>
          <p:cNvPr id="10" name="Textfeld 9"/>
          <p:cNvSpPr txBox="1"/>
          <p:nvPr/>
        </p:nvSpPr>
        <p:spPr>
          <a:xfrm>
            <a:off x="4701818" y="5153273"/>
            <a:ext cx="2443643" cy="830997"/>
          </a:xfrm>
          <a:prstGeom prst="rect">
            <a:avLst/>
          </a:prstGeom>
          <a:noFill/>
        </p:spPr>
        <p:txBody>
          <a:bodyPr wrap="square" rtlCol="0">
            <a:spAutoFit/>
          </a:bodyPr>
          <a:lstStyle/>
          <a:p>
            <a:r>
              <a:rPr lang="en-US" sz="1200" dirty="0"/>
              <a:t>Lists with gear entries are synchronized, gears can be added/removed in the gear-list on the right</a:t>
            </a:r>
            <a:endParaRPr lang="de-AT" sz="1200" dirty="0"/>
          </a:p>
        </p:txBody>
      </p:sp>
      <p:sp>
        <p:nvSpPr>
          <p:cNvPr id="12" name="Textfeld 11"/>
          <p:cNvSpPr txBox="1"/>
          <p:nvPr/>
        </p:nvSpPr>
        <p:spPr>
          <a:xfrm>
            <a:off x="622355" y="5065724"/>
            <a:ext cx="3527999" cy="461665"/>
          </a:xfrm>
          <a:prstGeom prst="rect">
            <a:avLst/>
          </a:prstGeom>
          <a:noFill/>
        </p:spPr>
        <p:txBody>
          <a:bodyPr wrap="square" rtlCol="0">
            <a:spAutoFit/>
          </a:bodyPr>
          <a:lstStyle/>
          <a:p>
            <a:r>
              <a:rPr lang="en-US" sz="1200" dirty="0"/>
              <a:t>Definition of IEPC component via</a:t>
            </a:r>
            <a:br>
              <a:rPr lang="en-US" sz="1200" dirty="0"/>
            </a:br>
            <a:r>
              <a:rPr lang="en-US" sz="1200" i="1" dirty="0"/>
              <a:t>“Vehicle \ IEPC-Tab”</a:t>
            </a:r>
            <a:endParaRPr lang="de-AT" sz="1200" i="1" dirty="0"/>
          </a:p>
        </p:txBody>
      </p:sp>
      <p:sp>
        <p:nvSpPr>
          <p:cNvPr id="13" name="Ellipse 12"/>
          <p:cNvSpPr/>
          <p:nvPr/>
        </p:nvSpPr>
        <p:spPr>
          <a:xfrm>
            <a:off x="529482" y="2379185"/>
            <a:ext cx="579470" cy="177159"/>
          </a:xfrm>
          <a:prstGeom prst="ellipse">
            <a:avLst/>
          </a:prstGeom>
          <a:solidFill>
            <a:srgbClr val="FF0000">
              <a:alpha val="15000"/>
            </a:srgbClr>
          </a:solid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sp>
        <p:nvSpPr>
          <p:cNvPr id="14" name="Ellipse 13"/>
          <p:cNvSpPr/>
          <p:nvPr/>
        </p:nvSpPr>
        <p:spPr>
          <a:xfrm>
            <a:off x="1630150" y="3207646"/>
            <a:ext cx="579470" cy="144000"/>
          </a:xfrm>
          <a:prstGeom prst="ellipse">
            <a:avLst/>
          </a:prstGeom>
          <a:solidFill>
            <a:srgbClr val="FF0000">
              <a:alpha val="15000"/>
            </a:srgbClr>
          </a:solid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cxnSp>
        <p:nvCxnSpPr>
          <p:cNvPr id="16" name="Gerade Verbindung mit Pfeil 15"/>
          <p:cNvCxnSpPr/>
          <p:nvPr/>
        </p:nvCxnSpPr>
        <p:spPr>
          <a:xfrm flipH="1" flipV="1">
            <a:off x="1698406" y="3479219"/>
            <a:ext cx="187328" cy="3312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Textfeld 17"/>
          <p:cNvSpPr txBox="1"/>
          <p:nvPr/>
        </p:nvSpPr>
        <p:spPr>
          <a:xfrm>
            <a:off x="1825936" y="3667007"/>
            <a:ext cx="1316290" cy="415498"/>
          </a:xfrm>
          <a:prstGeom prst="rect">
            <a:avLst/>
          </a:prstGeom>
          <a:noFill/>
        </p:spPr>
        <p:txBody>
          <a:bodyPr wrap="square" rtlCol="0">
            <a:spAutoFit/>
          </a:bodyPr>
          <a:lstStyle/>
          <a:p>
            <a:pPr algn="ctr"/>
            <a:r>
              <a:rPr lang="en-US" sz="1050" dirty="0">
                <a:solidFill>
                  <a:srgbClr val="FF0000"/>
                </a:solidFill>
              </a:rPr>
              <a:t>Click for specific IEPC GUI-window</a:t>
            </a:r>
            <a:endParaRPr lang="de-AT" sz="1050" dirty="0">
              <a:solidFill>
                <a:srgbClr val="FF0000"/>
              </a:solidFill>
            </a:endParaRPr>
          </a:p>
        </p:txBody>
      </p:sp>
    </p:spTree>
    <p:extLst>
      <p:ext uri="{BB962C8B-B14F-4D97-AF65-F5344CB8AC3E}">
        <p14:creationId xmlns:p14="http://schemas.microsoft.com/office/powerpoint/2010/main" val="112553392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3.2.1.1133</a:t>
            </a:r>
            <a:br>
              <a:rPr lang="en-US" dirty="0"/>
            </a:br>
            <a:r>
              <a:rPr lang="en-US" sz="1600" dirty="0"/>
              <a:t>2018-02-07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400" dirty="0">
                <a:ea typeface="+mn-ea"/>
                <a:cs typeface="+mn-cs"/>
              </a:rPr>
              <a:t>[VECTO-634] - VTP Mode: specific fuel consumption</a:t>
            </a:r>
          </a:p>
          <a:p>
            <a:pPr>
              <a:tabLst>
                <a:tab pos="1885950" algn="l"/>
              </a:tabLst>
            </a:pPr>
            <a:r>
              <a:rPr lang="en-US" sz="1800" b="1" dirty="0" err="1"/>
              <a:t>Bugfixes</a:t>
            </a:r>
            <a:endParaRPr lang="en-US" sz="1800" b="1" dirty="0"/>
          </a:p>
          <a:p>
            <a:pPr lvl="1">
              <a:tabLst>
                <a:tab pos="1885950" algn="l"/>
              </a:tabLst>
            </a:pPr>
            <a:r>
              <a:rPr lang="en-US" sz="1400" dirty="0">
                <a:ea typeface="+mn-ea"/>
                <a:cs typeface="+mn-cs"/>
              </a:rPr>
              <a:t>[VECTO-642] - VECTO BUG – secondary retarder losses: </a:t>
            </a:r>
            <a:br>
              <a:rPr lang="en-US" sz="1400" dirty="0">
                <a:ea typeface="+mn-ea"/>
                <a:cs typeface="+mn-cs"/>
              </a:rPr>
            </a:br>
            <a:r>
              <a:rPr lang="en-US" sz="1400" b="1" dirty="0">
                <a:ea typeface="+mn-ea"/>
                <a:cs typeface="+mn-cs"/>
              </a:rPr>
              <a:t>IMPORTANT:</a:t>
            </a:r>
            <a:r>
              <a:rPr lang="en-US" sz="1400" dirty="0">
                <a:ea typeface="+mn-ea"/>
                <a:cs typeface="+mn-cs"/>
              </a:rPr>
              <a:t> Fuel-consumption relevant bug! wrong calculation of retarder losses for retarder ratio not equal to 1</a:t>
            </a:r>
          </a:p>
          <a:p>
            <a:pPr lvl="1">
              <a:tabLst>
                <a:tab pos="1885950" algn="l"/>
              </a:tabLst>
            </a:pPr>
            <a:r>
              <a:rPr lang="en-US" sz="1400" dirty="0">
                <a:ea typeface="+mn-ea"/>
                <a:cs typeface="+mn-cs"/>
              </a:rPr>
              <a:t>[VECTO-624] - Crash w/o comment: Infinite recursion</a:t>
            </a:r>
          </a:p>
          <a:p>
            <a:pPr lvl="1">
              <a:tabLst>
                <a:tab pos="1885950" algn="l"/>
              </a:tabLst>
            </a:pPr>
            <a:r>
              <a:rPr lang="en-US" sz="1400" dirty="0">
                <a:ea typeface="+mn-ea"/>
                <a:cs typeface="+mn-cs"/>
              </a:rPr>
              <a:t>[VECTO-627] - Cannot open Engine-Only Job</a:t>
            </a:r>
          </a:p>
          <a:p>
            <a:pPr lvl="1">
              <a:tabLst>
                <a:tab pos="1885950" algn="l"/>
              </a:tabLst>
            </a:pPr>
            <a:r>
              <a:rPr lang="en-US" sz="1400" dirty="0">
                <a:ea typeface="+mn-ea"/>
                <a:cs typeface="+mn-cs"/>
              </a:rPr>
              <a:t>[VECTO-629] - </a:t>
            </a:r>
            <a:r>
              <a:rPr lang="en-US" sz="1400" dirty="0" err="1">
                <a:ea typeface="+mn-ea"/>
                <a:cs typeface="+mn-cs"/>
              </a:rPr>
              <a:t>Vecto</a:t>
            </a:r>
            <a:r>
              <a:rPr lang="en-US" sz="1400" dirty="0">
                <a:ea typeface="+mn-ea"/>
                <a:cs typeface="+mn-cs"/>
              </a:rPr>
              <a:t> crashes without </a:t>
            </a:r>
            <a:r>
              <a:rPr lang="en-US" sz="1400" dirty="0" err="1">
                <a:ea typeface="+mn-ea"/>
                <a:cs typeface="+mn-cs"/>
              </a:rPr>
              <a:t>errror</a:t>
            </a:r>
            <a:r>
              <a:rPr lang="en-US" sz="1400" dirty="0">
                <a:ea typeface="+mn-ea"/>
                <a:cs typeface="+mn-cs"/>
              </a:rPr>
              <a:t> message (same issue as VECTO-624)</a:t>
            </a:r>
          </a:p>
          <a:p>
            <a:pPr lvl="1">
              <a:tabLst>
                <a:tab pos="1885950" algn="l"/>
              </a:tabLst>
            </a:pPr>
            <a:r>
              <a:rPr lang="en-US" sz="1400" dirty="0">
                <a:ea typeface="+mn-ea"/>
                <a:cs typeface="+mn-cs"/>
              </a:rPr>
              <a:t>[VECTO-639] - Failed to find operating point for braking power: cycle with low target speed (3km/h). allow driving with slipping clutch</a:t>
            </a:r>
          </a:p>
          <a:p>
            <a:pPr lvl="1">
              <a:tabLst>
                <a:tab pos="1885950" algn="l"/>
              </a:tabLst>
            </a:pPr>
            <a:r>
              <a:rPr lang="en-US" sz="1400" dirty="0">
                <a:ea typeface="+mn-ea"/>
                <a:cs typeface="+mn-cs"/>
              </a:rPr>
              <a:t>[VECTO-640] - Exceeded max. iterations: driving fully-loaded vehicle steep uphill. fixed by allowing full-stop and drive off again</a:t>
            </a:r>
          </a:p>
          <a:p>
            <a:pPr lvl="1">
              <a:tabLst>
                <a:tab pos="1885950" algn="l"/>
              </a:tabLst>
            </a:pPr>
            <a:r>
              <a:rPr lang="en-US" sz="1400" dirty="0">
                <a:ea typeface="+mn-ea"/>
                <a:cs typeface="+mn-cs"/>
              </a:rPr>
              <a:t>[VECTO-633] - unable to start VTP Mode simulation</a:t>
            </a:r>
          </a:p>
          <a:p>
            <a:pPr lvl="1">
              <a:tabLst>
                <a:tab pos="1885950" algn="l"/>
              </a:tabLst>
            </a:pPr>
            <a:r>
              <a:rPr lang="en-US" sz="1400" dirty="0">
                <a:ea typeface="+mn-ea"/>
                <a:cs typeface="+mn-cs"/>
              </a:rPr>
              <a:t>[VECTO-645] - Encountered error while validating </a:t>
            </a:r>
            <a:r>
              <a:rPr lang="en-US" sz="1400" dirty="0" err="1">
                <a:ea typeface="+mn-ea"/>
                <a:cs typeface="+mn-cs"/>
              </a:rPr>
              <a:t>Vecto</a:t>
            </a:r>
            <a:r>
              <a:rPr lang="en-US" sz="1400" dirty="0">
                <a:ea typeface="+mn-ea"/>
                <a:cs typeface="+mn-cs"/>
              </a:rPr>
              <a:t> output (generated by API) through Hashing tool for vehicle without retarder</a:t>
            </a:r>
          </a:p>
        </p:txBody>
      </p:sp>
    </p:spTree>
    <p:extLst>
      <p:ext uri="{BB962C8B-B14F-4D97-AF65-F5344CB8AC3E}">
        <p14:creationId xmlns:p14="http://schemas.microsoft.com/office/powerpoint/2010/main" val="219545554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3.2.1.1079</a:t>
            </a:r>
            <a:br>
              <a:rPr lang="en-US" dirty="0"/>
            </a:br>
            <a:r>
              <a:rPr lang="en-US" sz="1600" dirty="0"/>
              <a:t>2017-12-15</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600" b="1" dirty="0"/>
              <a:t>Improvement</a:t>
            </a:r>
          </a:p>
          <a:p>
            <a:pPr lvl="1">
              <a:tabLst>
                <a:tab pos="1885950" algn="l"/>
              </a:tabLst>
            </a:pPr>
            <a:r>
              <a:rPr lang="en-US" sz="1400" dirty="0">
                <a:ea typeface="+mn-ea"/>
                <a:cs typeface="+mn-cs"/>
              </a:rPr>
              <a:t>[VECTO-618] - Add Hash value of </a:t>
            </a:r>
            <a:r>
              <a:rPr lang="en-US" sz="1400" dirty="0" err="1">
                <a:ea typeface="+mn-ea"/>
                <a:cs typeface="+mn-cs"/>
              </a:rPr>
              <a:t>tyres</a:t>
            </a:r>
            <a:r>
              <a:rPr lang="en-US" sz="1400" dirty="0">
                <a:ea typeface="+mn-ea"/>
                <a:cs typeface="+mn-cs"/>
              </a:rPr>
              <a:t> to manufacturer's record file</a:t>
            </a:r>
          </a:p>
          <a:p>
            <a:pPr lvl="1">
              <a:tabLst>
                <a:tab pos="1885950" algn="l"/>
              </a:tabLst>
            </a:pPr>
            <a:r>
              <a:rPr lang="en-US" sz="1400" dirty="0">
                <a:ea typeface="+mn-ea"/>
                <a:cs typeface="+mn-cs"/>
              </a:rPr>
              <a:t>[VECTO-590] - Handling of hash values: customer's record contains hash of manufacturer's record</a:t>
            </a:r>
          </a:p>
          <a:p>
            <a:pPr lvl="1">
              <a:tabLst>
                <a:tab pos="1885950" algn="l"/>
              </a:tabLst>
            </a:pPr>
            <a:r>
              <a:rPr lang="en-US" sz="1400" dirty="0">
                <a:ea typeface="+mn-ea"/>
                <a:cs typeface="+mn-cs"/>
              </a:rPr>
              <a:t>[VECTO-612] - Continuously changing hashes: Info in GUI of </a:t>
            </a:r>
            <a:r>
              <a:rPr lang="en-US" sz="1400" dirty="0" err="1">
                <a:ea typeface="+mn-ea"/>
                <a:cs typeface="+mn-cs"/>
              </a:rPr>
              <a:t>HashingTool</a:t>
            </a:r>
            <a:endParaRPr lang="en-US" sz="1400" dirty="0">
              <a:ea typeface="+mn-ea"/>
              <a:cs typeface="+mn-cs"/>
            </a:endParaRPr>
          </a:p>
          <a:p>
            <a:pPr lvl="1">
              <a:tabLst>
                <a:tab pos="1885950" algn="l"/>
              </a:tabLst>
            </a:pPr>
            <a:r>
              <a:rPr lang="en-US" sz="1400" dirty="0">
                <a:ea typeface="+mn-ea"/>
                <a:cs typeface="+mn-cs"/>
              </a:rPr>
              <a:t>[VECTO-560] - Change Mail-Address of general VECTO contact</a:t>
            </a:r>
          </a:p>
          <a:p>
            <a:pPr lvl="1">
              <a:tabLst>
                <a:tab pos="1885950" algn="l"/>
              </a:tabLst>
            </a:pPr>
            <a:r>
              <a:rPr lang="en-US" sz="1400" dirty="0">
                <a:ea typeface="+mn-ea"/>
                <a:cs typeface="+mn-cs"/>
              </a:rPr>
              <a:t>[VECTO-616] - SI-Unit - display derived unit instead of base units</a:t>
            </a:r>
          </a:p>
          <a:p>
            <a:pPr>
              <a:tabLst>
                <a:tab pos="1885950" algn="l"/>
              </a:tabLst>
            </a:pPr>
            <a:r>
              <a:rPr lang="en-US" sz="1800" b="1" dirty="0" err="1"/>
              <a:t>Bugfixes</a:t>
            </a:r>
            <a:endParaRPr lang="en-US" sz="1800" b="1" dirty="0"/>
          </a:p>
          <a:p>
            <a:pPr lvl="1">
              <a:tabLst>
                <a:tab pos="1885950" algn="l"/>
              </a:tabLst>
            </a:pPr>
            <a:r>
              <a:rPr lang="en-US" sz="1400" dirty="0">
                <a:ea typeface="+mn-ea"/>
                <a:cs typeface="+mn-cs"/>
              </a:rPr>
              <a:t>[VECTO-608] - Power balance in EPT-mode not closed</a:t>
            </a:r>
          </a:p>
          <a:p>
            <a:pPr lvl="1">
              <a:tabLst>
                <a:tab pos="1885950" algn="l"/>
              </a:tabLst>
            </a:pPr>
            <a:r>
              <a:rPr lang="en-US" sz="1400" dirty="0">
                <a:ea typeface="+mn-ea"/>
                <a:cs typeface="+mn-cs"/>
              </a:rPr>
              <a:t> [VECTO-611] - Invalid input. Cannot cast </a:t>
            </a:r>
            <a:r>
              <a:rPr lang="en-US" sz="1400" dirty="0" err="1">
                <a:ea typeface="+mn-ea"/>
                <a:cs typeface="+mn-cs"/>
              </a:rPr>
              <a:t>Newtonsoft.Json.Linq.JObject</a:t>
            </a:r>
            <a:r>
              <a:rPr lang="en-US" sz="1400" dirty="0">
                <a:ea typeface="+mn-ea"/>
                <a:cs typeface="+mn-cs"/>
              </a:rPr>
              <a:t> to </a:t>
            </a:r>
            <a:r>
              <a:rPr lang="en-US" sz="1400" dirty="0" err="1">
                <a:ea typeface="+mn-ea"/>
                <a:cs typeface="+mn-cs"/>
              </a:rPr>
              <a:t>Newtonsoft.Json.Linq.Jtoken</a:t>
            </a:r>
            <a:endParaRPr lang="en-US" sz="1400" dirty="0">
              <a:ea typeface="+mn-ea"/>
              <a:cs typeface="+mn-cs"/>
            </a:endParaRPr>
          </a:p>
          <a:p>
            <a:pPr lvl="1">
              <a:tabLst>
                <a:tab pos="1885950" algn="l"/>
              </a:tabLst>
            </a:pPr>
            <a:r>
              <a:rPr lang="en-US" sz="1400" dirty="0">
                <a:ea typeface="+mn-ea"/>
                <a:cs typeface="+mn-cs"/>
              </a:rPr>
              <a:t>[VECTO-610] - </a:t>
            </a:r>
            <a:r>
              <a:rPr lang="en-US" sz="1400" dirty="0" err="1">
                <a:ea typeface="+mn-ea"/>
                <a:cs typeface="+mn-cs"/>
              </a:rPr>
              <a:t>TyreCertificationNumber</a:t>
            </a:r>
            <a:r>
              <a:rPr lang="en-US" sz="1400" dirty="0">
                <a:ea typeface="+mn-ea"/>
                <a:cs typeface="+mn-cs"/>
              </a:rPr>
              <a:t> missing in Manufacturer Report</a:t>
            </a:r>
          </a:p>
          <a:p>
            <a:pPr lvl="1">
              <a:tabLst>
                <a:tab pos="1885950" algn="l"/>
              </a:tabLst>
            </a:pPr>
            <a:r>
              <a:rPr lang="en-US" sz="1400" dirty="0">
                <a:ea typeface="+mn-ea"/>
                <a:cs typeface="+mn-cs"/>
              </a:rPr>
              <a:t>[VECTO-613] - Incomplete description of allowed values of </a:t>
            </a:r>
            <a:r>
              <a:rPr lang="en-US" sz="1400" dirty="0" err="1">
                <a:ea typeface="+mn-ea"/>
                <a:cs typeface="+mn-cs"/>
              </a:rPr>
              <a:t>LegislativeClass</a:t>
            </a:r>
            <a:r>
              <a:rPr lang="en-US" sz="1400" dirty="0">
                <a:ea typeface="+mn-ea"/>
                <a:cs typeface="+mn-cs"/>
              </a:rPr>
              <a:t> (p251) in VECTO parameter documentation</a:t>
            </a:r>
          </a:p>
          <a:p>
            <a:pPr lvl="1">
              <a:tabLst>
                <a:tab pos="1885950" algn="l"/>
              </a:tabLst>
            </a:pPr>
            <a:r>
              <a:rPr lang="en-US" sz="1400" dirty="0">
                <a:ea typeface="+mn-ea"/>
                <a:cs typeface="+mn-cs"/>
              </a:rPr>
              <a:t>[VECTO-625] - Update XML Schema: </a:t>
            </a:r>
            <a:r>
              <a:rPr lang="en-US" sz="1400" dirty="0" err="1">
                <a:ea typeface="+mn-ea"/>
                <a:cs typeface="+mn-cs"/>
              </a:rPr>
              <a:t>Tyre</a:t>
            </a:r>
            <a:r>
              <a:rPr lang="en-US" sz="1400" dirty="0">
                <a:ea typeface="+mn-ea"/>
                <a:cs typeface="+mn-cs"/>
              </a:rPr>
              <a:t> dimensions according to </a:t>
            </a:r>
            <a:r>
              <a:rPr lang="en-US" sz="1400" dirty="0" err="1">
                <a:ea typeface="+mn-ea"/>
                <a:cs typeface="+mn-cs"/>
              </a:rPr>
              <a:t>Technicall</a:t>
            </a:r>
            <a:r>
              <a:rPr lang="en-US" sz="1400" dirty="0">
                <a:ea typeface="+mn-ea"/>
                <a:cs typeface="+mn-cs"/>
              </a:rPr>
              <a:t> Annex, trailing spaces in </a:t>
            </a:r>
            <a:r>
              <a:rPr lang="en-US" sz="1400" dirty="0" err="1">
                <a:ea typeface="+mn-ea"/>
                <a:cs typeface="+mn-cs"/>
              </a:rPr>
              <a:t>enums</a:t>
            </a:r>
            <a:endParaRPr lang="en-US" sz="1400" dirty="0">
              <a:ea typeface="+mn-ea"/>
              <a:cs typeface="+mn-cs"/>
            </a:endParaRPr>
          </a:p>
          <a:p>
            <a:pPr>
              <a:tabLst>
                <a:tab pos="1885950" algn="l"/>
              </a:tabLst>
            </a:pPr>
            <a:r>
              <a:rPr lang="en-US" sz="1800" b="1" dirty="0"/>
              <a:t>Support</a:t>
            </a:r>
          </a:p>
          <a:p>
            <a:pPr lvl="1">
              <a:tabLst>
                <a:tab pos="1885950" algn="l"/>
              </a:tabLst>
            </a:pPr>
            <a:r>
              <a:rPr lang="en-US" sz="1600" b="1" dirty="0"/>
              <a:t> </a:t>
            </a:r>
            <a:r>
              <a:rPr lang="en-US" sz="1400" dirty="0">
                <a:ea typeface="+mn-ea"/>
                <a:cs typeface="+mn-cs"/>
              </a:rPr>
              <a:t>[VECTO-615] - Error torque interpolation in declaration jobs exported to </a:t>
            </a:r>
            <a:r>
              <a:rPr lang="en-US" sz="1400" dirty="0" err="1">
                <a:ea typeface="+mn-ea"/>
                <a:cs typeface="+mn-cs"/>
              </a:rPr>
              <a:t>XMLImprovements</a:t>
            </a:r>
            <a:endParaRPr lang="en-US" sz="1400" dirty="0">
              <a:ea typeface="+mn-ea"/>
              <a:cs typeface="+mn-cs"/>
            </a:endParaRPr>
          </a:p>
        </p:txBody>
      </p:sp>
    </p:spTree>
    <p:extLst>
      <p:ext uri="{BB962C8B-B14F-4D97-AF65-F5344CB8AC3E}">
        <p14:creationId xmlns:p14="http://schemas.microsoft.com/office/powerpoint/2010/main" val="326174601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3.2.1.1054</a:t>
            </a:r>
            <a:br>
              <a:rPr lang="en-US" dirty="0"/>
            </a:br>
            <a:r>
              <a:rPr lang="en-US" sz="1600" dirty="0"/>
              <a:t>2017-11-20</a:t>
            </a:r>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1600" b="1" dirty="0"/>
              <a:t>Improvements</a:t>
            </a:r>
          </a:p>
          <a:p>
            <a:pPr>
              <a:tabLst>
                <a:tab pos="1885950" algn="l"/>
              </a:tabLst>
            </a:pPr>
            <a:r>
              <a:rPr lang="en-US" sz="1400" dirty="0"/>
              <a:t>[VECTO-592] - VTP Simulation Mode</a:t>
            </a:r>
          </a:p>
          <a:p>
            <a:pPr>
              <a:tabLst>
                <a:tab pos="1885950" algn="l"/>
              </a:tabLst>
            </a:pPr>
            <a:r>
              <a:rPr lang="en-US" sz="1400" dirty="0"/>
              <a:t>[VECTO-605] - Improve simulation speed</a:t>
            </a:r>
          </a:p>
          <a:p>
            <a:pPr marL="0" indent="0">
              <a:buNone/>
              <a:tabLst>
                <a:tab pos="1885950" algn="l"/>
              </a:tabLst>
            </a:pPr>
            <a:endParaRPr lang="en-US" sz="1400" dirty="0"/>
          </a:p>
          <a:p>
            <a:pPr marL="0" indent="0">
              <a:buNone/>
              <a:tabLst>
                <a:tab pos="1885950" algn="l"/>
              </a:tabLst>
            </a:pPr>
            <a:r>
              <a:rPr lang="en-US" sz="1600" b="1" dirty="0" err="1"/>
              <a:t>Bugfixes</a:t>
            </a:r>
            <a:endParaRPr lang="en-US" sz="1600" b="1" dirty="0"/>
          </a:p>
          <a:p>
            <a:pPr>
              <a:tabLst>
                <a:tab pos="1885950" algn="l"/>
              </a:tabLst>
            </a:pPr>
            <a:r>
              <a:rPr lang="en-US" sz="1400" dirty="0"/>
              <a:t>[VECTO-602] - Error in simulation without </a:t>
            </a:r>
            <a:r>
              <a:rPr lang="en-US" sz="1400" dirty="0" err="1"/>
              <a:t>airdrag</a:t>
            </a:r>
            <a:r>
              <a:rPr lang="en-US" sz="1400" dirty="0"/>
              <a:t> component</a:t>
            </a:r>
          </a:p>
          <a:p>
            <a:pPr>
              <a:tabLst>
                <a:tab pos="1885950" algn="l"/>
              </a:tabLst>
            </a:pPr>
            <a:r>
              <a:rPr lang="en-US" sz="1400" dirty="0"/>
              <a:t>[VECTO-589] - Scheme .xml error</a:t>
            </a:r>
          </a:p>
        </p:txBody>
      </p:sp>
    </p:spTree>
    <p:extLst>
      <p:ext uri="{BB962C8B-B14F-4D97-AF65-F5344CB8AC3E}">
        <p14:creationId xmlns:p14="http://schemas.microsoft.com/office/powerpoint/2010/main" val="377704918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3"/>
            <a:ext cx="8218487" cy="576064"/>
          </a:xfrm>
        </p:spPr>
        <p:txBody>
          <a:bodyPr/>
          <a:lstStyle/>
          <a:p>
            <a:r>
              <a:rPr lang="en-US" dirty="0"/>
              <a:t>VTP Simulation Mode</a:t>
            </a:r>
            <a:endParaRPr lang="de-AT" dirty="0"/>
          </a:p>
        </p:txBody>
      </p:sp>
      <p:sp>
        <p:nvSpPr>
          <p:cNvPr id="3" name="Inhaltsplatzhalter 2"/>
          <p:cNvSpPr>
            <a:spLocks noGrp="1"/>
          </p:cNvSpPr>
          <p:nvPr>
            <p:ph idx="1"/>
          </p:nvPr>
        </p:nvSpPr>
        <p:spPr>
          <a:xfrm>
            <a:off x="468315" y="1196752"/>
            <a:ext cx="8218487" cy="5112568"/>
          </a:xfrm>
        </p:spPr>
        <p:txBody>
          <a:bodyPr/>
          <a:lstStyle/>
          <a:p>
            <a:r>
              <a:rPr lang="en-US" sz="1800" dirty="0"/>
              <a:t>Verification Test Procedure (VTP) Simulation Mode</a:t>
            </a:r>
          </a:p>
          <a:p>
            <a:pPr lvl="1"/>
            <a:r>
              <a:rPr lang="en-US" sz="1600" dirty="0"/>
              <a:t>Similar to </a:t>
            </a:r>
            <a:r>
              <a:rPr lang="en-US" sz="1600" dirty="0" err="1"/>
              <a:t>Pwheel</a:t>
            </a:r>
            <a:r>
              <a:rPr lang="en-US" sz="1600" dirty="0"/>
              <a:t> mode, different cycle format (see user manual)</a:t>
            </a:r>
          </a:p>
          <a:p>
            <a:pPr lvl="1"/>
            <a:r>
              <a:rPr lang="en-US" sz="1600" dirty="0"/>
              <a:t>Requires:</a:t>
            </a:r>
          </a:p>
          <a:p>
            <a:pPr lvl="2"/>
            <a:r>
              <a:rPr lang="en-US" sz="1200" dirty="0"/>
              <a:t>Vehicle in declaration mode (XML)</a:t>
            </a:r>
          </a:p>
          <a:p>
            <a:pPr lvl="2"/>
            <a:r>
              <a:rPr lang="en-US" sz="1200" dirty="0"/>
              <a:t>Measured driving cycle</a:t>
            </a:r>
          </a:p>
          <a:p>
            <a:pPr lvl="2"/>
            <a:r>
              <a:rPr lang="en-US" sz="1200" dirty="0"/>
              <a:t>Parameters for engine-fan model</a:t>
            </a:r>
          </a:p>
          <a:p>
            <a:pPr lvl="1"/>
            <a:r>
              <a:rPr lang="en-US" sz="1600" dirty="0"/>
              <a:t>VECTO calculates the gear based on the wheel speed and engine speed (and vehicle parameters) and ignores the gear provided in the driving cycle</a:t>
            </a:r>
          </a:p>
          <a:p>
            <a:pPr lvl="1"/>
            <a:r>
              <a:rPr lang="en-US" sz="1600" dirty="0"/>
              <a:t>Fuel consumption interpolation is done using the engine speed from the cycle and calculated power demand (to avoid wrong engine speeds due to wrong gear selection)</a:t>
            </a:r>
          </a:p>
          <a:p>
            <a:pPr lvl="1"/>
            <a:r>
              <a:rPr lang="en-US" sz="1600" dirty="0"/>
              <a:t>Simulation uses all auxiliaries except engine fan</a:t>
            </a:r>
          </a:p>
          <a:p>
            <a:pPr lvl="2"/>
            <a:r>
              <a:rPr lang="en-US" sz="1200" dirty="0"/>
              <a:t>Engine fan is modeled separately, power demand depends on fan speed (see user manual)</a:t>
            </a:r>
          </a:p>
          <a:p>
            <a:pPr lvl="1"/>
            <a:r>
              <a:rPr lang="en-US" sz="1600" dirty="0"/>
              <a:t>Auxiliary power selected according to segment table, BUT power demand depends on vehicle speed</a:t>
            </a:r>
          </a:p>
          <a:p>
            <a:pPr lvl="2"/>
            <a:r>
              <a:rPr lang="en-US" sz="1200" dirty="0"/>
              <a:t>v &lt; 50 km/h: Urban</a:t>
            </a:r>
          </a:p>
          <a:p>
            <a:pPr lvl="2"/>
            <a:r>
              <a:rPr lang="en-US" sz="1200" dirty="0"/>
              <a:t>50 &lt;= v &lt; 70 km/h: Rural</a:t>
            </a:r>
          </a:p>
          <a:p>
            <a:pPr lvl="2"/>
            <a:r>
              <a:rPr lang="en-US" sz="1200" dirty="0"/>
              <a:t>v &gt;70 km/h: Long haul</a:t>
            </a:r>
          </a:p>
          <a:p>
            <a:pPr lvl="1"/>
            <a:r>
              <a:rPr lang="en-US" sz="1600" dirty="0"/>
              <a:t>Gear and fuel consumption in the driving cycle are optional for now, may be used in future versions</a:t>
            </a:r>
            <a:endParaRPr lang="de-AT" sz="1600" dirty="0"/>
          </a:p>
        </p:txBody>
      </p:sp>
    </p:spTree>
    <p:extLst>
      <p:ext uri="{BB962C8B-B14F-4D97-AF65-F5344CB8AC3E}">
        <p14:creationId xmlns:p14="http://schemas.microsoft.com/office/powerpoint/2010/main" val="402578459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3.2.0.1022</a:t>
            </a:r>
            <a:br>
              <a:rPr lang="en-US" dirty="0"/>
            </a:br>
            <a:r>
              <a:rPr lang="en-US" sz="1600" dirty="0"/>
              <a:t>2017-10-19</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pPr>
              <a:tabLst>
                <a:tab pos="1885950" algn="l"/>
              </a:tabLst>
            </a:pPr>
            <a:r>
              <a:rPr lang="en-US" sz="1400" dirty="0"/>
              <a:t>[VECTO-585, VECTO-587] – VECTO Simulation aborts when run as WCF Service</a:t>
            </a:r>
          </a:p>
          <a:p>
            <a:pPr>
              <a:tabLst>
                <a:tab pos="1885950" algn="l"/>
              </a:tabLst>
            </a:pPr>
            <a:r>
              <a:rPr lang="en-US" sz="1400" dirty="0"/>
              <a:t>[VECTO-586] – </a:t>
            </a:r>
            <a:r>
              <a:rPr lang="en-US" sz="1400" dirty="0" err="1"/>
              <a:t>Gearshiftcout</a:t>
            </a:r>
            <a:r>
              <a:rPr lang="en-US" sz="1400" dirty="0"/>
              <a:t> in reports too high</a:t>
            </a:r>
          </a:p>
          <a:p>
            <a:pPr>
              <a:tabLst>
                <a:tab pos="1885950" algn="l"/>
              </a:tabLst>
            </a:pPr>
            <a:r>
              <a:rPr lang="en-US" sz="1400" dirty="0"/>
              <a:t>[VECTO-573] – Use of old library references </a:t>
            </a:r>
            <a:r>
              <a:rPr lang="en-US" sz="1400" dirty="0" err="1"/>
              <a:t>.net</a:t>
            </a:r>
            <a:r>
              <a:rPr lang="en-US" sz="1400" dirty="0"/>
              <a:t> </a:t>
            </a:r>
            <a:r>
              <a:rPr lang="en-US" sz="1400"/>
              <a:t>framework 2.0</a:t>
            </a:r>
            <a:endParaRPr lang="en-US" sz="1400" dirty="0"/>
          </a:p>
        </p:txBody>
      </p:sp>
    </p:spTree>
    <p:extLst>
      <p:ext uri="{BB962C8B-B14F-4D97-AF65-F5344CB8AC3E}">
        <p14:creationId xmlns:p14="http://schemas.microsoft.com/office/powerpoint/2010/main" val="426915338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3.2.0.1005</a:t>
            </a:r>
            <a:br>
              <a:rPr lang="en-US" dirty="0"/>
            </a:br>
            <a:r>
              <a:rPr lang="en-US" sz="1600" dirty="0"/>
              <a:t>2017-10-02</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a:t>Improvements</a:t>
            </a:r>
          </a:p>
          <a:p>
            <a:r>
              <a:rPr lang="en-US" sz="1600" b="1" dirty="0"/>
              <a:t>Release of </a:t>
            </a:r>
            <a:r>
              <a:rPr lang="en-US" sz="1600" b="1" dirty="0" err="1"/>
              <a:t>Vecto</a:t>
            </a:r>
            <a:r>
              <a:rPr lang="en-US" sz="1600" b="1" dirty="0"/>
              <a:t> Hashing Tool</a:t>
            </a:r>
          </a:p>
          <a:p>
            <a:r>
              <a:rPr lang="en-US" sz="1400" dirty="0"/>
              <a:t>[VECTO-557] Engine speed simulated too high during long stops</a:t>
            </a:r>
          </a:p>
          <a:p>
            <a:endParaRPr lang="en-US" sz="1600" b="1" dirty="0"/>
          </a:p>
          <a:p>
            <a:pPr marL="0" indent="0">
              <a:buNone/>
            </a:pPr>
            <a:r>
              <a:rPr lang="en-US" sz="1600" b="1" dirty="0" err="1"/>
              <a:t>Bugfixes</a:t>
            </a:r>
            <a:endParaRPr lang="en-US" sz="1600" b="1" dirty="0"/>
          </a:p>
          <a:p>
            <a:pPr>
              <a:tabLst>
                <a:tab pos="1885950" algn="l"/>
              </a:tabLst>
            </a:pPr>
            <a:r>
              <a:rPr lang="en-US" sz="1400" dirty="0"/>
              <a:t>[VECTO-569] - ‘Engine Retarder’ not correctly recognized as input</a:t>
            </a:r>
          </a:p>
          <a:p>
            <a:pPr>
              <a:tabLst>
                <a:tab pos="1885950" algn="l"/>
              </a:tabLst>
            </a:pPr>
            <a:r>
              <a:rPr lang="en-US" sz="1400" dirty="0"/>
              <a:t>[VECTO-571] - Customer Report – wrong output format of average RRC</a:t>
            </a:r>
          </a:p>
          <a:p>
            <a:pPr>
              <a:tabLst>
                <a:tab pos="1885950" algn="l"/>
              </a:tabLst>
            </a:pPr>
            <a:r>
              <a:rPr lang="en-US" sz="1400" dirty="0"/>
              <a:t>[VECTO-573] - Correction of displayed units in graph window</a:t>
            </a:r>
          </a:p>
          <a:p>
            <a:pPr>
              <a:tabLst>
                <a:tab pos="1885950" algn="l"/>
              </a:tabLst>
            </a:pPr>
            <a:r>
              <a:rPr lang="en-US" sz="1400" dirty="0"/>
              <a:t>[VECTO-575] - Correction of simulation aborts (due to gearbox inertia, engineering mode)</a:t>
            </a:r>
          </a:p>
          <a:p>
            <a:pPr>
              <a:tabLst>
                <a:tab pos="1885950" algn="l"/>
              </a:tabLst>
            </a:pPr>
            <a:r>
              <a:rPr lang="en-US" sz="1400" dirty="0"/>
              <a:t>[VECTO-577] - Correction of XML export functionality</a:t>
            </a:r>
          </a:p>
          <a:p>
            <a:pPr>
              <a:tabLst>
                <a:tab pos="1885950" algn="l"/>
              </a:tabLst>
            </a:pPr>
            <a:r>
              <a:rPr lang="en-US" sz="1400" dirty="0"/>
              <a:t>[VECTO-579] - Bug fix GUI crashes on invalid input</a:t>
            </a:r>
          </a:p>
          <a:p>
            <a:pPr>
              <a:tabLst>
                <a:tab pos="1885950" algn="l"/>
              </a:tabLst>
            </a:pPr>
            <a:r>
              <a:rPr lang="en-US" sz="1400" dirty="0"/>
              <a:t>[VECTO-558] - Correction of output in .</a:t>
            </a:r>
            <a:r>
              <a:rPr lang="en-US" sz="1400" dirty="0" err="1"/>
              <a:t>vsum</a:t>
            </a:r>
            <a:r>
              <a:rPr lang="en-US" sz="1400" dirty="0"/>
              <a:t> file – </a:t>
            </a:r>
            <a:r>
              <a:rPr lang="en-US" sz="1400" dirty="0" err="1"/>
              <a:t>BFColdHot</a:t>
            </a:r>
            <a:r>
              <a:rPr lang="en-US" sz="1400" dirty="0"/>
              <a:t> always 0</a:t>
            </a:r>
          </a:p>
          <a:p>
            <a:pPr>
              <a:tabLst>
                <a:tab pos="1885950" algn="l"/>
              </a:tabLst>
            </a:pPr>
            <a:r>
              <a:rPr lang="en-US" sz="1400" dirty="0"/>
              <a:t>[VECTO-564] - Bug fix: correct output of vehicle group in XML report</a:t>
            </a:r>
          </a:p>
          <a:p>
            <a:pPr>
              <a:tabLst>
                <a:tab pos="1885950" algn="l"/>
              </a:tabLst>
            </a:pPr>
            <a:r>
              <a:rPr lang="en-US" sz="1400" dirty="0"/>
              <a:t>[VECTO-566] - Vehicle height not correctly read (engineering mode)</a:t>
            </a:r>
          </a:p>
          <a:p>
            <a:pPr>
              <a:tabLst>
                <a:tab pos="1885950" algn="l"/>
              </a:tabLst>
            </a:pPr>
            <a:r>
              <a:rPr lang="en-US" sz="1400" dirty="0"/>
              <a:t>[VECTO-545] - Update documentation on Settings dialog</a:t>
            </a:r>
          </a:p>
        </p:txBody>
      </p:sp>
    </p:spTree>
    <p:extLst>
      <p:ext uri="{BB962C8B-B14F-4D97-AF65-F5344CB8AC3E}">
        <p14:creationId xmlns:p14="http://schemas.microsoft.com/office/powerpoint/2010/main" val="393953743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3.2.0.940</a:t>
            </a:r>
            <a:br>
              <a:rPr lang="en-US" dirty="0"/>
            </a:br>
            <a:r>
              <a:rPr lang="en-US" sz="1600" dirty="0"/>
              <a:t>2017-07-28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[VECTO-546] - </a:t>
            </a:r>
            <a:r>
              <a:rPr lang="en-US" sz="1400" dirty="0" err="1"/>
              <a:t>GearboxCertificationOptionType</a:t>
            </a:r>
            <a:r>
              <a:rPr lang="en-US" sz="1400" dirty="0"/>
              <a:t> Option 2 not accepted by VECTO</a:t>
            </a:r>
          </a:p>
          <a:p>
            <a:r>
              <a:rPr lang="en-US" sz="1400" dirty="0"/>
              <a:t>[VECTO-547] - Engine Manufacturer and Engine Model are empty in .</a:t>
            </a:r>
            <a:r>
              <a:rPr lang="en-US" sz="1400" dirty="0" err="1"/>
              <a:t>vsum</a:t>
            </a:r>
            <a:r>
              <a:rPr lang="en-US" sz="1400" dirty="0"/>
              <a:t> </a:t>
            </a:r>
          </a:p>
          <a:p>
            <a:r>
              <a:rPr lang="en-US" sz="1400" dirty="0"/>
              <a:t>[VECTO-548] - online user manual</a:t>
            </a:r>
          </a:p>
          <a:p>
            <a:r>
              <a:rPr lang="en-US" sz="1400" dirty="0"/>
              <a:t>[VECTO-549] - Inconsistent (and wrong) decimal separator in XML output (manufacturer report)</a:t>
            </a:r>
          </a:p>
          <a:p>
            <a:r>
              <a:rPr lang="en-US" sz="1400" dirty="0"/>
              <a:t>[VECTO-551] - Average </a:t>
            </a:r>
            <a:r>
              <a:rPr lang="en-US" sz="1400" dirty="0" err="1"/>
              <a:t>Tyre</a:t>
            </a:r>
            <a:r>
              <a:rPr lang="en-US" sz="1400" dirty="0"/>
              <a:t> RRC not in Customer Information File output</a:t>
            </a:r>
          </a:p>
          <a:p>
            <a:r>
              <a:rPr lang="en-US" sz="1400" dirty="0"/>
              <a:t>[VECTO-536] - GUI: improvements vehicle dialog (add missing pictures for vehicle categories)</a:t>
            </a:r>
          </a:p>
          <a:p>
            <a:r>
              <a:rPr lang="en-US" sz="1400" dirty="0"/>
              <a:t>[VECTO-550] - Allow custom settings for </a:t>
            </a:r>
            <a:r>
              <a:rPr lang="en-US" sz="1400" dirty="0" err="1"/>
              <a:t>AirDensity</a:t>
            </a:r>
            <a:r>
              <a:rPr lang="en-US" sz="1400" dirty="0"/>
              <a:t> in Engineering mode</a:t>
            </a:r>
          </a:p>
          <a:p>
            <a:r>
              <a:rPr lang="en-US" sz="1400" dirty="0"/>
              <a:t>[VECTO-552] - set engine rated power, rated speed to computed values from FLD if not provided as input</a:t>
            </a:r>
          </a:p>
        </p:txBody>
      </p:sp>
    </p:spTree>
    <p:extLst>
      <p:ext uri="{BB962C8B-B14F-4D97-AF65-F5344CB8AC3E}">
        <p14:creationId xmlns:p14="http://schemas.microsoft.com/office/powerpoint/2010/main" val="133937415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[VECTO-366] added EMS vehicle configuration, EMS is only simulated when engine rated power &gt; 300kW</a:t>
            </a:r>
          </a:p>
          <a:p>
            <a:r>
              <a:rPr lang="en-US" sz="1400" dirty="0"/>
              <a:t>[VECTO-463] add pneumatic system technology 'vacuum pump‘</a:t>
            </a:r>
          </a:p>
          <a:p>
            <a:r>
              <a:rPr lang="en-US" sz="1400" dirty="0"/>
              <a:t>[VECTO-465] change RRC value of trailers (declaration mode) from 0.00555 to 0.0055 (due to limits in user interface)</a:t>
            </a:r>
          </a:p>
          <a:p>
            <a:r>
              <a:rPr lang="en-US" sz="1400" dirty="0"/>
              <a:t>[VECTO-477] AT Gearbox, </a:t>
            </a:r>
            <a:r>
              <a:rPr lang="en-US" sz="1400" dirty="0" err="1"/>
              <a:t>powershift</a:t>
            </a:r>
            <a:r>
              <a:rPr lang="en-US" sz="1400" dirty="0"/>
              <a:t> losses: remove inertia factor</a:t>
            </a:r>
          </a:p>
          <a:p>
            <a:r>
              <a:rPr lang="en-US" sz="1400" dirty="0"/>
              <a:t>[VECTO-471] update cross-wind correction model: height-dependent wind speed (see Excel spreadsheet in User Manual folder for details)</a:t>
            </a:r>
          </a:p>
          <a:p>
            <a:r>
              <a:rPr lang="en-US" sz="1400" dirty="0"/>
              <a:t>[VECTO-367] Add Vehicle Design Speed to segmentation table</a:t>
            </a:r>
          </a:p>
          <a:p>
            <a:r>
              <a:rPr lang="en-US" sz="1400" dirty="0"/>
              <a:t>[VECTO-470] Add XML reading and export functionality</a:t>
            </a:r>
          </a:p>
          <a:p>
            <a:r>
              <a:rPr lang="en-US" sz="1400" dirty="0"/>
              <a:t>[VECTO-486] Adding hashing library</a:t>
            </a:r>
          </a:p>
          <a:p>
            <a:r>
              <a:rPr lang="en-US" sz="1400" dirty="0"/>
              <a:t>[VECTO-469] Limit engine max torque (either due to vehicle or gearbox limits), limit gearbox input speed</a:t>
            </a:r>
          </a:p>
          <a:p>
            <a:r>
              <a:rPr lang="en-US" sz="1400" dirty="0"/>
              <a:t>[VECTO-466] Update vehicle payloads: 10% loaded and reference load are simulated</a:t>
            </a:r>
          </a:p>
          <a:p>
            <a:r>
              <a:rPr lang="en-US" sz="1400" dirty="0"/>
              <a:t>[VECTO-467] Add generic PTO activation in municipal cycle</a:t>
            </a:r>
          </a:p>
          <a:p>
            <a:r>
              <a:rPr lang="en-US" sz="1400" dirty="0"/>
              <a:t>[VECTO-468] Add PTO losses (idle) in declaration mode</a:t>
            </a:r>
          </a:p>
          <a:p>
            <a:r>
              <a:rPr lang="en-US" sz="1400" dirty="0"/>
              <a:t>[VECTO-479</a:t>
            </a:r>
            <a:r>
              <a:rPr lang="en-US" sz="1600" dirty="0"/>
              <a:t>] Added PTO option 'only one engaged gearwheel above oil level' with 0 losses</a:t>
            </a:r>
          </a:p>
        </p:txBody>
      </p:sp>
    </p:spTree>
    <p:extLst>
      <p:ext uri="{BB962C8B-B14F-4D97-AF65-F5344CB8AC3E}">
        <p14:creationId xmlns:p14="http://schemas.microsoft.com/office/powerpoint/2010/main" val="93571719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[VECTO-483] Adapt </a:t>
            </a:r>
            <a:r>
              <a:rPr lang="en-US" sz="1400" dirty="0" err="1"/>
              <a:t>CdxA</a:t>
            </a:r>
            <a:r>
              <a:rPr lang="en-US" sz="1400" dirty="0"/>
              <a:t> supplement for </a:t>
            </a:r>
            <a:r>
              <a:rPr lang="en-US" sz="1400"/>
              <a:t>additional trailers</a:t>
            </a:r>
            <a:endParaRPr lang="en-US" sz="1400" dirty="0"/>
          </a:p>
          <a:p>
            <a:r>
              <a:rPr lang="en-US" sz="1400" dirty="0"/>
              <a:t>[VECTO-494] Implementation of different fuel types</a:t>
            </a:r>
          </a:p>
          <a:p>
            <a:r>
              <a:rPr lang="en-US" sz="1400" dirty="0"/>
              <a:t>[VECTO-502] Implementing standard values for air-drag area (if not measured)</a:t>
            </a:r>
          </a:p>
          <a:p>
            <a:r>
              <a:rPr lang="en-US" sz="1400" dirty="0"/>
              <a:t>[VECTO-501] Implement engine idle speed set in vehicle (must be higher than engine's idle speed value)</a:t>
            </a:r>
          </a:p>
          <a:p>
            <a:r>
              <a:rPr lang="en-US" sz="1400" dirty="0"/>
              <a:t>[VECTO-504] Adding HVAC technology 'none‘</a:t>
            </a:r>
          </a:p>
          <a:p>
            <a:r>
              <a:rPr lang="en-US" sz="1400" dirty="0"/>
              <a:t>[VECTO-489] Extrapolate gearbox </a:t>
            </a:r>
            <a:r>
              <a:rPr lang="en-US" sz="1400" dirty="0" err="1"/>
              <a:t>lossmaps</a:t>
            </a:r>
            <a:r>
              <a:rPr lang="en-US" sz="1400" dirty="0"/>
              <a:t> (required when torque limitation by gearbox is ignored)</a:t>
            </a:r>
          </a:p>
          <a:p>
            <a:r>
              <a:rPr lang="en-US" sz="1400" dirty="0"/>
              <a:t>[VECTO-505] Implement AT transmissions in declaration mode</a:t>
            </a:r>
          </a:p>
          <a:p>
            <a:r>
              <a:rPr lang="en-US" sz="1400" dirty="0"/>
              <a:t>[VECTO-507] Allow to ignore validation of model data when starting a simulation (significant improvement on simulation startup time - about 10s)</a:t>
            </a:r>
          </a:p>
          <a:p>
            <a:r>
              <a:rPr lang="en-US" sz="1400" dirty="0"/>
              <a:t>[VECTO-506] modified method how torque-converter characteristics in drag is extended. allow drag-values in the input, only add one point at a high speed ratio</a:t>
            </a:r>
          </a:p>
          <a:p>
            <a:r>
              <a:rPr lang="en-US" sz="1400" dirty="0"/>
              <a:t>[VECTO-509] Add axle-type (vehicle driven, vehicle non-driven, trailer) to GUI</a:t>
            </a:r>
          </a:p>
          <a:p>
            <a:r>
              <a:rPr lang="en-US" sz="1400" dirty="0"/>
              <a:t>[VECTO-511] Add engine idle speed to Vehicle input form (GUI)</a:t>
            </a:r>
          </a:p>
          <a:p>
            <a:r>
              <a:rPr lang="en-US" sz="1400" dirty="0"/>
              <a:t>[VECTO-510] Write XML reports (manufacturer, customer information) in declaration mode</a:t>
            </a:r>
          </a:p>
          <a:p>
            <a:r>
              <a:rPr lang="en-US" sz="1400" dirty="0"/>
              <a:t>[VECTO-474] new driving cycles for Municipal and Regional Delivery</a:t>
            </a:r>
          </a:p>
        </p:txBody>
      </p:sp>
    </p:spTree>
    <p:extLst>
      <p:ext uri="{BB962C8B-B14F-4D97-AF65-F5344CB8AC3E}">
        <p14:creationId xmlns:p14="http://schemas.microsoft.com/office/powerpoint/2010/main" val="119064204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[VECTO-522] step-up ratio for using torque converter in second gear set to 1.85 for busses (still 1.8 for trucks)</a:t>
            </a:r>
          </a:p>
          <a:p>
            <a:r>
              <a:rPr lang="en-US" sz="1400" dirty="0"/>
              <a:t>[VECTO-525] remove info-box with max loading in GUI</a:t>
            </a:r>
          </a:p>
          <a:p>
            <a:r>
              <a:rPr lang="en-US" sz="1400" dirty="0"/>
              <a:t>[VECTO-531] Payload calculation: limit truck payload to the truck's max payload. (earlier versions only limited the total payload of </a:t>
            </a:r>
            <a:r>
              <a:rPr lang="en-US" sz="1400" dirty="0" err="1"/>
              <a:t>truc</a:t>
            </a:r>
            <a:r>
              <a:rPr lang="en-US" sz="1400" dirty="0"/>
              <a:t> + trailer to the total max. payload, i.e. allowed to shifted loading from truck to the trailer)</a:t>
            </a:r>
          </a:p>
          <a:p>
            <a:r>
              <a:rPr lang="en-US" sz="1400" dirty="0"/>
              <a:t>[VECTO-533] allow second driven axle, </a:t>
            </a:r>
            <a:r>
              <a:rPr lang="en-US" sz="1400" dirty="0" err="1"/>
              <a:t>rdyn</a:t>
            </a:r>
            <a:r>
              <a:rPr lang="en-US" sz="1400" dirty="0"/>
              <a:t> is calculated as average of both driven axles</a:t>
            </a:r>
          </a:p>
          <a:p>
            <a:r>
              <a:rPr lang="en-US" sz="1400" dirty="0"/>
              <a:t>[VECTO-537] new Suburban driving cycles</a:t>
            </a:r>
          </a:p>
          <a:p>
            <a:r>
              <a:rPr lang="en-US" sz="1400" dirty="0"/>
              <a:t>[VECTO-541] increase declaration mode PT1 curve to higher speeds (2500 is too low for some engines)</a:t>
            </a:r>
          </a:p>
          <a:p>
            <a:r>
              <a:rPr lang="en-US" sz="1400" dirty="0"/>
              <a:t>[VECTO-542] reduce </a:t>
            </a:r>
            <a:r>
              <a:rPr lang="en-US" sz="1400" dirty="0" err="1"/>
              <a:t>overspeed</a:t>
            </a:r>
            <a:r>
              <a:rPr lang="en-US" sz="1400" dirty="0"/>
              <a:t> in declaration mode to 2.5km/h</a:t>
            </a:r>
          </a:p>
        </p:txBody>
      </p:sp>
    </p:spTree>
    <p:extLst>
      <p:ext uri="{BB962C8B-B14F-4D97-AF65-F5344CB8AC3E}">
        <p14:creationId xmlns:p14="http://schemas.microsoft.com/office/powerpoint/2010/main" val="13671776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0002C6-2DD7-4EF1-87F7-2FE5E415D1BC}"/>
              </a:ext>
            </a:extLst>
          </p:cNvPr>
          <p:cNvSpPr>
            <a:spLocks noGrp="1"/>
          </p:cNvSpPr>
          <p:nvPr>
            <p:ph type="title"/>
          </p:nvPr>
        </p:nvSpPr>
        <p:spPr/>
        <p:txBody>
          <a:bodyPr/>
          <a:lstStyle/>
          <a:p>
            <a:r>
              <a:rPr lang="en-US" dirty="0"/>
              <a:t>Gearbox Form for IEPC Vehicles</a:t>
            </a:r>
            <a:endParaRPr lang="de-AT" dirty="0"/>
          </a:p>
        </p:txBody>
      </p:sp>
      <p:sp>
        <p:nvSpPr>
          <p:cNvPr id="3" name="Inhaltsplatzhalter 2">
            <a:extLst>
              <a:ext uri="{FF2B5EF4-FFF2-40B4-BE49-F238E27FC236}">
                <a16:creationId xmlns:a16="http://schemas.microsoft.com/office/drawing/2014/main" id="{E0743CA1-5C0D-4E02-AC6B-8EBE4F168AAD}"/>
              </a:ext>
            </a:extLst>
          </p:cNvPr>
          <p:cNvSpPr>
            <a:spLocks noGrp="1"/>
          </p:cNvSpPr>
          <p:nvPr>
            <p:ph idx="1"/>
          </p:nvPr>
        </p:nvSpPr>
        <p:spPr>
          <a:xfrm>
            <a:off x="622355" y="2137413"/>
            <a:ext cx="3634685" cy="3482007"/>
          </a:xfrm>
        </p:spPr>
        <p:txBody>
          <a:bodyPr/>
          <a:lstStyle/>
          <a:p>
            <a:r>
              <a:rPr lang="en-US" dirty="0"/>
              <a:t>No gearbox file needs to be provided for IEPC with differential included (case 2)</a:t>
            </a:r>
          </a:p>
          <a:p>
            <a:r>
              <a:rPr lang="en-US" dirty="0"/>
              <a:t>New IEPC gearbox type for all other variants where only the </a:t>
            </a:r>
            <a:r>
              <a:rPr lang="en-US" dirty="0" err="1"/>
              <a:t>axlegear</a:t>
            </a:r>
            <a:r>
              <a:rPr lang="en-US" dirty="0"/>
              <a:t> ratio needs to be provided</a:t>
            </a:r>
            <a:endParaRPr lang="de-AT" dirty="0"/>
          </a:p>
        </p:txBody>
      </p:sp>
      <p:sp>
        <p:nvSpPr>
          <p:cNvPr id="4" name="Foliennummernplatzhalter 3">
            <a:extLst>
              <a:ext uri="{FF2B5EF4-FFF2-40B4-BE49-F238E27FC236}">
                <a16:creationId xmlns:a16="http://schemas.microsoft.com/office/drawing/2014/main" id="{E18FE0BC-CBA8-4755-9700-F08E3A4D5F0F}"/>
              </a:ext>
            </a:extLst>
          </p:cNvPr>
          <p:cNvSpPr>
            <a:spLocks noGrp="1"/>
          </p:cNvSpPr>
          <p:nvPr>
            <p:ph type="sldNum" sz="quarter" idx="12"/>
          </p:nvPr>
        </p:nvSpPr>
        <p:spPr/>
        <p:txBody>
          <a:bodyPr/>
          <a:lstStyle/>
          <a:p>
            <a:endParaRPr lang="de-DE" dirty="0"/>
          </a:p>
        </p:txBody>
      </p:sp>
      <p:pic>
        <p:nvPicPr>
          <p:cNvPr id="5" name="Grafik 4">
            <a:extLst>
              <a:ext uri="{FF2B5EF4-FFF2-40B4-BE49-F238E27FC236}">
                <a16:creationId xmlns:a16="http://schemas.microsoft.com/office/drawing/2014/main" id="{0EE3F330-A75B-4AD6-8DD3-4D96DDB86F88}"/>
              </a:ext>
            </a:extLst>
          </p:cNvPr>
          <p:cNvPicPr>
            <a:picLocks noChangeAspect="1"/>
          </p:cNvPicPr>
          <p:nvPr/>
        </p:nvPicPr>
        <p:blipFill>
          <a:blip r:embed="rId2"/>
          <a:stretch>
            <a:fillRect/>
          </a:stretch>
        </p:blipFill>
        <p:spPr>
          <a:xfrm>
            <a:off x="4500106" y="2137412"/>
            <a:ext cx="3516901" cy="3322318"/>
          </a:xfrm>
          <a:prstGeom prst="rect">
            <a:avLst/>
          </a:prstGeom>
        </p:spPr>
      </p:pic>
      <p:cxnSp>
        <p:nvCxnSpPr>
          <p:cNvPr id="6" name="Gerade Verbindung mit Pfeil 5">
            <a:extLst>
              <a:ext uri="{FF2B5EF4-FFF2-40B4-BE49-F238E27FC236}">
                <a16:creationId xmlns:a16="http://schemas.microsoft.com/office/drawing/2014/main" id="{B9CD258E-4094-4F65-80C3-A66E56362A37}"/>
              </a:ext>
            </a:extLst>
          </p:cNvPr>
          <p:cNvCxnSpPr>
            <a:cxnSpLocks/>
            <a:stCxn id="7" idx="1"/>
          </p:cNvCxnSpPr>
          <p:nvPr/>
        </p:nvCxnSpPr>
        <p:spPr>
          <a:xfrm flipH="1">
            <a:off x="6164892" y="2885362"/>
            <a:ext cx="812166" cy="2924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 name="Textfeld 6">
            <a:extLst>
              <a:ext uri="{FF2B5EF4-FFF2-40B4-BE49-F238E27FC236}">
                <a16:creationId xmlns:a16="http://schemas.microsoft.com/office/drawing/2014/main" id="{1F05D4F0-9D24-4CC1-B233-A5C0A7CD21A9}"/>
              </a:ext>
            </a:extLst>
          </p:cNvPr>
          <p:cNvSpPr txBox="1"/>
          <p:nvPr/>
        </p:nvSpPr>
        <p:spPr>
          <a:xfrm>
            <a:off x="6977059" y="2596822"/>
            <a:ext cx="2004385" cy="577081"/>
          </a:xfrm>
          <a:prstGeom prst="rect">
            <a:avLst/>
          </a:prstGeom>
          <a:noFill/>
        </p:spPr>
        <p:txBody>
          <a:bodyPr wrap="square" rtlCol="0">
            <a:spAutoFit/>
          </a:bodyPr>
          <a:lstStyle/>
          <a:p>
            <a:pPr algn="ctr"/>
            <a:r>
              <a:rPr lang="en-US" sz="1050" dirty="0">
                <a:solidFill>
                  <a:srgbClr val="FF0000"/>
                </a:solidFill>
              </a:rPr>
              <a:t>Specific Gearbox Type for IEPC. Only requires </a:t>
            </a:r>
            <a:r>
              <a:rPr lang="en-US" sz="1050" dirty="0" err="1">
                <a:solidFill>
                  <a:srgbClr val="FF0000"/>
                </a:solidFill>
              </a:rPr>
              <a:t>axlegear</a:t>
            </a:r>
            <a:r>
              <a:rPr lang="en-US" sz="1050" dirty="0">
                <a:solidFill>
                  <a:srgbClr val="FF0000"/>
                </a:solidFill>
              </a:rPr>
              <a:t> to be provided</a:t>
            </a:r>
            <a:endParaRPr lang="de-AT" sz="1050" dirty="0">
              <a:solidFill>
                <a:srgbClr val="FF0000"/>
              </a:solidFill>
            </a:endParaRPr>
          </a:p>
        </p:txBody>
      </p:sp>
    </p:spTree>
    <p:extLst>
      <p:ext uri="{BB962C8B-B14F-4D97-AF65-F5344CB8AC3E}">
        <p14:creationId xmlns:p14="http://schemas.microsoft.com/office/powerpoint/2010/main" val="281501966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[VECTO-462] fix: decision if PTO cycle is simulated</a:t>
            </a:r>
          </a:p>
          <a:p>
            <a:r>
              <a:rPr lang="en-US" sz="1400" dirty="0"/>
              <a:t>[VECTO-473] fix: adapt range for validation of torque converter characteristics</a:t>
            </a:r>
          </a:p>
          <a:p>
            <a:r>
              <a:rPr lang="en-US" sz="1400" dirty="0"/>
              <a:t>[VECTO-464] fix: extrapolation of engine full-load curve gives neg. max. torque. Limit engine speed to n95h</a:t>
            </a:r>
          </a:p>
          <a:p>
            <a:r>
              <a:rPr lang="en-US" sz="1400" dirty="0"/>
              <a:t>[VECTO-480] fix: </a:t>
            </a:r>
            <a:r>
              <a:rPr lang="en-US" sz="1400" dirty="0" err="1"/>
              <a:t>a_pos</a:t>
            </a:r>
            <a:r>
              <a:rPr lang="en-US" sz="1400" dirty="0"/>
              <a:t> in .</a:t>
            </a:r>
            <a:r>
              <a:rPr lang="en-US" sz="1400" dirty="0" err="1"/>
              <a:t>vsum</a:t>
            </a:r>
            <a:r>
              <a:rPr lang="en-US" sz="1400" dirty="0"/>
              <a:t> was less than zero</a:t>
            </a:r>
          </a:p>
          <a:p>
            <a:r>
              <a:rPr lang="en-US" sz="1400" dirty="0"/>
              <a:t>[VECTO-487] fix: Duration of PTO cycle was computed incorrectly if PTO cycle does not start at t=0</a:t>
            </a:r>
          </a:p>
          <a:p>
            <a:r>
              <a:rPr lang="en-US" sz="1400" dirty="0"/>
              <a:t>[VECTO-514] fix: sort entries in .</a:t>
            </a:r>
            <a:r>
              <a:rPr lang="en-US" sz="1400" dirty="0" err="1"/>
              <a:t>vsum</a:t>
            </a:r>
            <a:r>
              <a:rPr lang="en-US" sz="1400" dirty="0"/>
              <a:t> numerically, not lexically</a:t>
            </a:r>
          </a:p>
          <a:p>
            <a:r>
              <a:rPr lang="en-US" sz="1400" dirty="0"/>
              <a:t>[VECTO-516] fix: consider </a:t>
            </a:r>
            <a:r>
              <a:rPr lang="en-US" sz="1400" dirty="0" err="1"/>
              <a:t>axlegear</a:t>
            </a:r>
            <a:r>
              <a:rPr lang="en-US" sz="1400" dirty="0"/>
              <a:t> losses for estimation of acceleration after gearshifts</a:t>
            </a:r>
          </a:p>
          <a:p>
            <a:r>
              <a:rPr lang="en-US" sz="1400" dirty="0"/>
              <a:t>[VECTO-517] fix: valid shift polygon was considered invalid when extended to very high torque ranges</a:t>
            </a:r>
          </a:p>
          <a:p>
            <a:r>
              <a:rPr lang="en-US" sz="1400" dirty="0"/>
              <a:t>[VECTO-424] fix: VectoCore.dll could not be found when the current working directory is different to the directory of the vectocmd.exe</a:t>
            </a:r>
          </a:p>
          <a:p>
            <a:r>
              <a:rPr lang="en-US" sz="1400" dirty="0"/>
              <a:t>[VECTO-425] fix: vectocmd.exe - check if the output is redirected, and skip updating of the progress bar when this is the case</a:t>
            </a:r>
          </a:p>
          <a:p>
            <a:r>
              <a:rPr lang="en-US" sz="1400" dirty="0"/>
              <a:t>[VECTO-426] fix: vectocmd.exe - log errors to STDERR</a:t>
            </a:r>
          </a:p>
          <a:p>
            <a:r>
              <a:rPr lang="en-US" sz="1400" dirty="0"/>
              <a:t>[VECTO-519] fix: computation of n95h fails for a valid full-load curve due to numerical inaccuracy. add tolerance when searching for solutions</a:t>
            </a:r>
          </a:p>
          <a:p>
            <a:r>
              <a:rPr lang="en-US" sz="1400" dirty="0"/>
              <a:t>[VECTO-520] fix: </a:t>
            </a:r>
            <a:r>
              <a:rPr lang="en-US" sz="1400" dirty="0" err="1"/>
              <a:t>gearashift</a:t>
            </a:r>
            <a:r>
              <a:rPr lang="en-US" sz="1400" dirty="0"/>
              <a:t> count in </a:t>
            </a:r>
            <a:r>
              <a:rPr lang="en-US" sz="1400" dirty="0" err="1"/>
              <a:t>vsum</a:t>
            </a:r>
            <a:r>
              <a:rPr lang="en-US" sz="1400" dirty="0"/>
              <a:t> is 0</a:t>
            </a:r>
          </a:p>
        </p:txBody>
      </p:sp>
    </p:spTree>
    <p:extLst>
      <p:ext uri="{BB962C8B-B14F-4D97-AF65-F5344CB8AC3E}">
        <p14:creationId xmlns:p14="http://schemas.microsoft.com/office/powerpoint/2010/main" val="214547172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3.1.2.810</a:t>
            </a:r>
            <a:br>
              <a:rPr lang="en-US" dirty="0"/>
            </a:br>
            <a:r>
              <a:rPr lang="en-US" sz="1600" dirty="0"/>
              <a:t>2017-01-18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[VECTO-445] Additional columns in </a:t>
            </a:r>
            <a:r>
              <a:rPr lang="en-US" sz="1400" dirty="0" err="1"/>
              <a:t>vsum</a:t>
            </a:r>
            <a:r>
              <a:rPr lang="en-US" sz="1400" dirty="0"/>
              <a:t> file</a:t>
            </a:r>
          </a:p>
          <a:p>
            <a:r>
              <a:rPr lang="en-US" sz="1400" dirty="0"/>
              <a:t>Allow splitting shift losses among multiple simulation intervals</a:t>
            </a:r>
          </a:p>
          <a:p>
            <a:r>
              <a:rPr lang="en-US" sz="1400" dirty="0"/>
              <a:t>Allow coasting </a:t>
            </a:r>
            <a:r>
              <a:rPr lang="en-US" sz="1400" dirty="0" err="1"/>
              <a:t>overspeed</a:t>
            </a:r>
            <a:r>
              <a:rPr lang="en-US" sz="1400" dirty="0"/>
              <a:t> only if vehicle speed &gt; 0</a:t>
            </a:r>
          </a:p>
          <a:p>
            <a:r>
              <a:rPr lang="en-US" sz="1400" dirty="0"/>
              <a:t>Torque converter: better handling of ‘creeping’ situations</a:t>
            </a:r>
          </a:p>
          <a:p>
            <a:endParaRPr lang="en-US" sz="1400" dirty="0"/>
          </a:p>
          <a:p>
            <a:pPr marL="0" indent="0">
              <a:buNone/>
            </a:pPr>
            <a:r>
              <a:rPr lang="en-US" sz="1400" b="1" dirty="0" err="1"/>
              <a:t>Bugfixes</a:t>
            </a:r>
            <a:r>
              <a:rPr lang="en-US" sz="1400" b="1" dirty="0"/>
              <a:t>:</a:t>
            </a:r>
          </a:p>
          <a:p>
            <a:r>
              <a:rPr lang="en-US" sz="1400" dirty="0"/>
              <a:t>[VECTO-443] </a:t>
            </a:r>
            <a:r>
              <a:rPr lang="en-US" sz="1400" dirty="0" err="1"/>
              <a:t>Bugfix</a:t>
            </a:r>
            <a:r>
              <a:rPr lang="en-US" sz="1400" dirty="0"/>
              <a:t> in AMT shift strategy: skip gears not working correctly</a:t>
            </a:r>
          </a:p>
          <a:p>
            <a:endParaRPr lang="en-US" sz="1400" dirty="0"/>
          </a:p>
        </p:txBody>
      </p:sp>
    </p:spTree>
    <p:extLst>
      <p:ext uri="{BB962C8B-B14F-4D97-AF65-F5344CB8AC3E}">
        <p14:creationId xmlns:p14="http://schemas.microsoft.com/office/powerpoint/2010/main" val="405607064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3.1.2.796</a:t>
            </a:r>
            <a:br>
              <a:rPr lang="en-US" dirty="0"/>
            </a:br>
            <a:r>
              <a:rPr lang="en-US" sz="1600" dirty="0"/>
              <a:t>2017-03-07</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a:t>Improvements:</a:t>
            </a:r>
          </a:p>
          <a:p>
            <a:r>
              <a:rPr lang="en-US" sz="1200" dirty="0"/>
              <a:t>[VECTO-405] Adding clutch-losses for AMT/MT gearboxes during drive-off, reduce drive-off distance after stop from 1m to 0.25m, set clutch closing speed (normalized) to 6.5%, changes in clutch model</a:t>
            </a:r>
          </a:p>
          <a:p>
            <a:r>
              <a:rPr lang="en-US" sz="1200" dirty="0"/>
              <a:t>[VECTO-379] Make GUI more tolerant against missing files. Instead of aborting reading the input data the GUI shows a suffix for missing input files</a:t>
            </a:r>
          </a:p>
          <a:p>
            <a:r>
              <a:rPr lang="en-US" sz="1200" dirty="0"/>
              <a:t>[VECTO-411] Allow a traction interruption of 0s for AMT/MT gearboxes</a:t>
            </a:r>
          </a:p>
          <a:p>
            <a:r>
              <a:rPr lang="en-US" sz="1200" dirty="0"/>
              <a:t>[VECTO-408] Gearbox Inertia for AT gearboxes set to 0</a:t>
            </a:r>
          </a:p>
          <a:p>
            <a:r>
              <a:rPr lang="en-US" sz="1200" dirty="0"/>
              <a:t>[VECTO-419] Adapted error messages, added list of errors</a:t>
            </a:r>
          </a:p>
          <a:p>
            <a:r>
              <a:rPr lang="en-US" sz="1200" dirty="0"/>
              <a:t>[VECTO-421,VECTO-439] Added volume-related results to </a:t>
            </a:r>
            <a:r>
              <a:rPr lang="en-US" sz="1200" dirty="0" err="1"/>
              <a:t>vsum</a:t>
            </a:r>
            <a:r>
              <a:rPr lang="en-US" sz="1200" dirty="0"/>
              <a:t> file (volume is computed based on default bodies)</a:t>
            </a:r>
          </a:p>
          <a:p>
            <a:r>
              <a:rPr lang="en-US" sz="1200" dirty="0"/>
              <a:t>[] Energy balance (</a:t>
            </a:r>
            <a:r>
              <a:rPr lang="en-US" sz="1200" dirty="0" err="1"/>
              <a:t>vsum</a:t>
            </a:r>
            <a:r>
              <a:rPr lang="en-US" sz="1200" dirty="0"/>
              <a:t>) and balance of engine power output and power consumers (</a:t>
            </a:r>
            <a:r>
              <a:rPr lang="en-US" sz="1200" dirty="0" err="1"/>
              <a:t>vmod</a:t>
            </a:r>
            <a:r>
              <a:rPr lang="en-US" sz="1200" dirty="0"/>
              <a:t>) level</a:t>
            </a:r>
          </a:p>
          <a:p>
            <a:r>
              <a:rPr lang="en-US" sz="1200" dirty="0"/>
              <a:t>[VECTO-430] AT shift strategy: upshifts may happen too early</a:t>
            </a:r>
          </a:p>
          <a:p>
            <a:r>
              <a:rPr lang="en-US" sz="1200" dirty="0"/>
              <a:t>[VECTO-431] AMT shift strategy always started in first gear due to changes in clutch model</a:t>
            </a:r>
          </a:p>
          <a:p>
            <a:r>
              <a:rPr lang="en-US" sz="1200" dirty="0"/>
              <a:t>[VECTO-433] adapt generic vehicles: use typical WHTC correction factors</a:t>
            </a:r>
          </a:p>
          <a:p>
            <a:r>
              <a:rPr lang="en-US" sz="1200" dirty="0"/>
              <a:t>[VECTO-437] set vehicle speed at clutch-closed to 1.3 m/s</a:t>
            </a:r>
          </a:p>
          <a:p>
            <a:r>
              <a:rPr lang="en-US" sz="1200" dirty="0"/>
              <a:t>[VECTO-436] fix simulation aborts with AT gearbox (neg. braking power, unexpected response, underload)</a:t>
            </a:r>
          </a:p>
          <a:p>
            <a:pPr marL="0" indent="0">
              <a:buNone/>
            </a:pPr>
            <a:r>
              <a:rPr lang="en-US" sz="1200" b="1" dirty="0" err="1"/>
              <a:t>Bugfixes</a:t>
            </a:r>
            <a:r>
              <a:rPr lang="en-US" sz="1200" b="1" dirty="0"/>
              <a:t>:</a:t>
            </a:r>
          </a:p>
          <a:p>
            <a:r>
              <a:rPr lang="en-US" sz="1200" dirty="0"/>
              <a:t>[VECTO-415] </a:t>
            </a:r>
            <a:r>
              <a:rPr lang="en-US" sz="1200" dirty="0" err="1"/>
              <a:t>Powershift</a:t>
            </a:r>
            <a:r>
              <a:rPr lang="en-US" sz="1200" dirty="0"/>
              <a:t> Losses were not considered for AT gearboxes with </a:t>
            </a:r>
            <a:r>
              <a:rPr lang="en-US" sz="1200" dirty="0" err="1"/>
              <a:t>PowerSplit</a:t>
            </a:r>
            <a:endParaRPr lang="en-US" sz="1200" dirty="0"/>
          </a:p>
          <a:p>
            <a:r>
              <a:rPr lang="en-US" sz="1200" dirty="0"/>
              <a:t>[VECTO-416] Measured Speed with gear failed when cycle contained parts with eco-roll (computation of next gear failed)</a:t>
            </a:r>
          </a:p>
          <a:p>
            <a:r>
              <a:rPr lang="en-US" sz="1200" dirty="0"/>
              <a:t>[VECTO-428] Sum of timeshares adds up to 100%</a:t>
            </a:r>
          </a:p>
          <a:p>
            <a:r>
              <a:rPr lang="en-US" sz="1200" dirty="0"/>
              <a:t>[VECTO-429] Min Velocity for </a:t>
            </a:r>
            <a:r>
              <a:rPr lang="en-US" sz="1200" dirty="0" err="1"/>
              <a:t>lookahead</a:t>
            </a:r>
            <a:r>
              <a:rPr lang="en-US" sz="1200" dirty="0"/>
              <a:t> coasting was not written to JSON file</a:t>
            </a:r>
          </a:p>
          <a:p>
            <a:pPr marL="0" indent="0">
              <a:buNone/>
            </a:pPr>
            <a:endParaRPr lang="en-US" sz="1200" dirty="0"/>
          </a:p>
        </p:txBody>
      </p:sp>
    </p:spTree>
    <p:extLst>
      <p:ext uri="{BB962C8B-B14F-4D97-AF65-F5344CB8AC3E}">
        <p14:creationId xmlns:p14="http://schemas.microsoft.com/office/powerpoint/2010/main" val="65241555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3.1.1.748</a:t>
            </a:r>
            <a:br>
              <a:rPr lang="en-US" dirty="0"/>
            </a:br>
            <a:r>
              <a:rPr lang="en-US" sz="1600" dirty="0"/>
              <a:t>2017-01-18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a:t>Bugfixes</a:t>
            </a:r>
            <a:r>
              <a:rPr lang="en-US" sz="1400" b="1" dirty="0"/>
              <a:t>:</a:t>
            </a:r>
          </a:p>
          <a:p>
            <a:r>
              <a:rPr lang="en-US" sz="1400" dirty="0"/>
              <a:t>[VECTO-404] Driving Cycle with PTO stopped simulation after first PTO activation</a:t>
            </a:r>
          </a:p>
        </p:txBody>
      </p:sp>
    </p:spTree>
    <p:extLst>
      <p:ext uri="{BB962C8B-B14F-4D97-AF65-F5344CB8AC3E}">
        <p14:creationId xmlns:p14="http://schemas.microsoft.com/office/powerpoint/2010/main" val="349050963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3.1.1.742</a:t>
            </a:r>
            <a:br>
              <a:rPr lang="en-US"/>
            </a:br>
            <a:r>
              <a:rPr lang="en-US" sz="160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a:t>Improvements:</a:t>
            </a:r>
          </a:p>
          <a:p>
            <a:r>
              <a:rPr lang="en-US" sz="1400" dirty="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drag</a:t>
            </a:r>
          </a:p>
          <a:p>
            <a:r>
              <a:rPr lang="en-US" sz="1400" dirty="0"/>
              <a:t>[VECTO-399] Add missions and loadings for vehicle categories 11, 12, and 16 (declaration mode)</a:t>
            </a:r>
          </a:p>
          <a:p>
            <a:r>
              <a:rPr lang="en-US" sz="1400" dirty="0"/>
              <a:t>[VECTO-384] cleanup memory after simulation run</a:t>
            </a:r>
          </a:p>
          <a:p>
            <a:r>
              <a:rPr lang="en-US" sz="1400" dirty="0"/>
              <a:t>[VECTO-394] new option for </a:t>
            </a:r>
            <a:r>
              <a:rPr lang="en-US" sz="1400" dirty="0" err="1"/>
              <a:t>vectocmd</a:t>
            </a:r>
            <a:r>
              <a:rPr lang="en-US" sz="1400" dirty="0"/>
              <a:t> to disable all output</a:t>
            </a:r>
          </a:p>
          <a:p>
            <a:r>
              <a:rPr lang="en-US" sz="1400" dirty="0"/>
              <a:t>[VECTO-392] make the GUI scale depending on the Windows font size</a:t>
            </a:r>
          </a:p>
          <a:p>
            <a:r>
              <a:rPr lang="en-US" sz="1400" dirty="0"/>
              <a:t>[VECTO-391] Gearbox output speed and output torque added to .</a:t>
            </a:r>
            <a:r>
              <a:rPr lang="en-US" sz="1400" dirty="0" err="1"/>
              <a:t>vmod</a:t>
            </a:r>
            <a:r>
              <a:rPr lang="en-US" sz="1400" dirty="0"/>
              <a:t> files</a:t>
            </a:r>
          </a:p>
          <a:p>
            <a:r>
              <a:rPr lang="en-US" sz="1400" dirty="0"/>
              <a:t>[VECTO-386] Gearbox window: disable input fields not applicable for the selected gearbox type</a:t>
            </a:r>
          </a:p>
          <a:p>
            <a:pPr marL="0" indent="0">
              <a:buNone/>
            </a:pPr>
            <a:r>
              <a:rPr lang="en-US" sz="1400" b="1" dirty="0" err="1"/>
              <a:t>Bugfixes</a:t>
            </a:r>
            <a:r>
              <a:rPr lang="en-US" sz="1400" b="1" dirty="0"/>
              <a:t>:</a:t>
            </a:r>
          </a:p>
          <a:p>
            <a:r>
              <a:rPr lang="en-US" sz="1400" dirty="0"/>
              <a:t>[VECTO-401] Computation of n_95h etc. fails if engine’s max torque is constant 0 </a:t>
            </a:r>
          </a:p>
          <a:p>
            <a:r>
              <a:rPr lang="en-US" sz="1400" dirty="0"/>
              <a:t>Lookup of </a:t>
            </a:r>
            <a:r>
              <a:rPr lang="en-US" sz="1400" dirty="0" err="1"/>
              <a:t>Airdrag</a:t>
            </a:r>
            <a:r>
              <a:rPr lang="en-US" sz="1400" dirty="0"/>
              <a:t> parameters in declaration mode</a:t>
            </a:r>
          </a:p>
          <a:p>
            <a:r>
              <a:rPr lang="en-US" sz="1400" dirty="0"/>
              <a:t>[VECTO-378] Improved file-handling in AAUX module</a:t>
            </a:r>
          </a:p>
        </p:txBody>
      </p:sp>
    </p:spTree>
    <p:extLst>
      <p:ext uri="{BB962C8B-B14F-4D97-AF65-F5344CB8AC3E}">
        <p14:creationId xmlns:p14="http://schemas.microsoft.com/office/powerpoint/2010/main" val="252083553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3.1.0.683</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a:t>Bugfixes</a:t>
            </a:r>
            <a:r>
              <a:rPr lang="en-US" sz="1600" b="1" dirty="0"/>
              <a:t>:</a:t>
            </a:r>
          </a:p>
          <a:p>
            <a:r>
              <a:rPr lang="en-US" sz="1600" dirty="0"/>
              <a:t>[VECTO-375] Fixed bug when braking during slope change from negative to positive values.</a:t>
            </a:r>
          </a:p>
          <a:p>
            <a:r>
              <a:rPr lang="en-US" sz="1600" dirty="0"/>
              <a:t>[VECTO-372] Added check for unusual acceleration/deceleration data which could lead to error when halting.</a:t>
            </a:r>
          </a:p>
          <a:p>
            <a:r>
              <a:rPr lang="en-US" sz="1600" dirty="0"/>
              <a:t>[VECTO-371] Added additional behavior to overcome such situations</a:t>
            </a:r>
          </a:p>
          <a:p>
            <a:r>
              <a:rPr lang="en-US" sz="1600" dirty="0"/>
              <a:t>[VECTO-370] Added additional behavior to overcome such situations</a:t>
            </a:r>
          </a:p>
          <a:p>
            <a:r>
              <a:rPr lang="en-US" sz="1600" dirty="0"/>
              <a:t>[VECTO-369] </a:t>
            </a:r>
            <a:r>
              <a:rPr lang="en-US" sz="1600" dirty="0" err="1"/>
              <a:t>CrosswindCorrection</a:t>
            </a:r>
            <a:r>
              <a:rPr lang="en-US" sz="1600" dirty="0"/>
              <a:t> is now saved and read again from JSON files</a:t>
            </a:r>
          </a:p>
          <a:p>
            <a:r>
              <a:rPr lang="en-US" sz="1600" dirty="0"/>
              <a:t>[VECTO-373] WHTC-Engineering correction factor now correctly read/write in JSON files</a:t>
            </a:r>
          </a:p>
          <a:p>
            <a:r>
              <a:rPr lang="en-US" sz="1600" dirty="0"/>
              <a:t>[VECTO-368] Fixed validation for specific cases when values are intentionally invalid.</a:t>
            </a:r>
          </a:p>
          <a:p>
            <a:r>
              <a:rPr lang="en-US" sz="1600" dirty="0"/>
              <a:t>[VECTO-357] Updated GUI to not show ECO-Roll option to avoid confusion</a:t>
            </a:r>
          </a:p>
          <a:p>
            <a:r>
              <a:rPr lang="en-US" sz="1600" dirty="0"/>
              <a:t>Fixed numerous bugs in AT-</a:t>
            </a:r>
            <a:r>
              <a:rPr lang="en-US" sz="1600" dirty="0" err="1"/>
              <a:t>ShiftStrategy</a:t>
            </a:r>
            <a:r>
              <a:rPr lang="en-US" sz="1600" dirty="0"/>
              <a:t> regarding the Torque Converter</a:t>
            </a:r>
          </a:p>
          <a:p>
            <a:r>
              <a:rPr lang="en-US" sz="1600" dirty="0"/>
              <a:t>Fixed 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a:t>Fixed a bug when PTO-Cycle was missing</a:t>
            </a:r>
          </a:p>
          <a:p>
            <a:r>
              <a:rPr lang="en-US" sz="1600" dirty="0"/>
              <a:t>Corrected axle loss maps for Generic Vehicles in Declaration Mode to match technical annex</a:t>
            </a:r>
          </a:p>
          <a:p>
            <a:r>
              <a:rPr lang="en-US" sz="1600" dirty="0"/>
              <a:t>Corrected </a:t>
            </a:r>
            <a:r>
              <a:rPr lang="en-US" sz="1600" dirty="0" err="1"/>
              <a:t>SumFile</a:t>
            </a:r>
            <a:r>
              <a:rPr lang="en-US" sz="1600" dirty="0"/>
              <a:t> Cruise Time Share. Added 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a:t>Improvements:</a:t>
            </a:r>
          </a:p>
          <a:p>
            <a:r>
              <a:rPr lang="en-US" sz="1600" dirty="0"/>
              <a:t>[VECTO-355] Updated documentation, added powertrain schematics in chapter "Simulation Models"</a:t>
            </a:r>
          </a:p>
          <a:p>
            <a:r>
              <a:rPr lang="en-US" sz="1600" dirty="0"/>
              <a:t>[VECTO-374] Check range for Torque Converter speed ratio input data to be at least between 0 and 2.2</a:t>
            </a:r>
          </a:p>
          <a:p>
            <a:r>
              <a:rPr lang="en-US" sz="1600" dirty="0"/>
              <a:t>Updated many error messages to be more explicit about the reason of error</a:t>
            </a:r>
          </a:p>
          <a:p>
            <a:r>
              <a:rPr lang="en-US" sz="1600" dirty="0"/>
              <a:t>Added "Mission Profiles" Directory with driving cycles publicly available in the application root directory.</a:t>
            </a:r>
          </a:p>
          <a:p>
            <a:r>
              <a:rPr lang="en-US" sz="1600" dirty="0"/>
              <a:t>Added "Declaration" directory with the declaration data files in the application root directory.</a:t>
            </a:r>
          </a:p>
          <a:p>
            <a:r>
              <a:rPr lang="en-US" sz="1600" dirty="0"/>
              <a:t>Added warning when engine inertia is 0</a:t>
            </a:r>
          </a:p>
          <a:p>
            <a:r>
              <a:rPr lang="en-US" sz="1600" dirty="0"/>
              <a:t>Added check that engine speed must not fall below idle speed (even in measured speed mode)</a:t>
            </a:r>
          </a:p>
          <a:p>
            <a:r>
              <a:rPr lang="en-US" sz="1600" dirty="0"/>
              <a:t>Shift curve validation for AT gearboxes: shift curves may now overlap due to different shift logic in </a:t>
            </a:r>
            <a:r>
              <a:rPr lang="en-US" sz="1600" dirty="0" err="1"/>
              <a:t>AutomaticTransmissions</a:t>
            </a:r>
            <a:r>
              <a:rPr lang="en-US" sz="1600" dirty="0"/>
              <a:t>.</a:t>
            </a:r>
          </a:p>
          <a:p>
            <a:r>
              <a:rPr lang="en-US" sz="1600" dirty="0"/>
              <a:t>Updated Crosswind Coefficients for </a:t>
            </a:r>
            <a:r>
              <a:rPr lang="de-AT" sz="1600" dirty="0" err="1"/>
              <a:t>Tractor+Semitrailer</a:t>
            </a:r>
            <a:endParaRPr lang="en-US" sz="1600" dirty="0"/>
          </a:p>
          <a:p>
            <a:endParaRPr lang="en-US" sz="1600" dirty="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a:t>Vecto 3.1.0.683</a:t>
            </a:r>
            <a:br>
              <a:rPr lang="en-US" kern="0"/>
            </a:br>
            <a:r>
              <a:rPr lang="en-US" sz="1600" ker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3.1.0.662</a:t>
            </a:r>
            <a:br>
              <a:rPr lang="en-US" dirty="0"/>
            </a:br>
            <a:r>
              <a:rPr lang="en-US" sz="1600" dirty="0"/>
              <a:t>2016-10-24</a:t>
            </a:r>
          </a:p>
        </p:txBody>
      </p:sp>
      <p:sp>
        <p:nvSpPr>
          <p:cNvPr id="3" name="Inhaltsplatzhalter 2"/>
          <p:cNvSpPr>
            <a:spLocks noGrp="1"/>
          </p:cNvSpPr>
          <p:nvPr>
            <p:ph idx="1"/>
          </p:nvPr>
        </p:nvSpPr>
        <p:spPr>
          <a:xfrm>
            <a:off x="468315" y="1412776"/>
            <a:ext cx="8496173" cy="4968552"/>
          </a:xfrm>
        </p:spPr>
        <p:txBody>
          <a:bodyPr/>
          <a:lstStyle/>
          <a:p>
            <a:r>
              <a:rPr lang="en-US" sz="1800" b="1" dirty="0" err="1"/>
              <a:t>Bugfixes</a:t>
            </a:r>
            <a:r>
              <a:rPr lang="en-US" sz="1800" dirty="0"/>
              <a:t>:</a:t>
            </a:r>
          </a:p>
          <a:p>
            <a:pPr lvl="1"/>
            <a:r>
              <a:rPr lang="en-US" sz="1600" dirty="0"/>
              <a:t>[VECTO-360] Fixed error during startup of VECTO (loading of DLLs).</a:t>
            </a:r>
          </a:p>
          <a:p>
            <a:pPr lvl="1"/>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p>
          <a:p>
            <a:pPr lvl="1"/>
            <a:r>
              <a:rPr lang="en-US" sz="1600" dirty="0"/>
              <a:t>[VECTO-361] Fixed classification of vehicles with GVM of exactly 7500kg</a:t>
            </a:r>
          </a:p>
          <a:p>
            <a:pPr lvl="1"/>
            <a:r>
              <a:rPr lang="en-US" sz="1600" dirty="0"/>
              <a:t>[VECTO-364] Fixed an error in measured speed mode (run aborts).</a:t>
            </a:r>
          </a:p>
          <a:p>
            <a:pPr lvl="1"/>
            <a:r>
              <a:rPr lang="en-US" sz="1600" dirty="0"/>
              <a:t>[VECTO-363] Compute shift polygons in declaration mode now uses correct boundary for full load margin.</a:t>
            </a:r>
          </a:p>
          <a:p>
            <a:pPr lvl="1"/>
            <a:r>
              <a:rPr lang="en-US" sz="1600" dirty="0"/>
              <a:t>[VECTO-365] Fixed editing gears in declaration mode</a:t>
            </a:r>
          </a:p>
          <a:p>
            <a:r>
              <a:rPr lang="en-US" sz="1800" b="1" dirty="0"/>
              <a:t>Improvements</a:t>
            </a:r>
            <a:r>
              <a:rPr lang="en-US" sz="1800" dirty="0"/>
              <a:t>:</a:t>
            </a:r>
          </a:p>
          <a:p>
            <a:pPr lvl="1"/>
            <a:r>
              <a:rPr lang="en-US" sz="1600" dirty="0"/>
              <a:t>[VECTO-355] User Manual updated (Screenshots, Descriptions, File Formats, </a:t>
            </a:r>
            <a:r>
              <a:rPr lang="en-US" sz="1600" dirty="0" err="1"/>
              <a:t>Vecto</a:t>
            </a:r>
            <a:r>
              <a:rPr lang="en-US" sz="1600" dirty="0"/>
              <a:t> V2 Comments removed).</a:t>
            </a:r>
          </a:p>
          <a:p>
            <a:pPr lvl="1"/>
            <a:r>
              <a:rPr lang="en-US" sz="1600" dirty="0"/>
              <a:t>[VECTO-317] Declaration data for Wheel sizes updated</a:t>
            </a:r>
          </a:p>
          <a:p>
            <a:pPr lvl="1"/>
            <a:r>
              <a:rPr lang="en-US" sz="1600" dirty="0"/>
              <a:t>[VECTO-359] Simplified code regarding PT1 behavior.</a:t>
            </a:r>
          </a:p>
          <a:p>
            <a:pPr lvl="1"/>
            <a:r>
              <a:rPr lang="en-US" sz="1600" dirty="0"/>
              <a:t>[VECTO-323] PTO-Cycle may now be left empty when not used in driving cycle.</a:t>
            </a:r>
          </a:p>
        </p:txBody>
      </p:sp>
    </p:spTree>
    <p:extLst>
      <p:ext uri="{BB962C8B-B14F-4D97-AF65-F5344CB8AC3E}">
        <p14:creationId xmlns:p14="http://schemas.microsoft.com/office/powerpoint/2010/main" val="389272404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3.1.0.652</a:t>
            </a:r>
            <a:br>
              <a:rPr lang="en-US" dirty="0"/>
            </a:br>
            <a:r>
              <a:rPr lang="en-US" sz="1600" dirty="0"/>
              <a:t>2016-10-14</a:t>
            </a:r>
          </a:p>
        </p:txBody>
      </p:sp>
      <p:sp>
        <p:nvSpPr>
          <p:cNvPr id="3" name="Inhaltsplatzhalter 2"/>
          <p:cNvSpPr>
            <a:spLocks noGrp="1"/>
          </p:cNvSpPr>
          <p:nvPr>
            <p:ph idx="1"/>
          </p:nvPr>
        </p:nvSpPr>
        <p:spPr>
          <a:xfrm>
            <a:off x="468315" y="1412776"/>
            <a:ext cx="8496173" cy="4713387"/>
          </a:xfrm>
        </p:spPr>
        <p:txBody>
          <a:bodyPr/>
          <a:lstStyle/>
          <a:p>
            <a:r>
              <a:rPr lang="en-US" dirty="0"/>
              <a:t>Main Updates</a:t>
            </a:r>
          </a:p>
          <a:p>
            <a:pPr lvl="1"/>
            <a:r>
              <a:rPr lang="en-US" dirty="0"/>
              <a:t>Removed VECTO Core 2.2</a:t>
            </a:r>
          </a:p>
          <a:p>
            <a:pPr lvl="1"/>
            <a:r>
              <a:rPr lang="en-US" dirty="0"/>
              <a:t>Refactoring of the User-Interface Backend: loading, saving files and validating user input uses </a:t>
            </a:r>
            <a:r>
              <a:rPr lang="en-US" dirty="0" err="1"/>
              <a:t>Vecto</a:t>
            </a:r>
            <a:r>
              <a:rPr lang="en-US" dirty="0"/>
              <a:t> 3 models</a:t>
            </a:r>
          </a:p>
          <a:p>
            <a:pPr lvl="1"/>
            <a:r>
              <a:rPr lang="en-US" dirty="0"/>
              <a:t>AT-Gearbox Model: differentiate between AT gearbox with serial torque converter and AT gearbox using </a:t>
            </a:r>
            <a:r>
              <a:rPr lang="en-US" dirty="0" err="1"/>
              <a:t>powersplit</a:t>
            </a:r>
            <a:endParaRPr lang="en-US" dirty="0"/>
          </a:p>
          <a:p>
            <a:pPr lvl="1"/>
            <a:r>
              <a:rPr lang="en-US" dirty="0"/>
              <a:t>Numbering of gears with AT gearbox corresponds to mechanical gears, new column </a:t>
            </a:r>
            <a:r>
              <a:rPr lang="en-US" dirty="0" err="1"/>
              <a:t>TC_locked</a:t>
            </a:r>
            <a:r>
              <a:rPr lang="en-US" dirty="0"/>
              <a:t> in .</a:t>
            </a:r>
            <a:r>
              <a:rPr lang="en-US" dirty="0" err="1"/>
              <a:t>vmod</a:t>
            </a:r>
            <a:r>
              <a:rPr lang="en-US" dirty="0"/>
              <a:t> file to indicate if torque converter is active</a:t>
            </a:r>
          </a:p>
          <a:p>
            <a:pPr lvl="1"/>
            <a:r>
              <a:rPr lang="en-US" dirty="0"/>
              <a:t>Torque converter gear no longer allowed in input (added by </a:t>
            </a:r>
            <a:r>
              <a:rPr lang="en-US" dirty="0" err="1"/>
              <a:t>Vecto</a:t>
            </a:r>
            <a:r>
              <a:rPr lang="en-US" dirty="0"/>
              <a:t> depending on the AT model)</a:t>
            </a:r>
          </a:p>
          <a:p>
            <a:pPr lvl="1"/>
            <a:r>
              <a:rPr lang="en-US" dirty="0"/>
              <a:t>New implementation of torque converter model (analytic solutions)</a:t>
            </a:r>
          </a:p>
          <a:p>
            <a:pPr lvl="1"/>
            <a:r>
              <a:rPr lang="en-US" dirty="0"/>
              <a:t>Added PTO option for municipal utility vehicles: PTO idle losses, separate PTO cycle during standstill</a:t>
            </a:r>
          </a:p>
          <a:p>
            <a:pPr lvl="1"/>
            <a:r>
              <a:rPr lang="en-US" dirty="0"/>
              <a:t>Added </a:t>
            </a:r>
            <a:r>
              <a:rPr lang="en-US" dirty="0" err="1"/>
              <a:t>Angledrive</a:t>
            </a:r>
            <a:r>
              <a:rPr lang="en-US" dirty="0"/>
              <a:t> Component</a:t>
            </a:r>
          </a:p>
          <a:p>
            <a:pPr lvl="1"/>
            <a:r>
              <a:rPr lang="en-US" dirty="0"/>
              <a:t>Option for constant Auxiliary Power Demand in Job-File</a:t>
            </a:r>
          </a:p>
        </p:txBody>
      </p:sp>
    </p:spTree>
    <p:extLst>
      <p:ext uri="{BB962C8B-B14F-4D97-AF65-F5344CB8AC3E}">
        <p14:creationId xmlns:p14="http://schemas.microsoft.com/office/powerpoint/2010/main" val="359544544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3.1.0.652</a:t>
            </a:r>
            <a:br>
              <a:rPr lang="en-US" dirty="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a:t>Main Updates (cont.)</a:t>
            </a:r>
          </a:p>
          <a:p>
            <a:pPr lvl="1"/>
            <a:r>
              <a:rPr lang="en-US" dirty="0"/>
              <a:t>Normalize x/y values before triangulating Delaunay map (transmission loss-maps, fuel consumption loss map)</a:t>
            </a:r>
          </a:p>
          <a:p>
            <a:pPr lvl="1"/>
            <a:r>
              <a:rPr lang="en-US" dirty="0"/>
              <a:t>Additional fuel consumption correction factor in declaration mode: cold/hot balancing factor</a:t>
            </a:r>
          </a:p>
          <a:p>
            <a:pPr lvl="1"/>
            <a:r>
              <a:rPr lang="en-US" dirty="0"/>
              <a:t>Added fuel consumption correction factor (WHTC, Cold/Hot balancing, …) in engineering mode</a:t>
            </a:r>
          </a:p>
          <a:p>
            <a:pPr lvl="1"/>
            <a:r>
              <a:rPr lang="en-US" dirty="0"/>
              <a:t>Update auxiliaries power demand according to latest </a:t>
            </a:r>
            <a:r>
              <a:rPr lang="en-US" dirty="0" err="1"/>
              <a:t>whitebook</a:t>
            </a:r>
            <a:endParaRPr lang="en-US" dirty="0"/>
          </a:p>
          <a:p>
            <a:pPr lvl="1"/>
            <a:r>
              <a:rPr lang="en-US" dirty="0"/>
              <a:t>Allow multiple steered axles</a:t>
            </a:r>
          </a:p>
          <a:p>
            <a:pPr lvl="1"/>
            <a:r>
              <a:rPr lang="en-US" dirty="0"/>
              <a:t>Adapted engine idle controller (during declutch) – engine speed decreases faster</a:t>
            </a:r>
          </a:p>
          <a:p>
            <a:pPr lvl="1"/>
            <a:r>
              <a:rPr lang="en-US" dirty="0"/>
              <a:t>SUM-File: split </a:t>
            </a:r>
            <a:r>
              <a:rPr lang="en-US" dirty="0" err="1"/>
              <a:t>E_axl_gbx</a:t>
            </a:r>
            <a:r>
              <a:rPr lang="en-US" dirty="0"/>
              <a:t> into two columns, </a:t>
            </a:r>
            <a:r>
              <a:rPr lang="en-US" dirty="0" err="1"/>
              <a:t>E_axl</a:t>
            </a:r>
            <a:r>
              <a:rPr lang="en-US" dirty="0"/>
              <a:t> and </a:t>
            </a:r>
            <a:r>
              <a:rPr lang="en-US" dirty="0" err="1"/>
              <a:t>E_gbx</a:t>
            </a:r>
            <a:endParaRPr lang="en-US" dirty="0"/>
          </a:p>
          <a:p>
            <a:pPr lvl="1"/>
            <a:r>
              <a:rPr lang="en-US" dirty="0"/>
              <a:t>New columns in mod-file: PTO, torque converter</a:t>
            </a:r>
          </a:p>
          <a:p>
            <a:pPr lvl="1"/>
            <a:r>
              <a:rPr lang="en-US" dirty="0"/>
              <a:t>Removed full-load curve per gear, only single value </a:t>
            </a:r>
            <a:r>
              <a:rPr lang="en-US" dirty="0" err="1"/>
              <a:t>MaxTorque</a:t>
            </a:r>
            <a:endParaRPr lang="en-US" dirty="0"/>
          </a:p>
          <a:p>
            <a:pPr lvl="1"/>
            <a:r>
              <a:rPr lang="en-US" dirty="0"/>
              <a:t>Removed rims (dynamic wheel radius depends on wheel type)</a:t>
            </a:r>
          </a:p>
          <a:p>
            <a:pPr lvl="1"/>
            <a:r>
              <a:rPr lang="en-US" dirty="0"/>
              <a:t>Fixes in AAUX module: open correct file-browser, save selected files</a:t>
            </a:r>
          </a:p>
          <a:p>
            <a:pPr lvl="1"/>
            <a:endParaRPr lang="en-US" dirty="0"/>
          </a:p>
        </p:txBody>
      </p:sp>
    </p:spTree>
    <p:extLst>
      <p:ext uri="{BB962C8B-B14F-4D97-AF65-F5344CB8AC3E}">
        <p14:creationId xmlns:p14="http://schemas.microsoft.com/office/powerpoint/2010/main" val="3003112543"/>
      </p:ext>
    </p:extLst>
  </p:cSld>
  <p:clrMapOvr>
    <a:masterClrMapping/>
  </p:clrMapOvr>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13020</Words>
  <Application>Microsoft Office PowerPoint</Application>
  <PresentationFormat>Bildschirmpräsentation (4:3)</PresentationFormat>
  <Paragraphs>1296</Paragraphs>
  <Slides>113</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113</vt:i4>
      </vt:variant>
    </vt:vector>
  </HeadingPairs>
  <TitlesOfParts>
    <vt:vector size="120" baseType="lpstr">
      <vt:lpstr>Arial</vt:lpstr>
      <vt:lpstr>Calibri</vt:lpstr>
      <vt:lpstr>Courier New</vt:lpstr>
      <vt:lpstr>Times New Roman</vt:lpstr>
      <vt:lpstr>Verdana</vt:lpstr>
      <vt:lpstr>Wingdings</vt:lpstr>
      <vt:lpstr>Standarddesign</vt:lpstr>
      <vt:lpstr>PowerPoint-Präsentation</vt:lpstr>
      <vt:lpstr>Vecto 0.7.9.2741 Development Version June 2022</vt:lpstr>
      <vt:lpstr>Modeling of IEPC component</vt:lpstr>
      <vt:lpstr>Peculiarities of IEPC</vt:lpstr>
      <vt:lpstr>Input data for IEPC component</vt:lpstr>
      <vt:lpstr>Input data for IEPC component</vt:lpstr>
      <vt:lpstr>Input data for IEPC component</vt:lpstr>
      <vt:lpstr>IEPC Input Form</vt:lpstr>
      <vt:lpstr>Gearbox Form for IEPC Vehicles</vt:lpstr>
      <vt:lpstr>Modeling of IHPC component</vt:lpstr>
      <vt:lpstr>Input data for IHPC component</vt:lpstr>
      <vt:lpstr>Input data for IHPC component</vt:lpstr>
      <vt:lpstr>Input data for IHPC component</vt:lpstr>
      <vt:lpstr>IHPC Input Form</vt:lpstr>
      <vt:lpstr>Adaptations Serial Hybrid Strategy  (1/3)</vt:lpstr>
      <vt:lpstr>Adaptations Serial Hybrid Strategy  (2/3)</vt:lpstr>
      <vt:lpstr>Adaptations Serial Hybrid Strategy  (3/3)</vt:lpstr>
      <vt:lpstr>SoC Correction for HEV-S</vt:lpstr>
      <vt:lpstr>Vecto 0.7.8.2679 Development Version April 2022</vt:lpstr>
      <vt:lpstr>Serial Hybrid Implementation</vt:lpstr>
      <vt:lpstr>Serial Hybrids: GenSet Pre-Processing</vt:lpstr>
      <vt:lpstr>Serial Hybrid Strategy (main principles)</vt:lpstr>
      <vt:lpstr>Serial Hybrids: GenSet</vt:lpstr>
      <vt:lpstr>Serial Hybrid Strategy Parameters</vt:lpstr>
      <vt:lpstr>PowerPoint-Präsentation</vt:lpstr>
      <vt:lpstr>EM: overload buffer calculated from both voltage levels</vt:lpstr>
      <vt:lpstr>Consider gearbox MaxTorque limits for HEV</vt:lpstr>
      <vt:lpstr>Vecto 0.7.8.xxx Development Version April 2022</vt:lpstr>
      <vt:lpstr>Vecto 0.7.8.xxx Development Version April 2022</vt:lpstr>
      <vt:lpstr>Vecto 0.7.7.2547 Development Version December 2021</vt:lpstr>
      <vt:lpstr>Vecto 0.7.7.2547 Development Version December 2021</vt:lpstr>
      <vt:lpstr>Vecto 0.7.7.2547 Development Version December 2021</vt:lpstr>
      <vt:lpstr>Vecto 0.7.7.2547 Development Version December 2021</vt:lpstr>
      <vt:lpstr>Vecto 0.7.7.2547 Development Version December 2021</vt:lpstr>
      <vt:lpstr>Vecto 0.7.7.2547 Development Version December 2021</vt:lpstr>
      <vt:lpstr>Vecto 0.7.7.2547 Development Version December 2021</vt:lpstr>
      <vt:lpstr>Vecto 0.7.6.2451 Development Version September 2021</vt:lpstr>
      <vt:lpstr>Vecto 0.7.5.2353 Development Version June 2021</vt:lpstr>
      <vt:lpstr>Vecto 0.7.3.2164 Development Version December 2020</vt:lpstr>
      <vt:lpstr>Vecto 0.7.2.2118 Development Version October 2020</vt:lpstr>
      <vt:lpstr>Vecto 0.7.1.2108 Development Version October 2020</vt:lpstr>
      <vt:lpstr>Vecto 0.7.0.2076 Development Version September 2020</vt:lpstr>
      <vt:lpstr>Vecto 0.6.1.1975 Development Version May 2020</vt:lpstr>
      <vt:lpstr>Vecto 0.6.1.1957 Development Version May 2020</vt:lpstr>
      <vt:lpstr>Vecto 0.6.1.1957 Development Version May 2020</vt:lpstr>
      <vt:lpstr>Vecto 0.6.0.1908 Development Version March. 2020</vt:lpstr>
      <vt:lpstr>Vecto 0.6.0.1884 Development Version Feb. 2020</vt:lpstr>
      <vt:lpstr>Vecto 0.5.0 Development Version Dec. 2019</vt:lpstr>
      <vt:lpstr>Vecto 3.3.10.2401 Official Release 2020-07-29</vt:lpstr>
      <vt:lpstr>Vecto 3.3.10.2373 Release Candidate 2020-07-01</vt:lpstr>
      <vt:lpstr>Vecto 3.3.10.2373 Release Candidate 2020-07-01</vt:lpstr>
      <vt:lpstr>Vecto 3.3.9.2175 Official Release 2020-12-15</vt:lpstr>
      <vt:lpstr>Vecto 3.3.9.2147 Release Candidate 2020-11-17</vt:lpstr>
      <vt:lpstr>Vecto 3.3.8.2052 Official Release 2020-08-14</vt:lpstr>
      <vt:lpstr>Vecto 3.3.8.2024 Release Candidate 2020-07-17</vt:lpstr>
      <vt:lpstr>Vecto 3.3.7.1964 Official Release 2020-05-18</vt:lpstr>
      <vt:lpstr>Vecto 3.3.6.1916 Official Release 2020-03-31</vt:lpstr>
      <vt:lpstr>Vecto 3.3.6.1898 Release Candidate 2020-03-13</vt:lpstr>
      <vt:lpstr>Vecto 3.3.5.1812 Official Release 2019-12-18</vt:lpstr>
      <vt:lpstr>Vecto 3.3.5.1783 Release Candidate 2019-11-19</vt:lpstr>
      <vt:lpstr>Vecto 3.3.4.1716 Official Release 2019-09-13</vt:lpstr>
      <vt:lpstr>Vecto 3.3.4.1686 Release Candidate 2019-08-14</vt:lpstr>
      <vt:lpstr>Vecto 3.3.3.1639 Official Release 2019-06-27</vt:lpstr>
      <vt:lpstr>Vecto 3.3.3.1609 Release Candidate 2019-05-29</vt:lpstr>
      <vt:lpstr>Vecto 3.3.2.1548 Official Release 2019-03-29</vt:lpstr>
      <vt:lpstr>Vecto 3.3.2.1519 Release Candidate 2019-03-01</vt:lpstr>
      <vt:lpstr>Vecto 3.3.2.1519 Release Candidate 2019-03-01</vt:lpstr>
      <vt:lpstr>Vecto 3.3.2.1519 Release Candidate 2019-03-01</vt:lpstr>
      <vt:lpstr>Vecto 3.3.1.1492 Official Release 2019-02-01</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3.3.0.1433 Official Release 2018-12-04</vt:lpstr>
      <vt:lpstr>Vecto 3.3.0.1398 Release Candiate 2018-10-30</vt:lpstr>
      <vt:lpstr>Vecto 3.3.0.1250 2018-06-04</vt:lpstr>
      <vt:lpstr>Vecto 3.3.0.1250 2018-06-04</vt:lpstr>
      <vt:lpstr>Vecto 3.2.1.1133 2018-02-07</vt:lpstr>
      <vt:lpstr>Vecto 3.2.1.1079 2017-12-15</vt:lpstr>
      <vt:lpstr>Vecto 3.2.1.1054 2017-11-20</vt:lpstr>
      <vt:lpstr>VTP Simulation Mode</vt:lpstr>
      <vt:lpstr>Vecto 3.2.0.1022 2017-10-19</vt:lpstr>
      <vt:lpstr>Vecto 3.2.0.1005 2017-10-02</vt:lpstr>
      <vt:lpstr>Vecto 3.2.0.940 2017-07-28</vt:lpstr>
      <vt:lpstr>Vecto 3.2.0.925 2017-07-14</vt:lpstr>
      <vt:lpstr>Vecto 3.2.0.925 2017-07-14</vt:lpstr>
      <vt:lpstr>Vecto 3.2.0.925 2017-07-14</vt:lpstr>
      <vt:lpstr>Vecto 3.2.0.925 2017-07-14</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Quaritsch Markus</cp:lastModifiedBy>
  <cp:revision>1276</cp:revision>
  <cp:lastPrinted>2013-01-22T12:03:30Z</cp:lastPrinted>
  <dcterms:created xsi:type="dcterms:W3CDTF">2010-01-07T15:28:02Z</dcterms:created>
  <dcterms:modified xsi:type="dcterms:W3CDTF">2022-07-04T07:59:29Z</dcterms:modified>
</cp:coreProperties>
</file>