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575" r:id="rId2"/>
    <p:sldId id="681" r:id="rId3"/>
    <p:sldId id="686" r:id="rId4"/>
    <p:sldId id="683" r:id="rId5"/>
    <p:sldId id="684" r:id="rId6"/>
    <p:sldId id="677" r:id="rId7"/>
    <p:sldId id="685" r:id="rId8"/>
    <p:sldId id="682" r:id="rId9"/>
    <p:sldId id="680" r:id="rId10"/>
    <p:sldId id="679" r:id="rId11"/>
    <p:sldId id="678" r:id="rId12"/>
    <p:sldId id="671" r:id="rId13"/>
    <p:sldId id="676" r:id="rId14"/>
    <p:sldId id="675" r:id="rId15"/>
    <p:sldId id="674" r:id="rId16"/>
    <p:sldId id="673" r:id="rId17"/>
    <p:sldId id="672" r:id="rId18"/>
    <p:sldId id="669" r:id="rId19"/>
    <p:sldId id="670" r:id="rId20"/>
    <p:sldId id="664" r:id="rId21"/>
    <p:sldId id="666" r:id="rId22"/>
    <p:sldId id="667" r:id="rId23"/>
    <p:sldId id="668" r:id="rId24"/>
    <p:sldId id="665" r:id="rId25"/>
    <p:sldId id="663" r:id="rId26"/>
    <p:sldId id="661" r:id="rId27"/>
    <p:sldId id="662" r:id="rId28"/>
    <p:sldId id="657" r:id="rId29"/>
    <p:sldId id="659" r:id="rId30"/>
    <p:sldId id="660" r:id="rId31"/>
    <p:sldId id="656" r:id="rId32"/>
    <p:sldId id="655" r:id="rId33"/>
    <p:sldId id="654" r:id="rId34"/>
    <p:sldId id="653" r:id="rId35"/>
    <p:sldId id="651" r:id="rId36"/>
    <p:sldId id="648" r:id="rId37"/>
    <p:sldId id="649" r:id="rId38"/>
    <p:sldId id="650" r:id="rId39"/>
    <p:sldId id="645" r:id="rId40"/>
    <p:sldId id="647" r:id="rId41"/>
    <p:sldId id="646" r:id="rId42"/>
    <p:sldId id="640" r:id="rId43"/>
    <p:sldId id="641" r:id="rId44"/>
    <p:sldId id="642" r:id="rId45"/>
    <p:sldId id="643" r:id="rId46"/>
    <p:sldId id="644" r:id="rId47"/>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01.02.2019</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3.3.0.1398 Release </a:t>
            </a:r>
            <a:r>
              <a:rPr lang="en-US" dirty="0" err="1" smtClean="0"/>
              <a:t>Candiate</a:t>
            </a:r>
            <a:r>
              <a:rPr lang="en-US" dirty="0"/>
              <a:t/>
            </a:r>
            <a:br>
              <a:rPr lang="en-US" dirty="0"/>
            </a:br>
            <a:r>
              <a:rPr lang="en-US" sz="1600" dirty="0" smtClean="0"/>
              <a:t>2018-10-30</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400" dirty="0" smtClean="0"/>
              <a:t>[</a:t>
            </a:r>
            <a:r>
              <a:rPr lang="en-US" sz="1400" dirty="0"/>
              <a:t>VECTO-665] - Adding style information to XML Reports</a:t>
            </a:r>
          </a:p>
          <a:p>
            <a:pPr lvl="1">
              <a:tabLst>
                <a:tab pos="1885950" algn="l"/>
              </a:tabLst>
            </a:pPr>
            <a:r>
              <a:rPr lang="en-US" sz="1400" dirty="0" smtClean="0"/>
              <a:t>[</a:t>
            </a:r>
            <a:r>
              <a:rPr lang="en-US" sz="1400" dirty="0"/>
              <a:t>VECTO-669] - Group 1 vehicle comprises vehicles with gross vehicle weight &gt; 7.5t</a:t>
            </a:r>
          </a:p>
          <a:p>
            <a:pPr lvl="1">
              <a:tabLst>
                <a:tab pos="1885950" algn="l"/>
              </a:tabLst>
            </a:pPr>
            <a:r>
              <a:rPr lang="en-US" sz="1400" dirty="0" smtClean="0"/>
              <a:t>[</a:t>
            </a:r>
            <a:r>
              <a:rPr lang="en-US" sz="1400" dirty="0"/>
              <a:t>VECTO-672] - Keep manual choice for "Validate data"</a:t>
            </a:r>
          </a:p>
          <a:p>
            <a:pPr lvl="1">
              <a:tabLst>
                <a:tab pos="1885950" algn="l"/>
              </a:tabLst>
            </a:pPr>
            <a:r>
              <a:rPr lang="en-US" sz="1400" dirty="0" smtClean="0"/>
              <a:t>[</a:t>
            </a:r>
            <a:r>
              <a:rPr lang="en-US" sz="1400" dirty="0"/>
              <a:t>VECTO-682] - VTP Simulation in declaration mode</a:t>
            </a:r>
          </a:p>
          <a:p>
            <a:pPr lvl="1">
              <a:tabLst>
                <a:tab pos="1885950" algn="l"/>
              </a:tabLst>
            </a:pPr>
            <a:r>
              <a:rPr lang="en-US" sz="1400" dirty="0" smtClean="0"/>
              <a:t>[</a:t>
            </a:r>
            <a:r>
              <a:rPr lang="en-US" sz="1400" dirty="0"/>
              <a:t>VECTO-652] - VTP: Check Cycle matches simulation mode</a:t>
            </a:r>
          </a:p>
          <a:p>
            <a:pPr lvl="1">
              <a:tabLst>
                <a:tab pos="1885950" algn="l"/>
              </a:tabLst>
            </a:pPr>
            <a:r>
              <a:rPr lang="en-US" sz="1400" dirty="0" smtClean="0"/>
              <a:t>[</a:t>
            </a:r>
            <a:r>
              <a:rPr lang="en-US" sz="1400" dirty="0"/>
              <a:t>VECTO-683] - VTP: Quality and plausibility checks for recorded data from VTP</a:t>
            </a:r>
          </a:p>
          <a:p>
            <a:pPr lvl="1">
              <a:tabLst>
                <a:tab pos="1885950" algn="l"/>
              </a:tabLst>
            </a:pPr>
            <a:r>
              <a:rPr lang="en-US" sz="1400" dirty="0" smtClean="0"/>
              <a:t>[</a:t>
            </a:r>
            <a:r>
              <a:rPr lang="en-US" sz="1400" dirty="0"/>
              <a:t>VECTO-685] - VTP Programming of standard VECTO VTP report</a:t>
            </a:r>
          </a:p>
          <a:p>
            <a:pPr lvl="1">
              <a:tabLst>
                <a:tab pos="1885950" algn="l"/>
              </a:tabLst>
            </a:pPr>
            <a:r>
              <a:rPr lang="en-US" sz="1400" dirty="0" smtClean="0"/>
              <a:t>[</a:t>
            </a:r>
            <a:r>
              <a:rPr lang="en-US" sz="1400" dirty="0"/>
              <a:t>VECTO-689] - Additional </a:t>
            </a:r>
            <a:r>
              <a:rPr lang="en-US" sz="1400" dirty="0" err="1"/>
              <a:t>Tyre</a:t>
            </a:r>
            <a:r>
              <a:rPr lang="en-US" sz="1400" dirty="0"/>
              <a:t> sizes</a:t>
            </a:r>
          </a:p>
          <a:p>
            <a:pPr lvl="1">
              <a:tabLst>
                <a:tab pos="1885950" algn="l"/>
              </a:tabLst>
            </a:pPr>
            <a:r>
              <a:rPr lang="en-US" sz="1400" dirty="0" smtClean="0"/>
              <a:t>[</a:t>
            </a:r>
            <a:r>
              <a:rPr lang="en-US" sz="1400" dirty="0"/>
              <a:t>VECTO-702] - Hashing tool: adapt warnings</a:t>
            </a:r>
          </a:p>
          <a:p>
            <a:pPr lvl="1">
              <a:tabLst>
                <a:tab pos="1885950" algn="l"/>
              </a:tabLst>
            </a:pPr>
            <a:r>
              <a:rPr lang="en-US" sz="1400" dirty="0" smtClean="0"/>
              <a:t>[</a:t>
            </a:r>
            <a:r>
              <a:rPr lang="en-US" sz="1400" dirty="0"/>
              <a:t>VECTO-667] - Removing NCV Correction Factor</a:t>
            </a:r>
          </a:p>
          <a:p>
            <a:pPr lvl="1">
              <a:tabLst>
                <a:tab pos="1885950" algn="l"/>
              </a:tabLst>
            </a:pPr>
            <a:r>
              <a:rPr lang="en-US" sz="1400" dirty="0" smtClean="0"/>
              <a:t>[</a:t>
            </a:r>
            <a:r>
              <a:rPr lang="en-US" sz="1400" dirty="0"/>
              <a:t>VECTO-679] - Engine n95h computation gives wrong (too high) engine speed (above measured FLD, n70h)</a:t>
            </a:r>
          </a:p>
          <a:p>
            <a:pPr lvl="1">
              <a:tabLst>
                <a:tab pos="1885950" algn="l"/>
              </a:tabLst>
            </a:pPr>
            <a:r>
              <a:rPr lang="en-US" sz="1400" dirty="0" smtClean="0"/>
              <a:t>[</a:t>
            </a:r>
            <a:r>
              <a:rPr lang="en-US" sz="1400" dirty="0"/>
              <a:t>VECTO-693] - extend vehicle performance in manufacturer </a:t>
            </a:r>
            <a:r>
              <a:rPr lang="en-US" sz="1400" dirty="0" smtClean="0"/>
              <a:t>record</a:t>
            </a:r>
            <a:endParaRPr lang="en-US" sz="1800" b="1" dirty="0"/>
          </a:p>
        </p:txBody>
      </p:sp>
    </p:spTree>
    <p:extLst>
      <p:ext uri="{BB962C8B-B14F-4D97-AF65-F5344CB8AC3E}">
        <p14:creationId xmlns:p14="http://schemas.microsoft.com/office/powerpoint/2010/main" val="15199056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VECTO-656] - Distance computation in </a:t>
            </a:r>
            <a:r>
              <a:rPr lang="en-US" sz="1400" dirty="0" err="1"/>
              <a:t>vsum</a:t>
            </a:r>
            <a:endParaRPr lang="en-US" sz="1400" dirty="0"/>
          </a:p>
          <a:p>
            <a:pPr lvl="1">
              <a:tabLst>
                <a:tab pos="1885950" algn="l"/>
              </a:tabLst>
            </a:pPr>
            <a:r>
              <a:rPr lang="en-US" sz="1400" dirty="0" smtClean="0"/>
              <a:t>[</a:t>
            </a: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smtClean="0"/>
              <a:t>[</a:t>
            </a:r>
            <a:r>
              <a:rPr lang="en-US" sz="1400" dirty="0"/>
              <a:t>VECTO-687] - Saving a Engine-Only Job is not possible</a:t>
            </a:r>
          </a:p>
          <a:p>
            <a:pPr lvl="1">
              <a:tabLst>
                <a:tab pos="1885950" algn="l"/>
              </a:tabLst>
            </a:pPr>
            <a:r>
              <a:rPr lang="en-US" sz="1400" dirty="0" smtClean="0"/>
              <a:t>[</a:t>
            </a:r>
            <a:r>
              <a:rPr lang="en-US" sz="1400" dirty="0"/>
              <a:t>VECTO-695] - Bug in vectocmd.exe - process does not terminate</a:t>
            </a:r>
          </a:p>
          <a:p>
            <a:pPr lvl="1">
              <a:tabLst>
                <a:tab pos="1885950" algn="l"/>
              </a:tabLst>
            </a:pPr>
            <a:r>
              <a:rPr lang="en-US" sz="1400" dirty="0" smtClean="0"/>
              <a:t>[</a:t>
            </a:r>
            <a:r>
              <a:rPr lang="en-US" sz="1400" dirty="0"/>
              <a:t>VECTO-699] - Output in manufacturer report and customer report (VECTO) uses different units than described in legislation</a:t>
            </a:r>
          </a:p>
          <a:p>
            <a:pPr lvl="1">
              <a:tabLst>
                <a:tab pos="1885950" algn="l"/>
              </a:tabLst>
            </a:pPr>
            <a:r>
              <a:rPr lang="en-US" sz="1400" dirty="0" smtClean="0"/>
              <a:t>[</a:t>
            </a: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3.2.1.1133</a:t>
            </a:r>
            <a:r>
              <a:rPr lang="en-US" dirty="0"/>
              <a:t/>
            </a:r>
            <a:br>
              <a:rPr lang="en-US" dirty="0"/>
            </a:br>
            <a:r>
              <a:rPr lang="en-US" sz="1600" dirty="0" smtClean="0"/>
              <a:t>2018-02-07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smtClean="0"/>
              <a:t>Bugfixes</a:t>
            </a:r>
            <a:endParaRPr lang="en-US" sz="1800" b="1" dirty="0" smtClean="0"/>
          </a:p>
          <a:p>
            <a:pPr lvl="1">
              <a:tabLst>
                <a:tab pos="1885950" algn="l"/>
              </a:tabLst>
            </a:pPr>
            <a:r>
              <a:rPr lang="en-US" sz="1400" dirty="0" smtClean="0">
                <a:ea typeface="+mn-ea"/>
                <a:cs typeface="+mn-cs"/>
              </a:rPr>
              <a:t>[</a:t>
            </a:r>
            <a:r>
              <a:rPr lang="en-US" sz="1400" dirty="0">
                <a:ea typeface="+mn-ea"/>
                <a:cs typeface="+mn-cs"/>
              </a:rPr>
              <a:t>VECTO-642] - VECTO BUG – secondary retarder losses: </a:t>
            </a:r>
            <a:r>
              <a:rPr lang="en-US" sz="1400" dirty="0" smtClean="0">
                <a:ea typeface="+mn-ea"/>
                <a:cs typeface="+mn-cs"/>
              </a:rPr>
              <a:t/>
            </a:r>
            <a:br>
              <a:rPr lang="en-US" sz="1400" dirty="0" smtClean="0">
                <a:ea typeface="+mn-ea"/>
                <a:cs typeface="+mn-cs"/>
              </a:rPr>
            </a:br>
            <a:r>
              <a:rPr lang="en-US" sz="1400" b="1" dirty="0" smtClean="0">
                <a:ea typeface="+mn-ea"/>
                <a:cs typeface="+mn-cs"/>
              </a:rPr>
              <a:t>IMPORTANT:</a:t>
            </a:r>
            <a:r>
              <a:rPr lang="en-US" sz="1400" dirty="0" smtClean="0">
                <a:ea typeface="+mn-ea"/>
                <a:cs typeface="+mn-cs"/>
              </a:rPr>
              <a:t> </a:t>
            </a:r>
            <a:r>
              <a:rPr lang="en-US" sz="1400" dirty="0">
                <a:ea typeface="+mn-ea"/>
                <a:cs typeface="+mn-cs"/>
              </a:rPr>
              <a:t>Fuel-consumption relevant bug! wrong calculation of retarder losses for retarder ratio not equal to 1</a:t>
            </a:r>
          </a:p>
          <a:p>
            <a:pPr lvl="1">
              <a:tabLst>
                <a:tab pos="1885950" algn="l"/>
              </a:tabLst>
            </a:pPr>
            <a:r>
              <a:rPr lang="en-US" sz="1400" dirty="0" smtClean="0">
                <a:ea typeface="+mn-ea"/>
                <a:cs typeface="+mn-cs"/>
              </a:rPr>
              <a:t>[</a:t>
            </a:r>
            <a:r>
              <a:rPr lang="en-US" sz="1400" dirty="0">
                <a:ea typeface="+mn-ea"/>
                <a:cs typeface="+mn-cs"/>
              </a:rPr>
              <a:t>VECTO-624] - Crash w/o comment: Infinite recursion</a:t>
            </a:r>
          </a:p>
          <a:p>
            <a:pPr lvl="1">
              <a:tabLst>
                <a:tab pos="1885950" algn="l"/>
              </a:tabLst>
            </a:pPr>
            <a:r>
              <a:rPr lang="en-US" sz="1400" dirty="0" smtClean="0">
                <a:ea typeface="+mn-ea"/>
                <a:cs typeface="+mn-cs"/>
              </a:rPr>
              <a:t>[</a:t>
            </a:r>
            <a:r>
              <a:rPr lang="en-US" sz="1400" dirty="0">
                <a:ea typeface="+mn-ea"/>
                <a:cs typeface="+mn-cs"/>
              </a:rPr>
              <a:t>VECTO-627] - Cannot open Engine-Only Job</a:t>
            </a:r>
          </a:p>
          <a:p>
            <a:pPr lvl="1">
              <a:tabLst>
                <a:tab pos="1885950" algn="l"/>
              </a:tabLst>
            </a:pPr>
            <a:r>
              <a:rPr lang="en-US" sz="1400" dirty="0" smtClean="0">
                <a:ea typeface="+mn-ea"/>
                <a:cs typeface="+mn-cs"/>
              </a:rPr>
              <a:t>[</a:t>
            </a: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smtClean="0">
                <a:ea typeface="+mn-ea"/>
                <a:cs typeface="+mn-cs"/>
              </a:rPr>
              <a:t>[</a:t>
            </a: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smtClean="0">
                <a:ea typeface="+mn-ea"/>
                <a:cs typeface="+mn-cs"/>
              </a:rPr>
              <a:t>[</a:t>
            </a:r>
            <a:r>
              <a:rPr lang="en-US" sz="1400" dirty="0">
                <a:ea typeface="+mn-ea"/>
                <a:cs typeface="+mn-cs"/>
              </a:rPr>
              <a:t>VECTO-640] - Exceeded max. iterations: driving fully-loaded vehicle steep uphill. fixed by allowing full-stop and drive off </a:t>
            </a:r>
            <a:r>
              <a:rPr lang="en-US" sz="1400" dirty="0" smtClean="0">
                <a:ea typeface="+mn-ea"/>
                <a:cs typeface="+mn-cs"/>
              </a:rPr>
              <a:t>again</a:t>
            </a:r>
          </a:p>
          <a:p>
            <a:pPr lvl="1">
              <a:tabLst>
                <a:tab pos="1885950" algn="l"/>
              </a:tabLst>
            </a:pPr>
            <a:r>
              <a:rPr lang="en-US" sz="1400" dirty="0">
                <a:ea typeface="+mn-ea"/>
                <a:cs typeface="+mn-cs"/>
              </a:rPr>
              <a:t>[VECTO-633] - unable to start VTP Mode </a:t>
            </a:r>
            <a:r>
              <a:rPr lang="en-US" sz="1400" dirty="0" smtClean="0">
                <a:ea typeface="+mn-ea"/>
                <a:cs typeface="+mn-cs"/>
              </a:rPr>
              <a:t>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3.2.1.1079</a:t>
            </a:r>
            <a:r>
              <a:rPr lang="en-US" dirty="0"/>
              <a:t/>
            </a:r>
            <a:br>
              <a:rPr lang="en-US" dirty="0"/>
            </a:br>
            <a:r>
              <a:rPr lang="en-US" sz="1600" dirty="0" smtClean="0"/>
              <a:t>2017-12-15</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smtClean="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VECTO-560] - Change Mail-Address of general VECTO contact</a:t>
            </a:r>
          </a:p>
          <a:p>
            <a:pPr lvl="1">
              <a:tabLst>
                <a:tab pos="1885950" algn="l"/>
              </a:tabLst>
            </a:pPr>
            <a:r>
              <a:rPr lang="en-US" sz="1400" dirty="0" smtClean="0">
                <a:ea typeface="+mn-ea"/>
                <a:cs typeface="+mn-cs"/>
              </a:rPr>
              <a:t>[</a:t>
            </a:r>
            <a:r>
              <a:rPr lang="en-US" sz="1400" dirty="0">
                <a:ea typeface="+mn-ea"/>
                <a:cs typeface="+mn-cs"/>
              </a:rPr>
              <a:t>VECTO-616] - SI-Unit - display derived unit instead of base units</a:t>
            </a:r>
          </a:p>
          <a:p>
            <a:pPr>
              <a:tabLst>
                <a:tab pos="1885950" algn="l"/>
              </a:tabLst>
            </a:pPr>
            <a:r>
              <a:rPr lang="en-US" sz="1800" b="1" dirty="0" err="1" smtClean="0"/>
              <a:t>Bugfixes</a:t>
            </a:r>
            <a:endParaRPr lang="en-US" sz="1800" b="1" dirty="0" smtClean="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smtClean="0">
                <a:ea typeface="+mn-ea"/>
                <a:cs typeface="+mn-cs"/>
              </a:rPr>
              <a:t>[</a:t>
            </a: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a:t>
            </a:r>
            <a:r>
              <a:rPr lang="en-US" sz="1400" dirty="0" smtClean="0">
                <a:ea typeface="+mn-ea"/>
                <a:cs typeface="+mn-cs"/>
              </a:rPr>
              <a:t>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smtClean="0"/>
              <a:t>Support</a:t>
            </a:r>
          </a:p>
          <a:p>
            <a:pPr lvl="1">
              <a:tabLst>
                <a:tab pos="1885950" algn="l"/>
              </a:tabLst>
            </a:pPr>
            <a:r>
              <a:rPr lang="en-US" sz="1600" b="1" dirty="0" smtClean="0"/>
              <a:t> </a:t>
            </a:r>
            <a:r>
              <a:rPr lang="en-US" sz="1400" dirty="0">
                <a:ea typeface="+mn-ea"/>
                <a:cs typeface="+mn-cs"/>
              </a:rPr>
              <a:t>[VECTO-615] - Error torque interpolation in declaration jobs exported to </a:t>
            </a:r>
            <a:r>
              <a:rPr lang="en-US" sz="1400" dirty="0" err="1" smtClean="0">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3.3.1.1492 </a:t>
            </a:r>
            <a:r>
              <a:rPr lang="en-US" dirty="0" smtClean="0"/>
              <a:t>Release Candidate</a:t>
            </a:r>
            <a:r>
              <a:rPr lang="en-US" dirty="0"/>
              <a:t/>
            </a:r>
            <a:br>
              <a:rPr lang="en-US" dirty="0"/>
            </a:br>
            <a:r>
              <a:rPr lang="en-US" sz="1600" dirty="0" smtClean="0"/>
              <a:t>2019-02-01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3.3.1.1463-RC)</a:t>
            </a:r>
            <a:endParaRPr lang="en-US" sz="1800" b="1" dirty="0"/>
          </a:p>
          <a:p>
            <a:pPr lvl="1">
              <a:tabLst>
                <a:tab pos="1885950" algn="l"/>
              </a:tabLst>
            </a:pPr>
            <a:r>
              <a:rPr lang="en-US" sz="1400" dirty="0"/>
              <a:t>[VECTO-845] - Fixing bug for VECTO-840</a:t>
            </a:r>
          </a:p>
          <a:p>
            <a:pPr lvl="1">
              <a:tabLst>
                <a:tab pos="1885950" algn="l"/>
              </a:tabLst>
            </a:pPr>
            <a:r>
              <a:rPr lang="en-US" sz="1400" dirty="0" smtClean="0"/>
              <a:t>[</a:t>
            </a: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smtClean="0"/>
              <a:t>[</a:t>
            </a:r>
            <a:r>
              <a:rPr lang="en-US" sz="1400" dirty="0"/>
              <a:t>VECTO-837] - VECTO GUI displays incorrect cycles prior to simulation</a:t>
            </a:r>
          </a:p>
          <a:p>
            <a:pPr lvl="1">
              <a:tabLst>
                <a:tab pos="1885950" algn="l"/>
              </a:tabLst>
            </a:pPr>
            <a:r>
              <a:rPr lang="en-US" sz="1400" dirty="0" smtClean="0"/>
              <a:t>[</a:t>
            </a:r>
            <a:r>
              <a:rPr lang="en-US" sz="1400" dirty="0"/>
              <a:t>VECTO-831] - Addition of indication to be added in Help and Release notes for simulations with </a:t>
            </a:r>
            <a:r>
              <a:rPr lang="en-US" sz="1400" dirty="0" smtClean="0"/>
              <a:t>LNG</a:t>
            </a:r>
            <a:endParaRPr lang="en-US" sz="14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173981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smtClean="0"/>
              <a:t>[</a:t>
            </a:r>
            <a:r>
              <a:rPr lang="en-US" sz="1400" dirty="0"/>
              <a:t>VECTO-761] - Adaptation of input XML Schema</a:t>
            </a:r>
          </a:p>
          <a:p>
            <a:pPr lvl="1">
              <a:tabLst>
                <a:tab pos="1885950" algn="l"/>
              </a:tabLst>
            </a:pPr>
            <a:r>
              <a:rPr lang="en-US" sz="1400" dirty="0" smtClean="0"/>
              <a:t>[</a:t>
            </a:r>
            <a:r>
              <a:rPr lang="en-US" sz="1400" dirty="0"/>
              <a:t>VECTO-762] - Extension of Input Interfaces</a:t>
            </a:r>
          </a:p>
          <a:p>
            <a:pPr lvl="1">
              <a:tabLst>
                <a:tab pos="1885950" algn="l"/>
              </a:tabLst>
            </a:pPr>
            <a:r>
              <a:rPr lang="en-US" sz="1400" dirty="0" smtClean="0"/>
              <a:t>[</a:t>
            </a:r>
            <a:r>
              <a:rPr lang="en-US" sz="1400" dirty="0"/>
              <a:t>VECTO-763] - Extension of Segmentation Table</a:t>
            </a:r>
          </a:p>
          <a:p>
            <a:pPr lvl="1">
              <a:tabLst>
                <a:tab pos="1885950" algn="l"/>
              </a:tabLst>
            </a:pPr>
            <a:r>
              <a:rPr lang="en-US" sz="1400" dirty="0" smtClean="0"/>
              <a:t>[</a:t>
            </a:r>
            <a:r>
              <a:rPr lang="en-US" sz="1400" dirty="0"/>
              <a:t>VECTO-764] - ADAS </a:t>
            </a:r>
            <a:r>
              <a:rPr lang="en-US" sz="1400" dirty="0" smtClean="0"/>
              <a:t>benefits (according to Annex III Point 8. of amendment to 2017/2400)</a:t>
            </a:r>
            <a:endParaRPr lang="en-US" sz="1400" dirty="0"/>
          </a:p>
          <a:p>
            <a:pPr lvl="1">
              <a:tabLst>
                <a:tab pos="1885950" algn="l"/>
              </a:tabLst>
            </a:pPr>
            <a:r>
              <a:rPr lang="en-US" sz="1400" dirty="0" smtClean="0"/>
              <a:t>[</a:t>
            </a:r>
            <a:r>
              <a:rPr lang="en-US" sz="1400" dirty="0"/>
              <a:t>VECTO-766] - Update </a:t>
            </a:r>
            <a:r>
              <a:rPr lang="en-US" sz="1400" dirty="0" smtClean="0"/>
              <a:t>power demand auxiliaries (for extended segmentation table)</a:t>
            </a:r>
            <a:endParaRPr lang="en-US" sz="1400" dirty="0"/>
          </a:p>
          <a:p>
            <a:pPr lvl="1">
              <a:tabLst>
                <a:tab pos="1885950" algn="l"/>
              </a:tabLst>
            </a:pPr>
            <a:r>
              <a:rPr lang="en-US" sz="1400" dirty="0" smtClean="0"/>
              <a:t>[</a:t>
            </a:r>
            <a:r>
              <a:rPr lang="en-US" sz="1400" dirty="0"/>
              <a:t>VECTO-767] - Report for exempted vehicles</a:t>
            </a:r>
          </a:p>
          <a:p>
            <a:pPr lvl="1">
              <a:tabLst>
                <a:tab pos="1885950" algn="l"/>
              </a:tabLst>
            </a:pPr>
            <a:r>
              <a:rPr lang="en-US" sz="1400" dirty="0" smtClean="0"/>
              <a:t>[</a:t>
            </a:r>
            <a:r>
              <a:rPr lang="en-US" sz="1400" dirty="0"/>
              <a:t>VECTO-768] - VTP mode</a:t>
            </a:r>
          </a:p>
          <a:p>
            <a:pPr lvl="1">
              <a:tabLst>
                <a:tab pos="1885950" algn="l"/>
              </a:tabLst>
            </a:pPr>
            <a:r>
              <a:rPr lang="en-US" sz="1400" dirty="0" smtClean="0"/>
              <a:t>[</a:t>
            </a:r>
            <a:r>
              <a:rPr lang="en-US" sz="1400" dirty="0"/>
              <a:t>VECTO-770] - Fuel Types</a:t>
            </a:r>
          </a:p>
          <a:p>
            <a:pPr lvl="1">
              <a:tabLst>
                <a:tab pos="1885950" algn="l"/>
              </a:tabLst>
            </a:pPr>
            <a:r>
              <a:rPr lang="en-US" sz="1400" dirty="0" smtClean="0"/>
              <a:t>[</a:t>
            </a:r>
            <a:r>
              <a:rPr lang="en-US" sz="1400" dirty="0"/>
              <a:t>VECTO-771] - Handling of exempted vehicles</a:t>
            </a:r>
          </a:p>
          <a:p>
            <a:pPr lvl="1">
              <a:tabLst>
                <a:tab pos="1885950" algn="l"/>
              </a:tabLst>
            </a:pPr>
            <a:r>
              <a:rPr lang="en-US" sz="1400" dirty="0" smtClean="0"/>
              <a:t>[</a:t>
            </a:r>
            <a:r>
              <a:rPr lang="en-US" sz="1400" dirty="0"/>
              <a:t>VECTO-824] - Throw exception for certain combinations of exempted vehicle parameters</a:t>
            </a:r>
          </a:p>
          <a:p>
            <a:pPr lvl="1">
              <a:tabLst>
                <a:tab pos="1885950" algn="l"/>
              </a:tabLst>
            </a:pPr>
            <a:r>
              <a:rPr lang="en-US" sz="1400" dirty="0" smtClean="0"/>
              <a:t>[</a:t>
            </a:r>
            <a:r>
              <a:rPr lang="en-US" sz="1400" dirty="0"/>
              <a:t>VECTO-773] - Correction Factor for Reference Fuel</a:t>
            </a:r>
          </a:p>
          <a:p>
            <a:pPr lvl="1">
              <a:tabLst>
                <a:tab pos="1885950" algn="l"/>
              </a:tabLst>
            </a:pPr>
            <a:r>
              <a:rPr lang="en-US" sz="1400" dirty="0" smtClean="0"/>
              <a:t>[</a:t>
            </a:r>
            <a:r>
              <a:rPr lang="en-US" sz="1400" dirty="0"/>
              <a:t>VECTO-790] - Adapt generic data for construction/municipal utility</a:t>
            </a:r>
          </a:p>
          <a:p>
            <a:pPr lvl="1">
              <a:tabLst>
                <a:tab pos="1885950" algn="l"/>
              </a:tabLst>
            </a:pPr>
            <a:r>
              <a:rPr lang="en-US" sz="1400" dirty="0" smtClean="0"/>
              <a:t>[</a:t>
            </a:r>
            <a:r>
              <a:rPr lang="en-US" sz="1400" dirty="0"/>
              <a:t>VECTO-493] - Implementation of generic body weights and air drag values for construction cycle</a:t>
            </a:r>
          </a:p>
          <a:p>
            <a:pPr lvl="1">
              <a:tabLst>
                <a:tab pos="1885950" algn="l"/>
              </a:tabLst>
            </a:pPr>
            <a:r>
              <a:rPr lang="en-US" sz="1400" dirty="0" smtClean="0"/>
              <a:t>[</a:t>
            </a:r>
            <a:r>
              <a:rPr lang="en-US" sz="1400" dirty="0"/>
              <a:t>VECTO-565] - Consideration of LNG as possible fuel is </a:t>
            </a:r>
            <a:r>
              <a:rPr lang="en-US" sz="1400" dirty="0" smtClean="0"/>
              <a:t>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221839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smtClean="0"/>
              <a:t>New input parameters</a:t>
            </a:r>
            <a:endParaRPr lang="en-US" sz="1800" b="1" dirty="0"/>
          </a:p>
          <a:p>
            <a:pPr lvl="1">
              <a:tabLst>
                <a:tab pos="1885950" algn="l"/>
              </a:tabLst>
            </a:pPr>
            <a:r>
              <a:rPr lang="en-US" sz="1400" dirty="0" smtClean="0"/>
              <a:t>The new input fields (see table below) are optional in this version. When this release candidate will be an official version manufacturers MAY certify their new vehicles using the new input parameters. As from 1</a:t>
            </a:r>
            <a:r>
              <a:rPr lang="en-US" sz="1400" baseline="30000" dirty="0" smtClean="0"/>
              <a:t>st</a:t>
            </a:r>
            <a:r>
              <a:rPr lang="en-US" sz="1400" dirty="0" smtClean="0"/>
              <a:t> July 2019 the new input fields will become mandatory. Further details are provided in the timetable on the next page.</a:t>
            </a:r>
          </a:p>
          <a:p>
            <a:pPr lvl="1">
              <a:tabLst>
                <a:tab pos="1885950" algn="l"/>
              </a:tabLst>
            </a:pPr>
            <a:r>
              <a:rPr lang="en-US" sz="1400" dirty="0" smtClean="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a:t>
                      </a:r>
                      <a:r>
                        <a:rPr lang="en-GB" sz="1050" dirty="0" smtClean="0">
                          <a:effectLst/>
                        </a:rPr>
                        <a:t>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t>
                      </a:r>
                      <a:r>
                        <a:rPr lang="en-GB" sz="1050" dirty="0" smtClean="0">
                          <a:effectLst/>
                        </a:rPr>
                        <a:t>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smtClean="0"/>
              <a:t>Currently </a:t>
            </a:r>
            <a:r>
              <a:rPr lang="en-US" sz="1400" kern="0" dirty="0" smtClean="0"/>
              <a:t>only</a:t>
            </a:r>
            <a:r>
              <a:rPr lang="en-US" sz="1400" b="0" kern="0" dirty="0" smtClean="0"/>
              <a:t> the fuel type ‘</a:t>
            </a:r>
            <a:r>
              <a:rPr lang="en-US" sz="1400" kern="0" dirty="0" smtClean="0"/>
              <a:t>NG PI</a:t>
            </a:r>
            <a:r>
              <a:rPr lang="en-US" sz="1400" b="0" kern="0" dirty="0" smtClean="0"/>
              <a:t>’ for the </a:t>
            </a:r>
            <a:r>
              <a:rPr lang="en-US" sz="1400" kern="0" dirty="0" smtClean="0"/>
              <a:t>engine certification </a:t>
            </a:r>
            <a:r>
              <a:rPr lang="en-US" sz="1400" b="0" kern="0" dirty="0" smtClean="0"/>
              <a:t>is allowed by 2017/2400. For LNG vehicles, therefore, the engine fuel type has to be set to ‘</a:t>
            </a:r>
            <a:r>
              <a:rPr lang="en-US" sz="1400" kern="0" dirty="0" smtClean="0"/>
              <a:t>NG PI</a:t>
            </a:r>
            <a:r>
              <a:rPr lang="en-US" sz="1400" b="0" kern="0" dirty="0" smtClean="0"/>
              <a:t>’ and at the vehicle level </a:t>
            </a:r>
            <a:r>
              <a:rPr lang="en-US" sz="1400" b="0" kern="0" dirty="0" err="1" smtClean="0"/>
              <a:t>NgTankSystem</a:t>
            </a:r>
            <a:r>
              <a:rPr lang="en-US" sz="1400" b="0" kern="0" dirty="0" smtClean="0"/>
              <a:t> has to be set to </a:t>
            </a:r>
            <a:r>
              <a:rPr lang="en-US" sz="1400" kern="0" dirty="0" smtClean="0"/>
              <a:t>liquefied</a:t>
            </a:r>
            <a:r>
              <a:rPr lang="en-US" sz="1400" b="0" kern="0" dirty="0" smtClean="0"/>
              <a:t>. For CNG the same engine fuel type is used but </a:t>
            </a:r>
            <a:r>
              <a:rPr lang="en-US" sz="1400" b="0" kern="0" dirty="0" err="1" smtClean="0"/>
              <a:t>NgTankSystem</a:t>
            </a:r>
            <a:r>
              <a:rPr lang="en-US" sz="1400" b="0" kern="0" dirty="0" smtClean="0"/>
              <a:t> has to be set to </a:t>
            </a:r>
            <a:r>
              <a:rPr lang="en-US" sz="1400" kern="0" dirty="0" smtClean="0"/>
              <a:t>compressed</a:t>
            </a:r>
            <a:r>
              <a:rPr lang="en-US" sz="1400" b="0" kern="0" dirty="0" smtClean="0"/>
              <a:t>.</a:t>
            </a:r>
          </a:p>
        </p:txBody>
      </p:sp>
    </p:spTree>
    <p:extLst>
      <p:ext uri="{BB962C8B-B14F-4D97-AF65-F5344CB8AC3E}">
        <p14:creationId xmlns:p14="http://schemas.microsoft.com/office/powerpoint/2010/main" val="14682214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smtClean="0"/>
              <a:t>Timetable</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smtClean="0"/>
                        <a:t>Planned Date</a:t>
                      </a:r>
                      <a:endParaRPr lang="de-AT" dirty="0"/>
                    </a:p>
                  </a:txBody>
                  <a:tcPr/>
                </a:tc>
                <a:tc>
                  <a:txBody>
                    <a:bodyPr/>
                    <a:lstStyle/>
                    <a:p>
                      <a:r>
                        <a:rPr lang="en-US" dirty="0" smtClean="0"/>
                        <a:t>Version</a:t>
                      </a:r>
                      <a:endParaRPr lang="de-AT" dirty="0"/>
                    </a:p>
                  </a:txBody>
                  <a:tcPr/>
                </a:tc>
                <a:tc>
                  <a:txBody>
                    <a:bodyPr/>
                    <a:lstStyle/>
                    <a:p>
                      <a:r>
                        <a:rPr lang="en-US" dirty="0" smtClean="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smtClean="0"/>
                        <a:t>1. Feb. 2019</a:t>
                      </a:r>
                      <a:endParaRPr lang="de-AT" dirty="0"/>
                    </a:p>
                  </a:txBody>
                  <a:tcPr/>
                </a:tc>
                <a:tc>
                  <a:txBody>
                    <a:bodyPr/>
                    <a:lstStyle/>
                    <a:p>
                      <a:r>
                        <a:rPr lang="en-US" dirty="0" smtClean="0"/>
                        <a:t>3.3.1.x</a:t>
                      </a:r>
                      <a:endParaRPr lang="de-AT" dirty="0"/>
                    </a:p>
                  </a:txBody>
                  <a:tcPr/>
                </a:tc>
                <a:tc>
                  <a:txBody>
                    <a:bodyPr/>
                    <a:lstStyle/>
                    <a:p>
                      <a:r>
                        <a:rPr lang="en-US" dirty="0" smtClean="0"/>
                        <a:t>Release of official version</a:t>
                      </a:r>
                      <a:r>
                        <a:rPr lang="en-US" baseline="0" dirty="0" smtClean="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smtClean="0"/>
                        <a:t>1. March 2019</a:t>
                      </a:r>
                      <a:endParaRPr lang="de-AT" dirty="0"/>
                    </a:p>
                  </a:txBody>
                  <a:tcPr/>
                </a:tc>
                <a:tc>
                  <a:txBody>
                    <a:bodyPr/>
                    <a:lstStyle/>
                    <a:p>
                      <a:r>
                        <a:rPr lang="en-US" dirty="0" smtClean="0"/>
                        <a:t>3.3.2.x-RC</a:t>
                      </a:r>
                      <a:endParaRPr lang="de-AT" dirty="0"/>
                    </a:p>
                  </a:txBody>
                  <a:tcPr/>
                </a:tc>
                <a:tc>
                  <a:txBody>
                    <a:bodyPr/>
                    <a:lstStyle/>
                    <a:p>
                      <a:r>
                        <a:rPr lang="en-US" dirty="0" smtClean="0"/>
                        <a:t>Release candidate, new input parameters are mandatory (+ further</a:t>
                      </a:r>
                      <a:r>
                        <a:rPr lang="en-US" baseline="0" dirty="0" smtClean="0"/>
                        <a:t> </a:t>
                      </a:r>
                      <a:r>
                        <a:rPr lang="en-US" baseline="0" dirty="0" err="1" smtClean="0"/>
                        <a:t>bugfixes</a:t>
                      </a:r>
                      <a:r>
                        <a:rPr lang="en-US" baseline="0" dirty="0" smtClean="0"/>
                        <a:t>)</a:t>
                      </a:r>
                      <a:endParaRPr lang="de-AT" dirty="0"/>
                    </a:p>
                  </a:txBody>
                  <a:tcPr/>
                </a:tc>
                <a:extLst>
                  <a:ext uri="{0D108BD9-81ED-4DB2-BD59-A6C34878D82A}">
                    <a16:rowId xmlns:a16="http://schemas.microsoft.com/office/drawing/2014/main" val="2057187536"/>
                  </a:ext>
                </a:extLst>
              </a:tr>
              <a:tr h="370840">
                <a:tc>
                  <a:txBody>
                    <a:bodyPr/>
                    <a:lstStyle/>
                    <a:p>
                      <a:r>
                        <a:rPr lang="en-US" dirty="0" smtClean="0"/>
                        <a:t>1. April 2019</a:t>
                      </a:r>
                      <a:endParaRPr lang="de-AT" dirty="0"/>
                    </a:p>
                  </a:txBody>
                  <a:tcPr/>
                </a:tc>
                <a:tc>
                  <a:txBody>
                    <a:bodyPr/>
                    <a:lstStyle/>
                    <a:p>
                      <a:r>
                        <a:rPr lang="en-US" dirty="0" smtClean="0"/>
                        <a:t>3.3.2.x</a:t>
                      </a:r>
                      <a:endParaRPr lang="de-AT" dirty="0"/>
                    </a:p>
                  </a:txBody>
                  <a:tcPr/>
                </a:tc>
                <a:tc>
                  <a:txBody>
                    <a:bodyPr/>
                    <a:lstStyle/>
                    <a:p>
                      <a:r>
                        <a:rPr lang="en-US" dirty="0" smtClean="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smtClean="0"/>
                        <a:t>1. May 2019</a:t>
                      </a:r>
                      <a:endParaRPr lang="de-AT" dirty="0"/>
                    </a:p>
                  </a:txBody>
                  <a:tcPr/>
                </a:tc>
                <a:tc>
                  <a:txBody>
                    <a:bodyPr/>
                    <a:lstStyle/>
                    <a:p>
                      <a:endParaRPr lang="de-AT" dirty="0"/>
                    </a:p>
                  </a:txBody>
                  <a:tcPr/>
                </a:tc>
                <a:tc>
                  <a:txBody>
                    <a:bodyPr/>
                    <a:lstStyle/>
                    <a:p>
                      <a:r>
                        <a:rPr lang="en-US" dirty="0" smtClean="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smtClean="0"/>
                        <a:t>1. July 2019</a:t>
                      </a:r>
                      <a:endParaRPr lang="de-AT" dirty="0"/>
                    </a:p>
                  </a:txBody>
                  <a:tcPr/>
                </a:tc>
                <a:tc>
                  <a:txBody>
                    <a:bodyPr/>
                    <a:lstStyle/>
                    <a:p>
                      <a:endParaRPr lang="de-AT" dirty="0"/>
                    </a:p>
                  </a:txBody>
                  <a:tcPr/>
                </a:tc>
                <a:tc>
                  <a:txBody>
                    <a:bodyPr/>
                    <a:lstStyle/>
                    <a:p>
                      <a:r>
                        <a:rPr lang="en-US" dirty="0" smtClean="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Changes/Improvements</a:t>
            </a:r>
            <a:endParaRPr lang="en-US" sz="1800" b="1" dirty="0"/>
          </a:p>
          <a:p>
            <a:pPr lvl="1">
              <a:tabLst>
                <a:tab pos="1885950" algn="l"/>
              </a:tabLst>
            </a:pPr>
            <a:r>
              <a:rPr lang="en-US" sz="1400" dirty="0" smtClean="0"/>
              <a:t>[</a:t>
            </a:r>
            <a:r>
              <a:rPr lang="en-US" sz="1400" dirty="0"/>
              <a:t>VECTO-799] - Remove TUG Logos from Simulation Tool, Hashing Tool</a:t>
            </a:r>
          </a:p>
          <a:p>
            <a:pPr lvl="1">
              <a:tabLst>
                <a:tab pos="1885950" algn="l"/>
              </a:tabLst>
            </a:pPr>
            <a:r>
              <a:rPr lang="en-US" sz="1400" dirty="0" smtClean="0"/>
              <a:t>[</a:t>
            </a:r>
            <a:r>
              <a:rPr lang="en-US" sz="1400" dirty="0"/>
              <a:t>VECTO-808] - Add </a:t>
            </a:r>
            <a:r>
              <a:rPr lang="en-US" sz="1400" dirty="0" smtClean="0"/>
              <a:t>Monitoring </a:t>
            </a:r>
            <a:r>
              <a:rPr lang="en-US" sz="1400" dirty="0"/>
              <a:t>Report</a:t>
            </a:r>
          </a:p>
          <a:p>
            <a:pPr lvl="1">
              <a:tabLst>
                <a:tab pos="1885950" algn="l"/>
              </a:tabLst>
            </a:pPr>
            <a:r>
              <a:rPr lang="en-US" sz="1400" dirty="0" smtClean="0"/>
              <a:t>[</a:t>
            </a: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smtClean="0"/>
              <a:t>[</a:t>
            </a:r>
            <a:r>
              <a:rPr lang="en-US" sz="1400" dirty="0"/>
              <a:t>VECTO-757] - Correct contact mail address in Hashing Tool</a:t>
            </a:r>
          </a:p>
          <a:p>
            <a:pPr lvl="1">
              <a:tabLst>
                <a:tab pos="1885950" algn="l"/>
              </a:tabLst>
            </a:pPr>
            <a:r>
              <a:rPr lang="en-US" sz="1400" dirty="0" smtClean="0"/>
              <a:t>[</a:t>
            </a:r>
            <a:r>
              <a:rPr lang="en-US" sz="1400" dirty="0"/>
              <a:t>VECTO-779] - Update Construction Cycle - shorter stop times</a:t>
            </a:r>
          </a:p>
          <a:p>
            <a:pPr lvl="1">
              <a:tabLst>
                <a:tab pos="1885950" algn="l"/>
              </a:tabLst>
            </a:pPr>
            <a:r>
              <a:rPr lang="en-US" sz="1400" dirty="0" smtClean="0"/>
              <a:t>[</a:t>
            </a:r>
            <a:r>
              <a:rPr lang="en-US" sz="1400" dirty="0"/>
              <a:t>VECTO-783] - Rename columns in segmentation table and GUI</a:t>
            </a:r>
          </a:p>
          <a:p>
            <a:pPr lvl="1">
              <a:tabLst>
                <a:tab pos="1885950" algn="l"/>
              </a:tabLst>
            </a:pPr>
            <a:r>
              <a:rPr lang="en-US" sz="1400" dirty="0" smtClean="0"/>
              <a:t>[</a:t>
            </a:r>
            <a:r>
              <a:rPr lang="en-US" sz="1400" dirty="0"/>
              <a:t>VECTO-709] - VTP editor from user manual not matching new VECTO one: updated documentation</a:t>
            </a:r>
          </a:p>
          <a:p>
            <a:pPr lvl="1">
              <a:tabLst>
                <a:tab pos="1885950" algn="l"/>
              </a:tabLst>
            </a:pPr>
            <a:r>
              <a:rPr lang="en-US" sz="1400" dirty="0" smtClean="0"/>
              <a:t>[</a:t>
            </a:r>
            <a:r>
              <a:rPr lang="en-US" sz="1400" dirty="0"/>
              <a:t>VECTO-785] - Handling of Vehicles that cannot reach the cycle's target speed: Limit max speed in driver model</a:t>
            </a:r>
          </a:p>
          <a:p>
            <a:pPr lvl="1">
              <a:tabLst>
                <a:tab pos="1885950" algn="l"/>
              </a:tabLst>
            </a:pPr>
            <a:r>
              <a:rPr lang="en-US" sz="1400" dirty="0" smtClean="0"/>
              <a:t>[</a:t>
            </a:r>
            <a:r>
              <a:rPr lang="en-US" sz="1400" dirty="0"/>
              <a:t>VECTO-716] - Validate data in Settings Tab: update documentation</a:t>
            </a:r>
          </a:p>
          <a:p>
            <a:pPr lvl="1">
              <a:tabLst>
                <a:tab pos="1885950" algn="l"/>
              </a:tabLst>
            </a:pPr>
            <a:r>
              <a:rPr lang="en-US" sz="1400" dirty="0" smtClean="0"/>
              <a:t>[</a:t>
            </a:r>
            <a:r>
              <a:rPr lang="en-US" sz="1400" dirty="0"/>
              <a:t>VECTO-793] - Inconsistency between GUI, Help and Regulation: update wording in GUI and user manual</a:t>
            </a:r>
          </a:p>
          <a:p>
            <a:pPr lvl="1">
              <a:tabLst>
                <a:tab pos="1885950" algn="l"/>
              </a:tabLst>
            </a:pPr>
            <a:r>
              <a:rPr lang="en-US" sz="1400" dirty="0" smtClean="0"/>
              <a:t>[</a:t>
            </a:r>
            <a:r>
              <a:rPr lang="en-US" sz="1400" dirty="0"/>
              <a:t>VECTO-796] - Adaptation of </a:t>
            </a:r>
            <a:r>
              <a:rPr lang="en-US" sz="1400" dirty="0" err="1"/>
              <a:t>FuelProperties</a:t>
            </a:r>
            <a:endParaRPr lang="en-US" sz="1400" dirty="0"/>
          </a:p>
          <a:p>
            <a:pPr lvl="1">
              <a:tabLst>
                <a:tab pos="1885950" algn="l"/>
              </a:tabLst>
            </a:pPr>
            <a:r>
              <a:rPr lang="en-US" sz="1400" dirty="0" smtClean="0"/>
              <a:t>[</a:t>
            </a: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smtClean="0"/>
              <a:t>[</a:t>
            </a: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86230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smtClean="0"/>
              <a:t>Update of Fuel Properties [VECTO-796]</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r>
                        <a:rPr lang="de-AT" sz="1000" u="none" strike="noStrike" dirty="0" smtClean="0">
                          <a:effectLst/>
                        </a:rPr>
                        <a:t>)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a:t>
            </a:r>
            <a:r>
              <a:rPr lang="de-AT" sz="1050" b="0" dirty="0" smtClean="0"/>
              <a:t>): </a:t>
            </a:r>
            <a:r>
              <a:rPr kumimoji="0" lang="en-GB" altLang="de-DE" sz="1050" b="0" i="0" u="none" strike="noStrike" cap="none" normalizeH="0" baseline="0" dirty="0" smtClean="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smtClean="0">
                <a:ln>
                  <a:noFill/>
                </a:ln>
                <a:solidFill>
                  <a:schemeClr val="tx1"/>
                </a:solidFill>
                <a:effectLst/>
                <a:latin typeface="Arial" panose="020B0604020202020204" pitchFamily="34" charset="0"/>
              </a:rPr>
            </a:br>
            <a:r>
              <a:rPr kumimoji="0" lang="en-GB" altLang="de-DE" sz="1050" b="0" i="0" u="none" strike="noStrike" cap="none" normalizeH="0" baseline="0" dirty="0" smtClean="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VECTO-819] - object reference not set to an instance of an object</a:t>
            </a:r>
          </a:p>
          <a:p>
            <a:pPr lvl="1">
              <a:tabLst>
                <a:tab pos="1885950" algn="l"/>
              </a:tabLst>
            </a:pPr>
            <a:r>
              <a:rPr lang="en-US" sz="1400" dirty="0" smtClean="0"/>
              <a:t>[</a:t>
            </a: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smtClean="0"/>
              <a:t>[</a:t>
            </a:r>
            <a:r>
              <a:rPr lang="en-US" sz="1400" dirty="0"/>
              <a:t>VECTO-813] - Error "Infinity [] is not allowed for SI-Value"</a:t>
            </a:r>
          </a:p>
          <a:p>
            <a:pPr lvl="1">
              <a:tabLst>
                <a:tab pos="1885950" algn="l"/>
              </a:tabLst>
            </a:pPr>
            <a:r>
              <a:rPr lang="en-US" sz="1400" dirty="0" smtClean="0"/>
              <a:t>[</a:t>
            </a: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smtClean="0"/>
              <a:t>[</a:t>
            </a:r>
            <a:r>
              <a:rPr lang="en-US" sz="1400" dirty="0"/>
              <a:t>VECTO-804] - Error on simulation with VECTO 3.3.0.1433</a:t>
            </a:r>
          </a:p>
          <a:p>
            <a:pPr lvl="1">
              <a:tabLst>
                <a:tab pos="1885950" algn="l"/>
              </a:tabLst>
            </a:pPr>
            <a:r>
              <a:rPr lang="en-US" sz="1400" dirty="0" smtClean="0"/>
              <a:t>[</a:t>
            </a:r>
            <a:r>
              <a:rPr lang="en-US" sz="1400" dirty="0"/>
              <a:t>VECTO-805] - Total vehicle mass exceeds TPMLM</a:t>
            </a:r>
          </a:p>
          <a:p>
            <a:pPr lvl="1">
              <a:tabLst>
                <a:tab pos="1885950" algn="l"/>
              </a:tabLst>
            </a:pPr>
            <a:r>
              <a:rPr lang="en-US" sz="1400" dirty="0" smtClean="0"/>
              <a:t>[</a:t>
            </a:r>
            <a:r>
              <a:rPr lang="en-US" sz="1400" dirty="0"/>
              <a:t>VECTO-811] - AMT: </a:t>
            </a:r>
            <a:r>
              <a:rPr lang="en-US" sz="1400" dirty="0" err="1"/>
              <a:t>ResponseGearShift</a:t>
            </a:r>
            <a:endParaRPr lang="en-US" sz="1400" dirty="0"/>
          </a:p>
          <a:p>
            <a:pPr lvl="1">
              <a:tabLst>
                <a:tab pos="1885950" algn="l"/>
              </a:tabLst>
            </a:pPr>
            <a:r>
              <a:rPr lang="en-US" sz="1400" dirty="0" smtClean="0"/>
              <a:t>[</a:t>
            </a:r>
            <a:r>
              <a:rPr lang="en-US" sz="1400" dirty="0"/>
              <a:t>VECTO-812] - AMT: </a:t>
            </a:r>
            <a:r>
              <a:rPr lang="en-US" sz="1400" dirty="0" err="1"/>
              <a:t>ResponseOverload</a:t>
            </a:r>
            <a:endParaRPr lang="en-US" sz="1400" dirty="0"/>
          </a:p>
          <a:p>
            <a:pPr lvl="1">
              <a:tabLst>
                <a:tab pos="1885950" algn="l"/>
              </a:tabLst>
            </a:pPr>
            <a:r>
              <a:rPr lang="en-US" sz="1400" dirty="0" smtClean="0"/>
              <a:t>[</a:t>
            </a:r>
            <a:r>
              <a:rPr lang="en-US" sz="1400" dirty="0"/>
              <a:t>VECTO-822] - SIMULATION RUN ABORTED by Infinity</a:t>
            </a:r>
          </a:p>
          <a:p>
            <a:pPr lvl="1">
              <a:tabLst>
                <a:tab pos="1885950" algn="l"/>
              </a:tabLst>
            </a:pPr>
            <a:r>
              <a:rPr lang="en-US" sz="1400" dirty="0" smtClean="0"/>
              <a:t>[</a:t>
            </a: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smtClean="0"/>
              <a:t>[</a:t>
            </a:r>
            <a:r>
              <a:rPr lang="en-US" sz="1400" dirty="0"/>
              <a:t>VECTO-696] - Problem with Primary Retarder: regression update, set torque loss to 0 for 0 speed and engaged gear</a:t>
            </a:r>
          </a:p>
          <a:p>
            <a:pPr lvl="1">
              <a:tabLst>
                <a:tab pos="1885950" algn="l"/>
              </a:tabLst>
            </a:pPr>
            <a:r>
              <a:rPr lang="en-US" sz="1400" dirty="0" smtClean="0"/>
              <a:t>[</a:t>
            </a:r>
            <a:r>
              <a:rPr lang="en-US" sz="1400" dirty="0"/>
              <a:t>VECTO-776] - Decision Factor (DF)  field is </a:t>
            </a:r>
            <a:r>
              <a:rPr lang="en-US" sz="1400" dirty="0" smtClean="0"/>
              <a:t>emptied </a:t>
            </a:r>
            <a:r>
              <a:rPr lang="en-US" sz="1400" dirty="0"/>
              <a:t>after each </a:t>
            </a:r>
            <a:r>
              <a:rPr lang="en-US" sz="1400" dirty="0" smtClean="0"/>
              <a:t>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3.3.0.1433 Official Release</a:t>
            </a:r>
            <a:r>
              <a:rPr lang="en-US" dirty="0"/>
              <a:t/>
            </a:r>
            <a:br>
              <a:rPr lang="en-US" dirty="0"/>
            </a:br>
            <a:r>
              <a:rPr lang="en-US" sz="1600" dirty="0" smtClean="0"/>
              <a:t>2018-12-04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3.3.0.1398)</a:t>
            </a:r>
          </a:p>
          <a:p>
            <a:pPr lvl="1">
              <a:tabLst>
                <a:tab pos="1885950" algn="l"/>
              </a:tabLst>
            </a:pPr>
            <a:r>
              <a:rPr lang="en-US" sz="1600" dirty="0" smtClean="0"/>
              <a:t>[VECTO-795] – VECTO Hashing Tool crashes</a:t>
            </a:r>
          </a:p>
          <a:p>
            <a:pPr lvl="1">
              <a:tabLst>
                <a:tab pos="1885950" algn="l"/>
              </a:tabLst>
            </a:pPr>
            <a:r>
              <a:rPr lang="en-US" sz="1600" dirty="0"/>
              <a:t>[VECTO-802] –</a:t>
            </a:r>
            <a:r>
              <a:rPr lang="en-US" sz="1600" dirty="0" smtClean="0"/>
              <a:t> </a:t>
            </a:r>
            <a:r>
              <a:rPr lang="en-US" sz="1600" dirty="0"/>
              <a:t>Error in XML schema for manufacturer's record </a:t>
            </a:r>
            <a:r>
              <a:rPr lang="en-US" sz="1600" dirty="0" smtClean="0"/>
              <a:t>file</a:t>
            </a:r>
          </a:p>
          <a:p>
            <a:pPr>
              <a:tabLst>
                <a:tab pos="1885950" algn="l"/>
              </a:tabLst>
            </a:pPr>
            <a:r>
              <a:rPr lang="en-US" sz="1800" b="1" dirty="0" err="1" smtClean="0"/>
              <a:t>Bugfixes</a:t>
            </a:r>
            <a:r>
              <a:rPr lang="en-US" sz="1800" b="1" dirty="0" smtClean="0"/>
              <a:t> (compared to 3.3.0.1250)</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 (compared to 3.3.0.1250)</a:t>
            </a:r>
            <a:endParaRPr lang="en-US" sz="1600" b="1" dirty="0"/>
          </a:p>
          <a:p>
            <a:pPr lvl="1">
              <a:tabLst>
                <a:tab pos="1885950" algn="l"/>
              </a:tabLst>
            </a:pPr>
            <a:r>
              <a:rPr lang="en-US" sz="1400" dirty="0"/>
              <a:t>[VECTO-704] - Allow VTP-simulations for AT </a:t>
            </a:r>
            <a:r>
              <a:rPr lang="en-US" sz="1400" dirty="0" smtClean="0"/>
              <a:t>gearboxes</a:t>
            </a:r>
            <a:endParaRPr lang="en-US" sz="1800" b="1" dirty="0"/>
          </a:p>
        </p:txBody>
      </p:sp>
    </p:spTree>
    <p:extLst>
      <p:ext uri="{BB962C8B-B14F-4D97-AF65-F5344CB8AC3E}">
        <p14:creationId xmlns:p14="http://schemas.microsoft.com/office/powerpoint/2010/main" val="3666319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5659</Words>
  <Application>Microsoft Office PowerPoint</Application>
  <PresentationFormat>Bildschirmpräsentation (4:3)</PresentationFormat>
  <Paragraphs>615</Paragraphs>
  <Slides>46</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46</vt:i4>
      </vt:variant>
    </vt:vector>
  </HeadingPairs>
  <TitlesOfParts>
    <vt:vector size="51" baseType="lpstr">
      <vt:lpstr>Arial</vt:lpstr>
      <vt:lpstr>Calibri</vt:lpstr>
      <vt:lpstr>Times New Roman</vt:lpstr>
      <vt:lpstr>Verdana</vt:lpstr>
      <vt:lpstr>Standarddesign</vt:lpstr>
      <vt:lpstr>PowerPoint-Präsentation</vt:lpstr>
      <vt:lpstr>Vecto 3.3.1.1492 Release Candidate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1205</cp:revision>
  <cp:lastPrinted>2013-01-22T12:03:30Z</cp:lastPrinted>
  <dcterms:created xsi:type="dcterms:W3CDTF">2010-01-07T15:28:02Z</dcterms:created>
  <dcterms:modified xsi:type="dcterms:W3CDTF">2019-01-31T14:20:54Z</dcterms:modified>
</cp:coreProperties>
</file>