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3" r:id="rId2"/>
    <p:sldId id="277" r:id="rId3"/>
    <p:sldId id="262" r:id="rId4"/>
    <p:sldId id="272" r:id="rId5"/>
    <p:sldId id="276" r:id="rId6"/>
    <p:sldId id="266" r:id="rId7"/>
    <p:sldId id="269" r:id="rId8"/>
  </p:sldIdLst>
  <p:sldSz cx="12192000" cy="6858000"/>
  <p:notesSz cx="9872663" cy="1430178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B9BD5"/>
    <a:srgbClr val="469C23"/>
    <a:srgbClr val="E47E00"/>
    <a:srgbClr val="FAE600"/>
    <a:srgbClr val="92499E"/>
    <a:srgbClr val="00307E"/>
    <a:srgbClr val="376FA7"/>
    <a:srgbClr val="59A6D5"/>
    <a:srgbClr val="7EB542"/>
    <a:srgbClr val="7A68A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858" autoAdjust="0"/>
    <p:restoredTop sz="94660"/>
  </p:normalViewPr>
  <p:slideViewPr>
    <p:cSldViewPr snapToGrid="0">
      <p:cViewPr>
        <p:scale>
          <a:sx n="120" d="100"/>
          <a:sy n="120" d="100"/>
        </p:scale>
        <p:origin x="-228" y="3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1597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965706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25079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784825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91022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101608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4236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145045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360126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06144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2664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CB74C3-3B76-4614-BA31-BC281AB27CE2}" type="datetimeFigureOut">
              <a:rPr lang="en-GB" smtClean="0"/>
              <a:t>23/04/2015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312313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5965609"/>
              </p:ext>
            </p:extLst>
          </p:nvPr>
        </p:nvGraphicFramePr>
        <p:xfrm>
          <a:off x="679939" y="1688774"/>
          <a:ext cx="10941537" cy="3053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399"/>
                <a:gridCol w="1563077"/>
                <a:gridCol w="8464061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1200" smtClean="0"/>
                        <a:t>Version</a:t>
                      </a:r>
                      <a:r>
                        <a:rPr lang="en-GB" sz="1200" baseline="0" smtClean="0"/>
                        <a:t> Number</a:t>
                      </a:r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smtClean="0"/>
                        <a:t>Date</a:t>
                      </a:r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smtClean="0"/>
                        <a:t>Changes</a:t>
                      </a:r>
                      <a:endParaRPr lang="en-GB" sz="120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800" smtClean="0"/>
                        <a:t>V01</a:t>
                      </a:r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" smtClean="0"/>
                        <a:t>15/3/2015</a:t>
                      </a:r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" smtClean="0"/>
                        <a:t>----------------------------------</a:t>
                      </a:r>
                      <a:endParaRPr lang="en-GB" sz="80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800" smtClean="0"/>
                        <a:t>V02</a:t>
                      </a:r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800" smtClean="0"/>
                        <a:t>23/4/2015</a:t>
                      </a:r>
                      <a:endParaRPr lang="en-GB" sz="80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indent="0" algn="ctr">
                        <a:buNone/>
                      </a:pPr>
                      <a:r>
                        <a:rPr lang="en-GB" sz="800" baseline="0" smtClean="0"/>
                        <a:t>Added Function for Adjusted Fueling so than  ( AverageEngineWasteHeatKW) can be passed as a parameter and a new fueling figure calculated. Needed because once static model needed to become dynamic in this respect. Consequence was that in M14 a second instance of the SSMTOOL class is instantiated and the  new Function used rather than a property with the same name.</a:t>
                      </a:r>
                      <a:endParaRPr lang="en-GB" sz="800" baseline="0" smtClean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80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80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aseline="0" smtClean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800" smtClean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800" smtClean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773723" y="273538"/>
            <a:ext cx="20629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Version Control Log:</a:t>
            </a:r>
            <a:endParaRPr lang="en-GB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7371023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47125" y="51090"/>
            <a:ext cx="15649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General Inputs</a:t>
            </a:r>
            <a:endParaRPr lang="en-GB"/>
          </a:p>
        </p:txBody>
      </p:sp>
      <p:sp>
        <p:nvSpPr>
          <p:cNvPr id="11" name="Rectangle 10"/>
          <p:cNvSpPr/>
          <p:nvPr/>
        </p:nvSpPr>
        <p:spPr>
          <a:xfrm>
            <a:off x="9179159" y="166305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BC_GFactor</a:t>
            </a:r>
          </a:p>
        </p:txBody>
      </p:sp>
      <p:sp>
        <p:nvSpPr>
          <p:cNvPr id="12" name="Rectangle 11"/>
          <p:cNvSpPr/>
          <p:nvPr/>
        </p:nvSpPr>
        <p:spPr>
          <a:xfrm>
            <a:off x="9179159" y="418859"/>
            <a:ext cx="2191730" cy="24192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BC_SolarClouding</a:t>
            </a:r>
          </a:p>
        </p:txBody>
      </p:sp>
      <p:sp>
        <p:nvSpPr>
          <p:cNvPr id="13" name="Rectangle 12"/>
          <p:cNvSpPr/>
          <p:nvPr/>
        </p:nvSpPr>
        <p:spPr>
          <a:xfrm>
            <a:off x="9179159" y="671413"/>
            <a:ext cx="2191730" cy="24192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BC_HeatPerPassengerIntoCabinW</a:t>
            </a:r>
          </a:p>
        </p:txBody>
      </p:sp>
      <p:sp>
        <p:nvSpPr>
          <p:cNvPr id="14" name="Rectangle 13"/>
          <p:cNvSpPr/>
          <p:nvPr/>
        </p:nvSpPr>
        <p:spPr>
          <a:xfrm>
            <a:off x="9179159" y="923967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BC_PassengerBoundaryTemperature</a:t>
            </a:r>
          </a:p>
        </p:txBody>
      </p:sp>
      <p:sp>
        <p:nvSpPr>
          <p:cNvPr id="15" name="Rectangle 14"/>
          <p:cNvSpPr/>
          <p:nvPr/>
        </p:nvSpPr>
        <p:spPr>
          <a:xfrm>
            <a:off x="9179159" y="1176521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BC_PassengerDensityLowFloor</a:t>
            </a:r>
          </a:p>
        </p:txBody>
      </p:sp>
      <p:sp>
        <p:nvSpPr>
          <p:cNvPr id="16" name="Rectangle 15"/>
          <p:cNvSpPr/>
          <p:nvPr/>
        </p:nvSpPr>
        <p:spPr>
          <a:xfrm>
            <a:off x="9179159" y="1429075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BC_PassengerDensitySemiLowFloor</a:t>
            </a:r>
          </a:p>
        </p:txBody>
      </p:sp>
      <p:sp>
        <p:nvSpPr>
          <p:cNvPr id="18" name="Rectangle 17"/>
          <p:cNvSpPr/>
          <p:nvPr/>
        </p:nvSpPr>
        <p:spPr>
          <a:xfrm>
            <a:off x="9179159" y="1681629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 BC_PassengerDensityRaisedFloor </a:t>
            </a:r>
          </a:p>
        </p:txBody>
      </p:sp>
      <p:sp>
        <p:nvSpPr>
          <p:cNvPr id="19" name="Rectangle 18"/>
          <p:cNvSpPr/>
          <p:nvPr/>
        </p:nvSpPr>
        <p:spPr>
          <a:xfrm>
            <a:off x="9179159" y="1934183"/>
            <a:ext cx="2191730" cy="24192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BC_CalculatedPassengerNumber</a:t>
            </a:r>
          </a:p>
        </p:txBody>
      </p:sp>
      <p:sp>
        <p:nvSpPr>
          <p:cNvPr id="20" name="Rectangle 19"/>
          <p:cNvSpPr/>
          <p:nvPr/>
        </p:nvSpPr>
        <p:spPr>
          <a:xfrm>
            <a:off x="9179159" y="2186737"/>
            <a:ext cx="2191730" cy="24192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BC_UValues</a:t>
            </a:r>
          </a:p>
        </p:txBody>
      </p:sp>
      <p:sp>
        <p:nvSpPr>
          <p:cNvPr id="21" name="Rectangle 20"/>
          <p:cNvSpPr/>
          <p:nvPr/>
        </p:nvSpPr>
        <p:spPr>
          <a:xfrm>
            <a:off x="9179159" y="3196953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BC_lowVentilation</a:t>
            </a:r>
          </a:p>
        </p:txBody>
      </p:sp>
      <p:sp>
        <p:nvSpPr>
          <p:cNvPr id="22" name="Rectangle 21"/>
          <p:cNvSpPr/>
          <p:nvPr/>
        </p:nvSpPr>
        <p:spPr>
          <a:xfrm>
            <a:off x="9179159" y="2944399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BC_HighVentilation</a:t>
            </a:r>
          </a:p>
        </p:txBody>
      </p:sp>
      <p:sp>
        <p:nvSpPr>
          <p:cNvPr id="23" name="Rectangle 22"/>
          <p:cNvSpPr/>
          <p:nvPr/>
        </p:nvSpPr>
        <p:spPr>
          <a:xfrm>
            <a:off x="9179159" y="2691845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BC_CoolingBoundaryTemperature</a:t>
            </a:r>
          </a:p>
        </p:txBody>
      </p:sp>
      <p:sp>
        <p:nvSpPr>
          <p:cNvPr id="24" name="Rectangle 23"/>
          <p:cNvSpPr/>
          <p:nvPr/>
        </p:nvSpPr>
        <p:spPr>
          <a:xfrm>
            <a:off x="9179159" y="2439291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BC_HeatingBoundaryTemperature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9179159" y="4207169"/>
            <a:ext cx="2191730" cy="24192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BC_LowVentPowerW</a:t>
            </a:r>
          </a:p>
        </p:txBody>
      </p:sp>
      <p:sp>
        <p:nvSpPr>
          <p:cNvPr id="26" name="Rectangle 25"/>
          <p:cNvSpPr/>
          <p:nvPr/>
        </p:nvSpPr>
        <p:spPr>
          <a:xfrm>
            <a:off x="9179159" y="3954615"/>
            <a:ext cx="2191730" cy="24192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BC_HighVentPowerW</a:t>
            </a:r>
          </a:p>
        </p:txBody>
      </p:sp>
      <p:sp>
        <p:nvSpPr>
          <p:cNvPr id="27" name="Rectangle 26"/>
          <p:cNvSpPr/>
          <p:nvPr/>
        </p:nvSpPr>
        <p:spPr>
          <a:xfrm>
            <a:off x="9179159" y="3702061"/>
            <a:ext cx="2191730" cy="24192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BC_Low</a:t>
            </a:r>
          </a:p>
        </p:txBody>
      </p:sp>
      <p:sp>
        <p:nvSpPr>
          <p:cNvPr id="28" name="Rectangle 27"/>
          <p:cNvSpPr/>
          <p:nvPr/>
        </p:nvSpPr>
        <p:spPr>
          <a:xfrm>
            <a:off x="9179159" y="3449507"/>
            <a:ext cx="2191730" cy="24192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BC_High</a:t>
            </a:r>
          </a:p>
        </p:txBody>
      </p:sp>
      <p:sp>
        <p:nvSpPr>
          <p:cNvPr id="29" name="Rectangle 28"/>
          <p:cNvSpPr/>
          <p:nvPr/>
        </p:nvSpPr>
        <p:spPr>
          <a:xfrm>
            <a:off x="9179159" y="5469939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BC_VolumicMassDieselOrHeatingOil</a:t>
            </a:r>
          </a:p>
        </p:txBody>
      </p:sp>
      <p:sp>
        <p:nvSpPr>
          <p:cNvPr id="30" name="Rectangle 29"/>
          <p:cNvSpPr/>
          <p:nvPr/>
        </p:nvSpPr>
        <p:spPr>
          <a:xfrm>
            <a:off x="9179159" y="5217385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BC_GCVDieselOrHeatingOil</a:t>
            </a:r>
          </a:p>
        </p:txBody>
      </p:sp>
      <p:sp>
        <p:nvSpPr>
          <p:cNvPr id="31" name="Rectangle 30"/>
          <p:cNvSpPr/>
          <p:nvPr/>
        </p:nvSpPr>
        <p:spPr>
          <a:xfrm>
            <a:off x="9179159" y="4964831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BC_AuxHeaterEfficiency</a:t>
            </a:r>
          </a:p>
        </p:txBody>
      </p:sp>
      <p:sp>
        <p:nvSpPr>
          <p:cNvPr id="32" name="Rectangle 31"/>
          <p:cNvSpPr/>
          <p:nvPr/>
        </p:nvSpPr>
        <p:spPr>
          <a:xfrm>
            <a:off x="9179159" y="4712277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BC_COP</a:t>
            </a:r>
          </a:p>
        </p:txBody>
      </p:sp>
      <p:sp>
        <p:nvSpPr>
          <p:cNvPr id="33" name="Rectangle 32"/>
          <p:cNvSpPr/>
          <p:nvPr/>
        </p:nvSpPr>
        <p:spPr>
          <a:xfrm>
            <a:off x="9179159" y="4459723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BC_SpecificVentilationPower</a:t>
            </a:r>
          </a:p>
        </p:txBody>
      </p:sp>
      <p:sp>
        <p:nvSpPr>
          <p:cNvPr id="34" name="Rectangle 33"/>
          <p:cNvSpPr/>
          <p:nvPr/>
        </p:nvSpPr>
        <p:spPr>
          <a:xfrm>
            <a:off x="9179159" y="5975047"/>
            <a:ext cx="2191730" cy="24192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BC_FrontRearWindowArea</a:t>
            </a:r>
          </a:p>
        </p:txBody>
      </p:sp>
      <p:sp>
        <p:nvSpPr>
          <p:cNvPr id="35" name="Rectangle 34"/>
          <p:cNvSpPr/>
          <p:nvPr/>
        </p:nvSpPr>
        <p:spPr>
          <a:xfrm>
            <a:off x="9179159" y="5722493"/>
            <a:ext cx="2191730" cy="24192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BC_WindowAreaPerUnitBusLength</a:t>
            </a:r>
          </a:p>
        </p:txBody>
      </p:sp>
      <p:sp>
        <p:nvSpPr>
          <p:cNvPr id="36" name="Rectangle 35"/>
          <p:cNvSpPr/>
          <p:nvPr/>
        </p:nvSpPr>
        <p:spPr>
          <a:xfrm>
            <a:off x="9179159" y="6480152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BC_MaxPossibleBenefitFromTechnologyList</a:t>
            </a:r>
          </a:p>
        </p:txBody>
      </p:sp>
      <p:sp>
        <p:nvSpPr>
          <p:cNvPr id="37" name="Rectangle 36"/>
          <p:cNvSpPr/>
          <p:nvPr/>
        </p:nvSpPr>
        <p:spPr>
          <a:xfrm>
            <a:off x="9179159" y="6227601"/>
            <a:ext cx="219173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BC_MaxTemperatureDeltaForLowFloorBusses</a:t>
            </a:r>
          </a:p>
        </p:txBody>
      </p:sp>
      <p:sp>
        <p:nvSpPr>
          <p:cNvPr id="38" name="Rectangle 37"/>
          <p:cNvSpPr/>
          <p:nvPr/>
        </p:nvSpPr>
        <p:spPr>
          <a:xfrm>
            <a:off x="11387682" y="166306"/>
            <a:ext cx="270933" cy="655576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GB" sz="1050" smtClean="0"/>
              <a:t>Bounda</a:t>
            </a:r>
          </a:p>
          <a:p>
            <a:r>
              <a:rPr lang="en-GB" sz="1050"/>
              <a:t>r</a:t>
            </a:r>
            <a:endParaRPr lang="en-GB" sz="1050" smtClean="0"/>
          </a:p>
          <a:p>
            <a:r>
              <a:rPr lang="en-GB" sz="1050"/>
              <a:t>y</a:t>
            </a:r>
            <a:endParaRPr lang="en-GB" sz="1050" smtClean="0"/>
          </a:p>
          <a:p>
            <a:endParaRPr lang="en-GB" sz="1050"/>
          </a:p>
          <a:p>
            <a:r>
              <a:rPr lang="en-GB" sz="1050" smtClean="0"/>
              <a:t> Cond</a:t>
            </a:r>
          </a:p>
          <a:p>
            <a:r>
              <a:rPr lang="en-GB" sz="1050" smtClean="0"/>
              <a:t>I</a:t>
            </a:r>
          </a:p>
          <a:p>
            <a:r>
              <a:rPr lang="en-GB" sz="1050"/>
              <a:t>t</a:t>
            </a:r>
            <a:endParaRPr lang="en-GB" sz="1050" smtClean="0"/>
          </a:p>
          <a:p>
            <a:r>
              <a:rPr lang="en-GB" sz="1050" smtClean="0"/>
              <a:t>I</a:t>
            </a:r>
          </a:p>
          <a:p>
            <a:r>
              <a:rPr lang="en-GB" sz="1050"/>
              <a:t>o</a:t>
            </a:r>
            <a:r>
              <a:rPr lang="en-GB" sz="1050" smtClean="0"/>
              <a:t>n</a:t>
            </a:r>
          </a:p>
          <a:p>
            <a:r>
              <a:rPr lang="en-GB" sz="1050" smtClean="0"/>
              <a:t>s</a:t>
            </a:r>
            <a:endParaRPr lang="en-GB" sz="1050"/>
          </a:p>
        </p:txBody>
      </p:sp>
      <p:sp>
        <p:nvSpPr>
          <p:cNvPr id="39" name="Rectangle 38"/>
          <p:cNvSpPr/>
          <p:nvPr/>
        </p:nvSpPr>
        <p:spPr>
          <a:xfrm>
            <a:off x="4106333" y="341684"/>
            <a:ext cx="2055185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BP_BusModel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0" name="Rectangle 39"/>
          <p:cNvSpPr/>
          <p:nvPr/>
        </p:nvSpPr>
        <p:spPr>
          <a:xfrm>
            <a:off x="4106333" y="594238"/>
            <a:ext cx="2055185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BC_SolarClouding</a:t>
            </a:r>
          </a:p>
        </p:txBody>
      </p:sp>
      <p:sp>
        <p:nvSpPr>
          <p:cNvPr id="41" name="Rectangle 40"/>
          <p:cNvSpPr/>
          <p:nvPr/>
        </p:nvSpPr>
        <p:spPr>
          <a:xfrm>
            <a:off x="4106333" y="846792"/>
            <a:ext cx="2055185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BP_BusFloorType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4106333" y="1099346"/>
            <a:ext cx="2055185" cy="24192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BP_BusFloorSurfaceArea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3" name="Rectangle 42"/>
          <p:cNvSpPr/>
          <p:nvPr/>
        </p:nvSpPr>
        <p:spPr>
          <a:xfrm>
            <a:off x="4106333" y="1351900"/>
            <a:ext cx="2055185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BP_BusSurfaceAreaM2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4106333" y="1611465"/>
            <a:ext cx="2055185" cy="241920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>
                <a:solidFill>
                  <a:schemeClr val="tx1">
                    <a:lumMod val="75000"/>
                    <a:lumOff val="25000"/>
                  </a:schemeClr>
                </a:solidFill>
              </a:rPr>
              <a:t> BP_BusWindowSurface</a:t>
            </a:r>
          </a:p>
        </p:txBody>
      </p:sp>
      <p:sp>
        <p:nvSpPr>
          <p:cNvPr id="46" name="Rectangle 45"/>
          <p:cNvSpPr/>
          <p:nvPr/>
        </p:nvSpPr>
        <p:spPr>
          <a:xfrm>
            <a:off x="4106333" y="1864019"/>
            <a:ext cx="2055185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BP_BusVolume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7" name="Rectangle 46"/>
          <p:cNvSpPr/>
          <p:nvPr/>
        </p:nvSpPr>
        <p:spPr>
          <a:xfrm>
            <a:off x="4106333" y="2116573"/>
            <a:ext cx="2055185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BP_BusLength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48" name="Rectangle 47"/>
          <p:cNvSpPr/>
          <p:nvPr/>
        </p:nvSpPr>
        <p:spPr>
          <a:xfrm>
            <a:off x="4106333" y="2369127"/>
            <a:ext cx="2055185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BP_BusWidth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4106334" y="2860751"/>
            <a:ext cx="206965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EC_EnviromentalTemperature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52" name="Rectangle 51"/>
          <p:cNvSpPr/>
          <p:nvPr/>
        </p:nvSpPr>
        <p:spPr>
          <a:xfrm>
            <a:off x="4106334" y="3113305"/>
            <a:ext cx="2069650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EC_Solar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56" name="Rectangle 55"/>
          <p:cNvSpPr/>
          <p:nvPr/>
        </p:nvSpPr>
        <p:spPr>
          <a:xfrm>
            <a:off x="4106333" y="3540122"/>
            <a:ext cx="2069651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AC_InCabinRoomAC_System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57" name="Rectangle 56"/>
          <p:cNvSpPr/>
          <p:nvPr/>
        </p:nvSpPr>
        <p:spPr>
          <a:xfrm>
            <a:off x="4106333" y="3792676"/>
            <a:ext cx="2069651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AC_CompressorType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58" name="Rectangle 57"/>
          <p:cNvSpPr/>
          <p:nvPr/>
        </p:nvSpPr>
        <p:spPr>
          <a:xfrm>
            <a:off x="4106333" y="4045230"/>
            <a:ext cx="2069651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AC_CompressorCapacitykW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4106332" y="4505217"/>
            <a:ext cx="2196652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VEN_VentilationOnDuringHeating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1" name="Rectangle 60"/>
          <p:cNvSpPr/>
          <p:nvPr/>
        </p:nvSpPr>
        <p:spPr>
          <a:xfrm>
            <a:off x="4106332" y="4757771"/>
            <a:ext cx="2196652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VEN_VentilationWhenBothHeatingAndACInactive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2" name="Rectangle 61"/>
          <p:cNvSpPr/>
          <p:nvPr/>
        </p:nvSpPr>
        <p:spPr>
          <a:xfrm>
            <a:off x="4106332" y="5010325"/>
            <a:ext cx="2196652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VEN_VentilationDuringAC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3" name="Rectangle 62"/>
          <p:cNvSpPr/>
          <p:nvPr/>
        </p:nvSpPr>
        <p:spPr>
          <a:xfrm>
            <a:off x="4106332" y="5257384"/>
            <a:ext cx="2196652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VEN_VentilationFlowSettingWhenHeatingAndACInactive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4" name="Rectangle 63"/>
          <p:cNvSpPr/>
          <p:nvPr/>
        </p:nvSpPr>
        <p:spPr>
          <a:xfrm>
            <a:off x="4106332" y="5509938"/>
            <a:ext cx="2196652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VEN_VentilationDuringHeating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5" name="Rectangle 64"/>
          <p:cNvSpPr/>
          <p:nvPr/>
        </p:nvSpPr>
        <p:spPr>
          <a:xfrm>
            <a:off x="4106332" y="5762492"/>
            <a:ext cx="2196652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VEN_VentilationDuringCooling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6" name="Rectangle 65"/>
          <p:cNvSpPr/>
          <p:nvPr/>
        </p:nvSpPr>
        <p:spPr>
          <a:xfrm>
            <a:off x="4106331" y="4287151"/>
            <a:ext cx="1591735" cy="21806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Ventilation</a:t>
            </a:r>
          </a:p>
        </p:txBody>
      </p:sp>
      <p:sp>
        <p:nvSpPr>
          <p:cNvPr id="67" name="Rectangle 66"/>
          <p:cNvSpPr/>
          <p:nvPr/>
        </p:nvSpPr>
        <p:spPr>
          <a:xfrm>
            <a:off x="4106332" y="6186008"/>
            <a:ext cx="2196651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VEN_VentilationDuringHeating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8" name="Rectangle 67"/>
          <p:cNvSpPr/>
          <p:nvPr/>
        </p:nvSpPr>
        <p:spPr>
          <a:xfrm>
            <a:off x="4106332" y="6447029"/>
            <a:ext cx="2196651" cy="241920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/>
              <a:t>VEN_VentilationDuringCooling</a:t>
            </a:r>
            <a:endParaRPr lang="en-GB" sz="8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4106333" y="6004412"/>
            <a:ext cx="1591733" cy="17700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Aux Heat</a:t>
            </a:r>
            <a:endParaRPr lang="en-GB" sz="800"/>
          </a:p>
        </p:txBody>
      </p:sp>
      <p:sp>
        <p:nvSpPr>
          <p:cNvPr id="70" name="Rectangle 69"/>
          <p:cNvSpPr/>
          <p:nvPr/>
        </p:nvSpPr>
        <p:spPr>
          <a:xfrm>
            <a:off x="4106333" y="3343314"/>
            <a:ext cx="1591734" cy="19680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 smtClean="0"/>
              <a:t>AC-System</a:t>
            </a:r>
            <a:endParaRPr lang="en-GB" sz="800"/>
          </a:p>
        </p:txBody>
      </p:sp>
      <p:sp>
        <p:nvSpPr>
          <p:cNvPr id="71" name="Rectangle 70"/>
          <p:cNvSpPr/>
          <p:nvPr/>
        </p:nvSpPr>
        <p:spPr>
          <a:xfrm>
            <a:off x="4106333" y="2653383"/>
            <a:ext cx="1591734" cy="2073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 smtClean="0"/>
              <a:t>Environmental  Conditions</a:t>
            </a:r>
            <a:endParaRPr lang="en-GB" sz="800"/>
          </a:p>
        </p:txBody>
      </p:sp>
      <p:sp>
        <p:nvSpPr>
          <p:cNvPr id="72" name="Rectangle 71"/>
          <p:cNvSpPr/>
          <p:nvPr/>
        </p:nvSpPr>
        <p:spPr>
          <a:xfrm>
            <a:off x="126998" y="924146"/>
            <a:ext cx="3410961" cy="592470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650"/>
              <a:t> If BP_BusFloorType="low floor" AndAlso BP_BusWidth&lt;=2.55 AndAlso BP_BusWidth&gt;=2.5 then</a:t>
            </a:r>
          </a:p>
          <a:p>
            <a:r>
              <a:rPr lang="en-GB" sz="650"/>
              <a:t>            Return Math.Round((2.55*(BP_BusLength-1.2)),6)</a:t>
            </a:r>
          </a:p>
          <a:p>
            <a:r>
              <a:rPr lang="en-GB" sz="650" smtClean="0"/>
              <a:t>Else       </a:t>
            </a:r>
            <a:endParaRPr lang="en-GB" sz="650"/>
          </a:p>
          <a:p>
            <a:r>
              <a:rPr lang="en-GB" sz="650"/>
              <a:t>           Return Math.Round(((BP_BusLength-1.2)*BP_BusWidth),6)</a:t>
            </a:r>
          </a:p>
          <a:p>
            <a:r>
              <a:rPr lang="en-GB" sz="650" smtClean="0"/>
              <a:t>End </a:t>
            </a:r>
            <a:r>
              <a:rPr lang="en-GB" sz="650"/>
              <a:t>If</a:t>
            </a:r>
          </a:p>
        </p:txBody>
      </p:sp>
      <p:cxnSp>
        <p:nvCxnSpPr>
          <p:cNvPr id="74" name="Straight Arrow Connector 73"/>
          <p:cNvCxnSpPr>
            <a:stCxn id="72" idx="3"/>
            <a:endCxn id="42" idx="1"/>
          </p:cNvCxnSpPr>
          <p:nvPr/>
        </p:nvCxnSpPr>
        <p:spPr>
          <a:xfrm flipV="1">
            <a:off x="3537959" y="1220306"/>
            <a:ext cx="568374" cy="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77" name="Rectangle 76"/>
          <p:cNvSpPr/>
          <p:nvPr/>
        </p:nvSpPr>
        <p:spPr>
          <a:xfrm>
            <a:off x="147125" y="1637850"/>
            <a:ext cx="3390834" cy="192360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650"/>
              <a:t>(BC_WindowAreaPerUnitBusLength*BP_BusLength)+BC_FrontRearWindowArea</a:t>
            </a:r>
          </a:p>
        </p:txBody>
      </p:sp>
      <p:cxnSp>
        <p:nvCxnSpPr>
          <p:cNvPr id="78" name="Straight Arrow Connector 77"/>
          <p:cNvCxnSpPr>
            <a:stCxn id="77" idx="3"/>
            <a:endCxn id="45" idx="1"/>
          </p:cNvCxnSpPr>
          <p:nvPr/>
        </p:nvCxnSpPr>
        <p:spPr>
          <a:xfrm flipV="1">
            <a:off x="3537959" y="1732425"/>
            <a:ext cx="568374" cy="160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83" name="Rectangle 82"/>
          <p:cNvSpPr/>
          <p:nvPr/>
        </p:nvSpPr>
        <p:spPr>
          <a:xfrm>
            <a:off x="6417734" y="231613"/>
            <a:ext cx="2082800" cy="415498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700"/>
              <a:t>If( BP_BusFloorType="low floor",0.65,If(BP_BusFloorType="semi low floor",0.8,0.8))</a:t>
            </a:r>
          </a:p>
        </p:txBody>
      </p:sp>
      <p:sp>
        <p:nvSpPr>
          <p:cNvPr id="90" name="Rectangle 89"/>
          <p:cNvSpPr/>
          <p:nvPr/>
        </p:nvSpPr>
        <p:spPr>
          <a:xfrm>
            <a:off x="4106333" y="134316"/>
            <a:ext cx="1591734" cy="2073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800" smtClean="0"/>
              <a:t>Bus Parameterisation</a:t>
            </a:r>
            <a:endParaRPr lang="en-GB" sz="800"/>
          </a:p>
        </p:txBody>
      </p:sp>
      <p:cxnSp>
        <p:nvCxnSpPr>
          <p:cNvPr id="91" name="Straight Arrow Connector 90"/>
          <p:cNvCxnSpPr>
            <a:stCxn id="83" idx="3"/>
            <a:endCxn id="12" idx="1"/>
          </p:cNvCxnSpPr>
          <p:nvPr/>
        </p:nvCxnSpPr>
        <p:spPr>
          <a:xfrm>
            <a:off x="8500534" y="439362"/>
            <a:ext cx="678625" cy="10045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94" name="Rectangle 93"/>
          <p:cNvSpPr/>
          <p:nvPr/>
        </p:nvSpPr>
        <p:spPr>
          <a:xfrm>
            <a:off x="6417734" y="718592"/>
            <a:ext cx="2082800" cy="415498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700"/>
              <a:t>If( EC_EnviromentalTemperature&gt;BC_PassengerBoundaryTemperature,80,50)</a:t>
            </a:r>
          </a:p>
        </p:txBody>
      </p:sp>
      <p:cxnSp>
        <p:nvCxnSpPr>
          <p:cNvPr id="95" name="Straight Arrow Connector 94"/>
          <p:cNvCxnSpPr>
            <a:stCxn id="94" idx="3"/>
            <a:endCxn id="13" idx="1"/>
          </p:cNvCxnSpPr>
          <p:nvPr/>
        </p:nvCxnSpPr>
        <p:spPr>
          <a:xfrm flipV="1">
            <a:off x="8500534" y="792373"/>
            <a:ext cx="678625" cy="1339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98" name="Rectangle 97"/>
          <p:cNvSpPr/>
          <p:nvPr/>
        </p:nvSpPr>
        <p:spPr>
          <a:xfrm>
            <a:off x="6417735" y="1270394"/>
            <a:ext cx="2082800" cy="592470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650"/>
              <a:t>IF(BP_BusFloorType="low floor",BC_PassengerDensityLowFloor,IF(BP_BusFloorType="semi low floor",BC_PassengerDensitySemiLowFloor,BC_PassengerDensityRaisedFloor))*BP_BusFloorSurfaceArea</a:t>
            </a:r>
          </a:p>
        </p:txBody>
      </p:sp>
      <p:cxnSp>
        <p:nvCxnSpPr>
          <p:cNvPr id="99" name="Straight Arrow Connector 98"/>
          <p:cNvCxnSpPr>
            <a:stCxn id="98" idx="3"/>
            <a:endCxn id="19" idx="1"/>
          </p:cNvCxnSpPr>
          <p:nvPr/>
        </p:nvCxnSpPr>
        <p:spPr>
          <a:xfrm>
            <a:off x="8500535" y="1566629"/>
            <a:ext cx="678624" cy="4885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102" name="Rectangle 101"/>
          <p:cNvSpPr/>
          <p:nvPr/>
        </p:nvSpPr>
        <p:spPr>
          <a:xfrm>
            <a:off x="6417735" y="2173681"/>
            <a:ext cx="2082800" cy="292388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650"/>
              <a:t>IF(BP_BusFloorType="low floor",4,IF(BP_BusFloorType="semi low floor",3.5,3))</a:t>
            </a:r>
          </a:p>
        </p:txBody>
      </p:sp>
      <p:cxnSp>
        <p:nvCxnSpPr>
          <p:cNvPr id="103" name="Straight Arrow Connector 102"/>
          <p:cNvCxnSpPr>
            <a:stCxn id="102" idx="3"/>
            <a:endCxn id="20" idx="1"/>
          </p:cNvCxnSpPr>
          <p:nvPr/>
        </p:nvCxnSpPr>
        <p:spPr>
          <a:xfrm flipV="1">
            <a:off x="8500535" y="2307697"/>
            <a:ext cx="678624" cy="1217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106" name="Rectangle 105"/>
          <p:cNvSpPr/>
          <p:nvPr/>
        </p:nvSpPr>
        <p:spPr>
          <a:xfrm>
            <a:off x="6473173" y="3472741"/>
            <a:ext cx="1526380" cy="192360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650"/>
              <a:t>BP_BusVolume * BC_HighVentilation</a:t>
            </a:r>
          </a:p>
        </p:txBody>
      </p:sp>
      <p:cxnSp>
        <p:nvCxnSpPr>
          <p:cNvPr id="107" name="Straight Arrow Connector 106"/>
          <p:cNvCxnSpPr>
            <a:stCxn id="106" idx="3"/>
            <a:endCxn id="28" idx="1"/>
          </p:cNvCxnSpPr>
          <p:nvPr/>
        </p:nvCxnSpPr>
        <p:spPr>
          <a:xfrm>
            <a:off x="7999553" y="3568921"/>
            <a:ext cx="1179606" cy="154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110" name="Rectangle 109"/>
          <p:cNvSpPr/>
          <p:nvPr/>
        </p:nvSpPr>
        <p:spPr>
          <a:xfrm>
            <a:off x="6473173" y="3729741"/>
            <a:ext cx="1526380" cy="192360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650" smtClean="0"/>
              <a:t>BP_BusVolume * BC_lowVentilation</a:t>
            </a:r>
            <a:endParaRPr lang="en-GB" sz="650"/>
          </a:p>
        </p:txBody>
      </p:sp>
      <p:cxnSp>
        <p:nvCxnSpPr>
          <p:cNvPr id="111" name="Straight Arrow Connector 110"/>
          <p:cNvCxnSpPr>
            <a:stCxn id="110" idx="3"/>
            <a:endCxn id="27" idx="1"/>
          </p:cNvCxnSpPr>
          <p:nvPr/>
        </p:nvCxnSpPr>
        <p:spPr>
          <a:xfrm flipV="1">
            <a:off x="7999553" y="3823021"/>
            <a:ext cx="1179606" cy="29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114" name="Rectangle 113"/>
          <p:cNvSpPr/>
          <p:nvPr/>
        </p:nvSpPr>
        <p:spPr>
          <a:xfrm>
            <a:off x="6473173" y="3983792"/>
            <a:ext cx="1526380" cy="192360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650"/>
              <a:t>BC_High * </a:t>
            </a:r>
            <a:r>
              <a:rPr lang="en-GB" sz="650" smtClean="0"/>
              <a:t>BC_SpecificVentilationPower</a:t>
            </a:r>
            <a:endParaRPr lang="en-GB" sz="650"/>
          </a:p>
        </p:txBody>
      </p:sp>
      <p:cxnSp>
        <p:nvCxnSpPr>
          <p:cNvPr id="115" name="Straight Arrow Connector 114"/>
          <p:cNvCxnSpPr>
            <a:stCxn id="114" idx="3"/>
            <a:endCxn id="26" idx="1"/>
          </p:cNvCxnSpPr>
          <p:nvPr/>
        </p:nvCxnSpPr>
        <p:spPr>
          <a:xfrm flipV="1">
            <a:off x="7999553" y="4075575"/>
            <a:ext cx="1179606" cy="439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120" name="Rectangle 119"/>
          <p:cNvSpPr/>
          <p:nvPr/>
        </p:nvSpPr>
        <p:spPr>
          <a:xfrm>
            <a:off x="6473173" y="4250429"/>
            <a:ext cx="1526380" cy="192360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650" smtClean="0"/>
              <a:t>BC_Low </a:t>
            </a:r>
            <a:r>
              <a:rPr lang="en-GB" sz="650"/>
              <a:t>* </a:t>
            </a:r>
            <a:r>
              <a:rPr lang="en-GB" sz="650" smtClean="0"/>
              <a:t>BC_SpecificVentilationPower</a:t>
            </a:r>
            <a:endParaRPr lang="en-GB" sz="650"/>
          </a:p>
        </p:txBody>
      </p:sp>
      <p:cxnSp>
        <p:nvCxnSpPr>
          <p:cNvPr id="121" name="Straight Arrow Connector 120"/>
          <p:cNvCxnSpPr>
            <a:stCxn id="120" idx="3"/>
            <a:endCxn id="25" idx="1"/>
          </p:cNvCxnSpPr>
          <p:nvPr/>
        </p:nvCxnSpPr>
        <p:spPr>
          <a:xfrm flipV="1">
            <a:off x="7999553" y="4328129"/>
            <a:ext cx="1179606" cy="1848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124" name="Rectangle 123"/>
          <p:cNvSpPr/>
          <p:nvPr/>
        </p:nvSpPr>
        <p:spPr>
          <a:xfrm>
            <a:off x="6473174" y="5463681"/>
            <a:ext cx="2027361" cy="392415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650"/>
              <a:t>IF(BP_BusFloorType="low floor",1.5,IF(BP_BusFloorType="semi low floor",1.5,1.5))</a:t>
            </a:r>
          </a:p>
        </p:txBody>
      </p:sp>
      <p:cxnSp>
        <p:nvCxnSpPr>
          <p:cNvPr id="125" name="Straight Arrow Connector 124"/>
          <p:cNvCxnSpPr>
            <a:stCxn id="124" idx="3"/>
            <a:endCxn id="35" idx="1"/>
          </p:cNvCxnSpPr>
          <p:nvPr/>
        </p:nvCxnSpPr>
        <p:spPr>
          <a:xfrm>
            <a:off x="8500535" y="5659889"/>
            <a:ext cx="678624" cy="1835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128" name="Rectangle 127"/>
          <p:cNvSpPr/>
          <p:nvPr/>
        </p:nvSpPr>
        <p:spPr>
          <a:xfrm>
            <a:off x="6473173" y="5936924"/>
            <a:ext cx="2027361" cy="292388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r>
              <a:rPr lang="en-GB" sz="650"/>
              <a:t>If(BP_BusFloorType="low floor" ,5, If(BP_BusFloorType="low floor",5,5))</a:t>
            </a:r>
          </a:p>
        </p:txBody>
      </p:sp>
      <p:cxnSp>
        <p:nvCxnSpPr>
          <p:cNvPr id="129" name="Straight Arrow Connector 128"/>
          <p:cNvCxnSpPr>
            <a:stCxn id="128" idx="3"/>
            <a:endCxn id="34" idx="1"/>
          </p:cNvCxnSpPr>
          <p:nvPr/>
        </p:nvCxnSpPr>
        <p:spPr>
          <a:xfrm>
            <a:off x="8500534" y="6083118"/>
            <a:ext cx="678625" cy="128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738374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TextBox 149"/>
          <p:cNvSpPr txBox="1"/>
          <p:nvPr/>
        </p:nvSpPr>
        <p:spPr>
          <a:xfrm>
            <a:off x="409591" y="105330"/>
            <a:ext cx="19901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TechListBenefitLine</a:t>
            </a:r>
            <a:endParaRPr lang="en-GB"/>
          </a:p>
        </p:txBody>
      </p:sp>
      <p:sp>
        <p:nvSpPr>
          <p:cNvPr id="285" name="Rectangle 284"/>
          <p:cNvSpPr/>
          <p:nvPr/>
        </p:nvSpPr>
        <p:spPr>
          <a:xfrm>
            <a:off x="9444176" y="275170"/>
            <a:ext cx="504146" cy="143501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600"/>
          </a:p>
        </p:txBody>
      </p:sp>
      <p:sp>
        <p:nvSpPr>
          <p:cNvPr id="286" name="Rounded Rectangle 285"/>
          <p:cNvSpPr/>
          <p:nvPr/>
        </p:nvSpPr>
        <p:spPr>
          <a:xfrm>
            <a:off x="9442600" y="461438"/>
            <a:ext cx="505721" cy="14305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600"/>
          </a:p>
        </p:txBody>
      </p:sp>
      <p:sp>
        <p:nvSpPr>
          <p:cNvPr id="287" name="TextBox 286"/>
          <p:cNvSpPr txBox="1"/>
          <p:nvPr/>
        </p:nvSpPr>
        <p:spPr>
          <a:xfrm>
            <a:off x="9948321" y="58640"/>
            <a:ext cx="1826141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" smtClean="0"/>
              <a:t>External Variables: pre-existing VECTO</a:t>
            </a:r>
            <a:endParaRPr lang="en-GB" sz="800"/>
          </a:p>
        </p:txBody>
      </p:sp>
      <p:sp>
        <p:nvSpPr>
          <p:cNvPr id="288" name="TextBox 287"/>
          <p:cNvSpPr txBox="1"/>
          <p:nvPr/>
        </p:nvSpPr>
        <p:spPr>
          <a:xfrm>
            <a:off x="9948321" y="236469"/>
            <a:ext cx="1928733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" smtClean="0"/>
              <a:t>Lookup Maps / Scalars / GUI Input Values </a:t>
            </a:r>
            <a:endParaRPr lang="en-GB" sz="800"/>
          </a:p>
        </p:txBody>
      </p:sp>
      <p:sp>
        <p:nvSpPr>
          <p:cNvPr id="289" name="TextBox 288"/>
          <p:cNvSpPr txBox="1"/>
          <p:nvPr/>
        </p:nvSpPr>
        <p:spPr>
          <a:xfrm>
            <a:off x="9948321" y="422290"/>
            <a:ext cx="731290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" smtClean="0"/>
              <a:t>Signal names</a:t>
            </a:r>
            <a:endParaRPr lang="en-GB" sz="800"/>
          </a:p>
        </p:txBody>
      </p:sp>
      <p:sp>
        <p:nvSpPr>
          <p:cNvPr id="290" name="Flowchart: Terminator 289"/>
          <p:cNvSpPr/>
          <p:nvPr/>
        </p:nvSpPr>
        <p:spPr>
          <a:xfrm>
            <a:off x="9442599" y="647528"/>
            <a:ext cx="505721" cy="145139"/>
          </a:xfrm>
          <a:prstGeom prst="flowChartTerminator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700" smtClean="0"/>
          </a:p>
        </p:txBody>
      </p:sp>
      <p:sp>
        <p:nvSpPr>
          <p:cNvPr id="291" name="TextBox 290"/>
          <p:cNvSpPr txBox="1"/>
          <p:nvPr/>
        </p:nvSpPr>
        <p:spPr>
          <a:xfrm>
            <a:off x="9948320" y="630163"/>
            <a:ext cx="1220206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" smtClean="0"/>
              <a:t>Signal information boxes</a:t>
            </a:r>
            <a:endParaRPr lang="en-GB" sz="800"/>
          </a:p>
        </p:txBody>
      </p:sp>
      <p:sp>
        <p:nvSpPr>
          <p:cNvPr id="292" name="TextBox 291"/>
          <p:cNvSpPr txBox="1"/>
          <p:nvPr/>
        </p:nvSpPr>
        <p:spPr>
          <a:xfrm>
            <a:off x="9436463" y="841369"/>
            <a:ext cx="511857" cy="142723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endParaRPr lang="en-GB" sz="600"/>
          </a:p>
        </p:txBody>
      </p:sp>
      <p:sp>
        <p:nvSpPr>
          <p:cNvPr id="293" name="TextBox 292"/>
          <p:cNvSpPr txBox="1"/>
          <p:nvPr/>
        </p:nvSpPr>
        <p:spPr>
          <a:xfrm>
            <a:off x="9948319" y="810943"/>
            <a:ext cx="819455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" smtClean="0"/>
              <a:t>Function Boxes</a:t>
            </a:r>
            <a:endParaRPr lang="en-GB" sz="800"/>
          </a:p>
        </p:txBody>
      </p:sp>
      <p:sp>
        <p:nvSpPr>
          <p:cNvPr id="246" name="Rounded Rectangle 245"/>
          <p:cNvSpPr/>
          <p:nvPr/>
        </p:nvSpPr>
        <p:spPr>
          <a:xfrm>
            <a:off x="9440927" y="1031955"/>
            <a:ext cx="505721" cy="143054"/>
          </a:xfrm>
          <a:prstGeom prst="roundRect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600"/>
          </a:p>
        </p:txBody>
      </p:sp>
      <p:sp>
        <p:nvSpPr>
          <p:cNvPr id="307" name="TextBox 306"/>
          <p:cNvSpPr txBox="1"/>
          <p:nvPr/>
        </p:nvSpPr>
        <p:spPr>
          <a:xfrm>
            <a:off x="9944411" y="986789"/>
            <a:ext cx="1301959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" smtClean="0"/>
              <a:t>Externally Coded Modules</a:t>
            </a:r>
            <a:endParaRPr lang="en-GB" sz="800"/>
          </a:p>
        </p:txBody>
      </p:sp>
      <p:sp>
        <p:nvSpPr>
          <p:cNvPr id="318" name="Rounded Rectangle 317"/>
          <p:cNvSpPr/>
          <p:nvPr/>
        </p:nvSpPr>
        <p:spPr>
          <a:xfrm>
            <a:off x="9438678" y="1224411"/>
            <a:ext cx="510308" cy="132862"/>
          </a:xfrm>
          <a:prstGeom prst="roundRect">
            <a:avLst/>
          </a:prstGeom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600"/>
          </a:p>
        </p:txBody>
      </p:sp>
      <p:sp>
        <p:nvSpPr>
          <p:cNvPr id="319" name="TextBox 318"/>
          <p:cNvSpPr txBox="1"/>
          <p:nvPr/>
        </p:nvSpPr>
        <p:spPr>
          <a:xfrm>
            <a:off x="9946743" y="1180155"/>
            <a:ext cx="117532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800" smtClean="0"/>
              <a:t>Time-Step logged signal</a:t>
            </a:r>
            <a:endParaRPr lang="en-GB" sz="800"/>
          </a:p>
        </p:txBody>
      </p:sp>
      <p:sp>
        <p:nvSpPr>
          <p:cNvPr id="18" name="Rounded Rectangle 17"/>
          <p:cNvSpPr/>
          <p:nvPr/>
        </p:nvSpPr>
        <p:spPr>
          <a:xfrm>
            <a:off x="9768802" y="4192914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u="sng"/>
              <a:t>C</a:t>
            </a:r>
            <a:endParaRPr lang="en-GB" sz="900"/>
          </a:p>
        </p:txBody>
      </p:sp>
      <p:sp>
        <p:nvSpPr>
          <p:cNvPr id="19" name="Rounded Rectangle 18"/>
          <p:cNvSpPr/>
          <p:nvPr/>
        </p:nvSpPr>
        <p:spPr>
          <a:xfrm>
            <a:off x="9768802" y="2457246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u="sng"/>
              <a:t>H</a:t>
            </a:r>
            <a:endParaRPr lang="en-GB" sz="900"/>
          </a:p>
        </p:txBody>
      </p:sp>
      <p:sp>
        <p:nvSpPr>
          <p:cNvPr id="20" name="Rounded Rectangle 19"/>
          <p:cNvSpPr/>
          <p:nvPr/>
        </p:nvSpPr>
        <p:spPr>
          <a:xfrm>
            <a:off x="9762495" y="2880580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u="sng" smtClean="0"/>
              <a:t>VH</a:t>
            </a:r>
            <a:endParaRPr lang="en-GB" sz="900"/>
          </a:p>
        </p:txBody>
      </p:sp>
      <p:sp>
        <p:nvSpPr>
          <p:cNvPr id="21" name="Rounded Rectangle 20"/>
          <p:cNvSpPr/>
          <p:nvPr/>
        </p:nvSpPr>
        <p:spPr>
          <a:xfrm>
            <a:off x="9762496" y="3312380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u="sng" smtClean="0"/>
              <a:t>VV</a:t>
            </a:r>
            <a:endParaRPr lang="en-GB" sz="900"/>
          </a:p>
        </p:txBody>
      </p:sp>
      <p:sp>
        <p:nvSpPr>
          <p:cNvPr id="22" name="Rounded Rectangle 21"/>
          <p:cNvSpPr/>
          <p:nvPr/>
        </p:nvSpPr>
        <p:spPr>
          <a:xfrm>
            <a:off x="9762497" y="3752647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u="sng" smtClean="0"/>
              <a:t>VC</a:t>
            </a:r>
            <a:endParaRPr lang="en-GB" sz="900"/>
          </a:p>
        </p:txBody>
      </p:sp>
      <p:sp>
        <p:nvSpPr>
          <p:cNvPr id="23" name="TextBox 22"/>
          <p:cNvSpPr txBox="1"/>
          <p:nvPr/>
        </p:nvSpPr>
        <p:spPr>
          <a:xfrm>
            <a:off x="5151101" y="2517246"/>
            <a:ext cx="4157134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 smtClean="0"/>
              <a:t>If ONVehicle Return FloorType Value Else 0</a:t>
            </a:r>
            <a:endParaRPr lang="en-GB" sz="800"/>
          </a:p>
        </p:txBody>
      </p:sp>
      <p:sp>
        <p:nvSpPr>
          <p:cNvPr id="25" name="TextBox 24"/>
          <p:cNvSpPr txBox="1"/>
          <p:nvPr/>
        </p:nvSpPr>
        <p:spPr>
          <a:xfrm>
            <a:off x="5151101" y="2948441"/>
            <a:ext cx="4157134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If ONVehicle </a:t>
            </a:r>
            <a:r>
              <a:rPr lang="en-GB" sz="800" smtClean="0"/>
              <a:t> AndAlso ActiveVHFloorType  Return FloorType Value </a:t>
            </a:r>
            <a:r>
              <a:rPr lang="en-GB" sz="800"/>
              <a:t>Else 0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5151101" y="3370100"/>
            <a:ext cx="4157134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If ONVehicle  AndAlso </a:t>
            </a:r>
            <a:r>
              <a:rPr lang="en-GB" sz="800" smtClean="0"/>
              <a:t>ActiveVVFloorType  </a:t>
            </a:r>
            <a:r>
              <a:rPr lang="en-GB" sz="800"/>
              <a:t>Return FloorType Value Else 0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5151101" y="3786577"/>
            <a:ext cx="4157134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If ONVehicle  AndAlso </a:t>
            </a:r>
            <a:r>
              <a:rPr lang="en-GB" sz="800" smtClean="0"/>
              <a:t>ActiveVCFloorType  </a:t>
            </a:r>
            <a:r>
              <a:rPr lang="en-GB" sz="800"/>
              <a:t>Return FloorType Value Else 0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5151101" y="4192914"/>
            <a:ext cx="4157134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If ONVehicle Return FloorType Value Else 0</a:t>
            </a:r>
          </a:p>
        </p:txBody>
      </p:sp>
      <p:sp>
        <p:nvSpPr>
          <p:cNvPr id="29" name="Rectangle 28"/>
          <p:cNvSpPr/>
          <p:nvPr/>
        </p:nvSpPr>
        <p:spPr>
          <a:xfrm>
            <a:off x="788526" y="731614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Units</a:t>
            </a:r>
            <a:endParaRPr lang="en-GB" sz="900"/>
          </a:p>
        </p:txBody>
      </p:sp>
      <p:sp>
        <p:nvSpPr>
          <p:cNvPr id="30" name="Rectangle 29"/>
          <p:cNvSpPr/>
          <p:nvPr/>
        </p:nvSpPr>
        <p:spPr>
          <a:xfrm>
            <a:off x="788526" y="1048232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Category</a:t>
            </a:r>
            <a:endParaRPr lang="en-GB" sz="900"/>
          </a:p>
        </p:txBody>
      </p:sp>
      <p:sp>
        <p:nvSpPr>
          <p:cNvPr id="31" name="Rectangle 30"/>
          <p:cNvSpPr/>
          <p:nvPr/>
        </p:nvSpPr>
        <p:spPr>
          <a:xfrm>
            <a:off x="788526" y="1459816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LowFloorH</a:t>
            </a:r>
            <a:endParaRPr lang="en-GB" sz="900"/>
          </a:p>
        </p:txBody>
      </p:sp>
      <p:sp>
        <p:nvSpPr>
          <p:cNvPr id="32" name="Rectangle 31"/>
          <p:cNvSpPr/>
          <p:nvPr/>
        </p:nvSpPr>
        <p:spPr>
          <a:xfrm>
            <a:off x="788526" y="1782225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LowFloorV</a:t>
            </a:r>
            <a:endParaRPr lang="en-GB" sz="900"/>
          </a:p>
        </p:txBody>
      </p:sp>
      <p:sp>
        <p:nvSpPr>
          <p:cNvPr id="33" name="Rectangle 32"/>
          <p:cNvSpPr/>
          <p:nvPr/>
        </p:nvSpPr>
        <p:spPr>
          <a:xfrm>
            <a:off x="788526" y="2114695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LowFloorC</a:t>
            </a:r>
            <a:endParaRPr lang="en-GB" sz="900"/>
          </a:p>
        </p:txBody>
      </p:sp>
      <p:sp>
        <p:nvSpPr>
          <p:cNvPr id="48" name="Rectangle 47"/>
          <p:cNvSpPr/>
          <p:nvPr/>
        </p:nvSpPr>
        <p:spPr>
          <a:xfrm>
            <a:off x="788526" y="4844173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ActiveVH</a:t>
            </a:r>
            <a:endParaRPr lang="en-GB" sz="900"/>
          </a:p>
        </p:txBody>
      </p:sp>
      <p:sp>
        <p:nvSpPr>
          <p:cNvPr id="49" name="Rectangle 48"/>
          <p:cNvSpPr/>
          <p:nvPr/>
        </p:nvSpPr>
        <p:spPr>
          <a:xfrm>
            <a:off x="788526" y="5170250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ActiveVV</a:t>
            </a:r>
            <a:endParaRPr lang="en-GB" sz="900"/>
          </a:p>
        </p:txBody>
      </p:sp>
      <p:sp>
        <p:nvSpPr>
          <p:cNvPr id="50" name="Rectangle 49"/>
          <p:cNvSpPr/>
          <p:nvPr/>
        </p:nvSpPr>
        <p:spPr>
          <a:xfrm>
            <a:off x="788526" y="5491980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ActiveVC</a:t>
            </a:r>
            <a:endParaRPr lang="en-GB" sz="900"/>
          </a:p>
        </p:txBody>
      </p:sp>
      <p:sp>
        <p:nvSpPr>
          <p:cNvPr id="51" name="Rectangle 50"/>
          <p:cNvSpPr/>
          <p:nvPr/>
        </p:nvSpPr>
        <p:spPr>
          <a:xfrm>
            <a:off x="788526" y="2552605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SemiLowFloorH</a:t>
            </a:r>
            <a:endParaRPr lang="en-GB" sz="900"/>
          </a:p>
        </p:txBody>
      </p:sp>
      <p:sp>
        <p:nvSpPr>
          <p:cNvPr id="52" name="Rectangle 51"/>
          <p:cNvSpPr/>
          <p:nvPr/>
        </p:nvSpPr>
        <p:spPr>
          <a:xfrm>
            <a:off x="788526" y="2875014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SemiLowFloorV</a:t>
            </a:r>
            <a:endParaRPr lang="en-GB" sz="900"/>
          </a:p>
        </p:txBody>
      </p:sp>
      <p:sp>
        <p:nvSpPr>
          <p:cNvPr id="53" name="Rectangle 52"/>
          <p:cNvSpPr/>
          <p:nvPr/>
        </p:nvSpPr>
        <p:spPr>
          <a:xfrm>
            <a:off x="788526" y="3207484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SemiLowFloorC</a:t>
            </a:r>
            <a:endParaRPr lang="en-GB" sz="900"/>
          </a:p>
        </p:txBody>
      </p:sp>
      <p:sp>
        <p:nvSpPr>
          <p:cNvPr id="56" name="Rectangle 55"/>
          <p:cNvSpPr/>
          <p:nvPr/>
        </p:nvSpPr>
        <p:spPr>
          <a:xfrm>
            <a:off x="788526" y="3686549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RaisedFloorH</a:t>
            </a:r>
            <a:endParaRPr lang="en-GB" sz="900"/>
          </a:p>
        </p:txBody>
      </p:sp>
      <p:sp>
        <p:nvSpPr>
          <p:cNvPr id="57" name="Rectangle 56"/>
          <p:cNvSpPr/>
          <p:nvPr/>
        </p:nvSpPr>
        <p:spPr>
          <a:xfrm>
            <a:off x="788526" y="4008958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RaisedFloorV</a:t>
            </a:r>
            <a:endParaRPr lang="en-GB" sz="900"/>
          </a:p>
        </p:txBody>
      </p:sp>
      <p:sp>
        <p:nvSpPr>
          <p:cNvPr id="58" name="Rectangle 57"/>
          <p:cNvSpPr/>
          <p:nvPr/>
        </p:nvSpPr>
        <p:spPr>
          <a:xfrm>
            <a:off x="788526" y="4341428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RaisedFloorC</a:t>
            </a:r>
            <a:endParaRPr lang="en-GB" sz="900"/>
          </a:p>
        </p:txBody>
      </p:sp>
      <p:sp>
        <p:nvSpPr>
          <p:cNvPr id="59" name="Rectangle 58"/>
          <p:cNvSpPr/>
          <p:nvPr/>
        </p:nvSpPr>
        <p:spPr>
          <a:xfrm>
            <a:off x="788525" y="5913963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LineType</a:t>
            </a:r>
            <a:endParaRPr lang="en-GB" sz="900"/>
          </a:p>
        </p:txBody>
      </p:sp>
      <p:sp>
        <p:nvSpPr>
          <p:cNvPr id="60" name="Rectangle 59"/>
          <p:cNvSpPr/>
          <p:nvPr/>
        </p:nvSpPr>
        <p:spPr>
          <a:xfrm>
            <a:off x="788526" y="6238576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OnVehicle</a:t>
            </a:r>
            <a:endParaRPr lang="en-GB" sz="900"/>
          </a:p>
        </p:txBody>
      </p:sp>
      <p:sp>
        <p:nvSpPr>
          <p:cNvPr id="3" name="Rectangle 2"/>
          <p:cNvSpPr/>
          <p:nvPr/>
        </p:nvSpPr>
        <p:spPr>
          <a:xfrm>
            <a:off x="409591" y="711597"/>
            <a:ext cx="304800" cy="57702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mtClean="0"/>
              <a:t>INPUTS</a:t>
            </a:r>
            <a:endParaRPr lang="en-GB"/>
          </a:p>
        </p:txBody>
      </p:sp>
      <p:sp>
        <p:nvSpPr>
          <p:cNvPr id="62" name="Rounded Rectangle 61"/>
          <p:cNvSpPr/>
          <p:nvPr/>
        </p:nvSpPr>
        <p:spPr>
          <a:xfrm>
            <a:off x="3478217" y="480735"/>
            <a:ext cx="1128893" cy="514300"/>
          </a:xfrm>
          <a:prstGeom prst="roundRect">
            <a:avLst/>
          </a:prstGeom>
          <a:solidFill>
            <a:srgbClr val="FFFFFF"/>
          </a:solidFill>
          <a:ln w="44450" cap="flat" cmpd="thickThin" algn="ctr">
            <a:solidFill>
              <a:schemeClr val="accent1">
                <a:shade val="50000"/>
              </a:schemeClr>
            </a:solidFill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>
                <a:solidFill>
                  <a:srgbClr val="000000"/>
                </a:solidFill>
              </a:rPr>
              <a:t>General Inputs </a:t>
            </a:r>
          </a:p>
          <a:p>
            <a:pPr algn="ctr"/>
            <a:r>
              <a:rPr lang="en-GB" sz="700" smtClean="0">
                <a:solidFill>
                  <a:srgbClr val="00B0F0"/>
                </a:solidFill>
              </a:rPr>
              <a:t>( </a:t>
            </a:r>
            <a:r>
              <a:rPr lang="en-GB" sz="900" smtClean="0">
                <a:solidFill>
                  <a:srgbClr val="00B0F0"/>
                </a:solidFill>
              </a:rPr>
              <a:t>gen</a:t>
            </a:r>
            <a:r>
              <a:rPr lang="en-GB" sz="700" smtClean="0">
                <a:solidFill>
                  <a:srgbClr val="00B0F0"/>
                </a:solidFill>
              </a:rPr>
              <a:t> )</a:t>
            </a:r>
            <a:endParaRPr lang="en-GB" sz="700">
              <a:solidFill>
                <a:srgbClr val="00B0F0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2209800" y="1459816"/>
            <a:ext cx="189951" cy="92446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Low</a:t>
            </a:r>
            <a:endParaRPr lang="en-GB" sz="900"/>
          </a:p>
        </p:txBody>
      </p:sp>
      <p:sp>
        <p:nvSpPr>
          <p:cNvPr id="5" name="Rectangle 4"/>
          <p:cNvSpPr/>
          <p:nvPr/>
        </p:nvSpPr>
        <p:spPr>
          <a:xfrm>
            <a:off x="2209800" y="2552605"/>
            <a:ext cx="189951" cy="90142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SemiLow</a:t>
            </a:r>
            <a:endParaRPr lang="en-GB" sz="800"/>
          </a:p>
        </p:txBody>
      </p:sp>
      <p:sp>
        <p:nvSpPr>
          <p:cNvPr id="6" name="Rectangle 5"/>
          <p:cNvSpPr/>
          <p:nvPr/>
        </p:nvSpPr>
        <p:spPr>
          <a:xfrm>
            <a:off x="2209800" y="3686549"/>
            <a:ext cx="189951" cy="92446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Raised</a:t>
            </a:r>
            <a:endParaRPr lang="en-GB" sz="900"/>
          </a:p>
        </p:txBody>
      </p:sp>
      <p:sp>
        <p:nvSpPr>
          <p:cNvPr id="66" name="Rectangle 65"/>
          <p:cNvSpPr/>
          <p:nvPr/>
        </p:nvSpPr>
        <p:spPr>
          <a:xfrm>
            <a:off x="4928726" y="595762"/>
            <a:ext cx="1232291" cy="269583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900" smtClean="0"/>
              <a:t>FloorType</a:t>
            </a:r>
            <a:endParaRPr lang="en-GB" sz="900"/>
          </a:p>
        </p:txBody>
      </p:sp>
      <p:cxnSp>
        <p:nvCxnSpPr>
          <p:cNvPr id="67" name="Straight Arrow Connector 66"/>
          <p:cNvCxnSpPr/>
          <p:nvPr/>
        </p:nvCxnSpPr>
        <p:spPr>
          <a:xfrm flipH="1">
            <a:off x="1742714" y="4190826"/>
            <a:ext cx="541694" cy="21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68" name="Straight Arrow Connector 67"/>
          <p:cNvCxnSpPr>
            <a:stCxn id="62" idx="3"/>
            <a:endCxn id="66" idx="1"/>
          </p:cNvCxnSpPr>
          <p:nvPr/>
        </p:nvCxnSpPr>
        <p:spPr>
          <a:xfrm flipV="1">
            <a:off x="4607110" y="730554"/>
            <a:ext cx="321616" cy="73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18076046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356789" y="227143"/>
            <a:ext cx="17978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Tech Benefits List</a:t>
            </a:r>
            <a:endParaRPr lang="en-GB"/>
          </a:p>
        </p:txBody>
      </p:sp>
      <p:sp>
        <p:nvSpPr>
          <p:cNvPr id="19" name="Rounded Rectangle 18"/>
          <p:cNvSpPr/>
          <p:nvPr/>
        </p:nvSpPr>
        <p:spPr>
          <a:xfrm>
            <a:off x="9169427" y="4747708"/>
            <a:ext cx="1092589" cy="283305"/>
          </a:xfrm>
          <a:prstGeom prst="round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VVValueVariation (kW)</a:t>
            </a:r>
            <a:endParaRPr lang="en-GB" sz="7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0" name="Rounded Rectangle 19"/>
          <p:cNvSpPr/>
          <p:nvPr/>
        </p:nvSpPr>
        <p:spPr>
          <a:xfrm>
            <a:off x="9169427" y="4251855"/>
            <a:ext cx="1092589" cy="283305"/>
          </a:xfrm>
          <a:prstGeom prst="round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VHValueVariation </a:t>
            </a:r>
            <a:r>
              <a:rPr lang="en-GB" sz="700" u="sng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(kW)</a:t>
            </a:r>
            <a:endParaRPr lang="en-GB" sz="7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1" name="Rounded Rectangle 20"/>
          <p:cNvSpPr/>
          <p:nvPr/>
        </p:nvSpPr>
        <p:spPr>
          <a:xfrm>
            <a:off x="9169427" y="3756002"/>
            <a:ext cx="1092589" cy="283305"/>
          </a:xfrm>
          <a:prstGeom prst="round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HValueVariation </a:t>
            </a:r>
          </a:p>
          <a:p>
            <a:pPr algn="ctr"/>
            <a:r>
              <a:rPr lang="en-GB" sz="700" u="sng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(kW)</a:t>
            </a:r>
            <a:endParaRPr lang="en-GB" sz="7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6" name="Rounded Rectangle 25"/>
          <p:cNvSpPr/>
          <p:nvPr/>
        </p:nvSpPr>
        <p:spPr>
          <a:xfrm>
            <a:off x="9169427" y="5739413"/>
            <a:ext cx="1092589" cy="283305"/>
          </a:xfrm>
          <a:prstGeom prst="round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CValueVariation (</a:t>
            </a:r>
          </a:p>
          <a:p>
            <a:pPr algn="ctr"/>
            <a:r>
              <a:rPr lang="en-GB" sz="8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k</a:t>
            </a:r>
            <a:r>
              <a:rPr lang="en-GB" sz="700" u="sng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W)</a:t>
            </a:r>
            <a:endParaRPr lang="en-GB" sz="7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7" name="Rounded Rectangle 26"/>
          <p:cNvSpPr/>
          <p:nvPr/>
        </p:nvSpPr>
        <p:spPr>
          <a:xfrm>
            <a:off x="9169427" y="5243561"/>
            <a:ext cx="1092589" cy="283305"/>
          </a:xfrm>
          <a:prstGeom prst="round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VCValueVariation</a:t>
            </a:r>
            <a:endParaRPr lang="en-GB" sz="700" u="sng" smtClean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algn="ctr"/>
            <a:r>
              <a:rPr lang="en-GB" sz="700" u="sng" smtClean="0">
                <a:solidFill>
                  <a:schemeClr val="tx1">
                    <a:lumMod val="75000"/>
                    <a:lumOff val="25000"/>
                  </a:schemeClr>
                </a:solidFill>
              </a:rPr>
              <a:t>(kW)</a:t>
            </a:r>
            <a:endParaRPr lang="en-GB" sz="70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8" name="Rounded Rectangle 27"/>
          <p:cNvSpPr/>
          <p:nvPr/>
        </p:nvSpPr>
        <p:spPr>
          <a:xfrm>
            <a:off x="9169428" y="1869661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/>
              <a:t>VVValueVariation</a:t>
            </a:r>
            <a:endParaRPr lang="en-GB" sz="700"/>
          </a:p>
        </p:txBody>
      </p:sp>
      <p:sp>
        <p:nvSpPr>
          <p:cNvPr id="29" name="Rounded Rectangle 28"/>
          <p:cNvSpPr/>
          <p:nvPr/>
        </p:nvSpPr>
        <p:spPr>
          <a:xfrm>
            <a:off x="9169428" y="1373808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/>
              <a:t>VHValueVariation</a:t>
            </a:r>
            <a:endParaRPr lang="en-GB" sz="700"/>
          </a:p>
        </p:txBody>
      </p:sp>
      <p:sp>
        <p:nvSpPr>
          <p:cNvPr id="30" name="Rounded Rectangle 29"/>
          <p:cNvSpPr/>
          <p:nvPr/>
        </p:nvSpPr>
        <p:spPr>
          <a:xfrm>
            <a:off x="9169428" y="877955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/>
              <a:t>HValueVariation</a:t>
            </a:r>
            <a:endParaRPr lang="en-GB" sz="700"/>
          </a:p>
        </p:txBody>
      </p:sp>
      <p:sp>
        <p:nvSpPr>
          <p:cNvPr id="31" name="Rounded Rectangle 30"/>
          <p:cNvSpPr/>
          <p:nvPr/>
        </p:nvSpPr>
        <p:spPr>
          <a:xfrm>
            <a:off x="9169428" y="2861366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/>
              <a:t>CValueVariation</a:t>
            </a:r>
            <a:endParaRPr lang="en-GB" sz="700"/>
          </a:p>
        </p:txBody>
      </p:sp>
      <p:sp>
        <p:nvSpPr>
          <p:cNvPr id="32" name="Rounded Rectangle 31"/>
          <p:cNvSpPr/>
          <p:nvPr/>
        </p:nvSpPr>
        <p:spPr>
          <a:xfrm>
            <a:off x="9169428" y="2365514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/>
              <a:t>VCValueVariation</a:t>
            </a:r>
            <a:endParaRPr lang="en-GB" sz="700"/>
          </a:p>
        </p:txBody>
      </p:sp>
      <p:sp>
        <p:nvSpPr>
          <p:cNvPr id="33" name="TextBox 32"/>
          <p:cNvSpPr txBox="1"/>
          <p:nvPr/>
        </p:nvSpPr>
        <p:spPr>
          <a:xfrm>
            <a:off x="4766733" y="937581"/>
            <a:ext cx="4157134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 </a:t>
            </a:r>
            <a:r>
              <a:rPr lang="en-GB" sz="800" smtClean="0"/>
              <a:t> </a:t>
            </a:r>
            <a:r>
              <a:rPr lang="en-GB" sz="800"/>
              <a:t>TechLines.Where( Function(x) x.Units="fraction").Sum( Function(s) s.H) </a:t>
            </a:r>
            <a:r>
              <a:rPr lang="en-GB" sz="800" smtClean="0"/>
              <a:t> </a:t>
            </a:r>
            <a:endParaRPr lang="en-GB" sz="800"/>
          </a:p>
        </p:txBody>
      </p:sp>
      <p:sp>
        <p:nvSpPr>
          <p:cNvPr id="36" name="TextBox 35"/>
          <p:cNvSpPr txBox="1"/>
          <p:nvPr/>
        </p:nvSpPr>
        <p:spPr>
          <a:xfrm>
            <a:off x="4766733" y="1392432"/>
            <a:ext cx="4157134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TechLines.Where( Function(x) x.Units="fraction").Sum( Function(s) s.VH</a:t>
            </a:r>
            <a:r>
              <a:rPr lang="en-GB" sz="800" smtClean="0"/>
              <a:t>) </a:t>
            </a:r>
            <a:endParaRPr lang="en-GB" sz="800"/>
          </a:p>
        </p:txBody>
      </p:sp>
      <p:sp>
        <p:nvSpPr>
          <p:cNvPr id="37" name="TextBox 36"/>
          <p:cNvSpPr txBox="1"/>
          <p:nvPr/>
        </p:nvSpPr>
        <p:spPr>
          <a:xfrm>
            <a:off x="4766733" y="1895124"/>
            <a:ext cx="4157134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TechLines.Where( Function(x) x.Units="fraction").Sum( Function(s) s.VV)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4766733" y="2407974"/>
            <a:ext cx="4157134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TechLines.Where( Function(x) x.Units="fraction").Sum( Function(s) s.VC) 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4766733" y="2883139"/>
            <a:ext cx="4157134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TechLines.Where( Function(x) x.Units="fraction").Sum( Function(s) s.C) 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4766733" y="3789932"/>
            <a:ext cx="4157134" cy="215444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TechLines.Where( Function(x) x.Units="KW").Sum( Function(s) </a:t>
            </a:r>
            <a:r>
              <a:rPr lang="en-GB" sz="800" smtClean="0"/>
              <a:t>s.H )</a:t>
            </a:r>
            <a:endParaRPr lang="en-GB" sz="800"/>
          </a:p>
        </p:txBody>
      </p:sp>
      <p:sp>
        <p:nvSpPr>
          <p:cNvPr id="41" name="TextBox 40"/>
          <p:cNvSpPr txBox="1"/>
          <p:nvPr/>
        </p:nvSpPr>
        <p:spPr>
          <a:xfrm>
            <a:off x="4766733" y="4285785"/>
            <a:ext cx="4157134" cy="215444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TechLines.Where( Function(x) x.Units="KW").Sum( Function(s) s.VH)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4766733" y="4781638"/>
            <a:ext cx="4157134" cy="215444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TechLines.Where( Function(x) x.Units="KW").Sum( Function(s) s.VV) 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4766733" y="5253586"/>
            <a:ext cx="4157134" cy="215444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TechLines.Where( Function(x) x.Units="KW").Sum( Function(s) s.VC)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4766733" y="5781873"/>
            <a:ext cx="4157134" cy="215444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TechLines.Where( Function(x) x.Units="KW").Sum( Function(s) s.C) </a:t>
            </a:r>
          </a:p>
        </p:txBody>
      </p:sp>
      <p:sp>
        <p:nvSpPr>
          <p:cNvPr id="45" name="Rounded Rectangle 44"/>
          <p:cNvSpPr/>
          <p:nvPr/>
        </p:nvSpPr>
        <p:spPr>
          <a:xfrm>
            <a:off x="539487" y="1217586"/>
            <a:ext cx="1285670" cy="19874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GB" sz="600" smtClean="0"/>
              <a:t>Tech List  Benefit Line 1</a:t>
            </a:r>
            <a:endParaRPr lang="en-GB" sz="600" dirty="0"/>
          </a:p>
        </p:txBody>
      </p:sp>
      <p:cxnSp>
        <p:nvCxnSpPr>
          <p:cNvPr id="48" name="Straight Connector 47"/>
          <p:cNvCxnSpPr/>
          <p:nvPr/>
        </p:nvCxnSpPr>
        <p:spPr>
          <a:xfrm>
            <a:off x="869496" y="1729422"/>
            <a:ext cx="625651" cy="0"/>
          </a:xfrm>
          <a:prstGeom prst="line">
            <a:avLst/>
          </a:prstGeom>
          <a:ln w="12700">
            <a:prstDash val="sys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9" name="Down Arrow 48"/>
          <p:cNvSpPr/>
          <p:nvPr/>
        </p:nvSpPr>
        <p:spPr>
          <a:xfrm>
            <a:off x="1113502" y="1781095"/>
            <a:ext cx="68820" cy="24647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GB"/>
          </a:p>
        </p:txBody>
      </p:sp>
      <p:sp>
        <p:nvSpPr>
          <p:cNvPr id="50" name="Rounded Rectangle 49"/>
          <p:cNvSpPr/>
          <p:nvPr/>
        </p:nvSpPr>
        <p:spPr>
          <a:xfrm>
            <a:off x="497767" y="1145506"/>
            <a:ext cx="1407228" cy="1236006"/>
          </a:xfrm>
          <a:prstGeom prst="roundRect">
            <a:avLst>
              <a:gd name="adj" fmla="val 3103"/>
            </a:avLst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GB" dirty="0"/>
          </a:p>
        </p:txBody>
      </p:sp>
      <p:sp>
        <p:nvSpPr>
          <p:cNvPr id="51" name="Rounded Rectangle 50"/>
          <p:cNvSpPr/>
          <p:nvPr/>
        </p:nvSpPr>
        <p:spPr>
          <a:xfrm>
            <a:off x="549050" y="1475487"/>
            <a:ext cx="1285670" cy="19874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GB" sz="600" smtClean="0"/>
              <a:t>Tech List  Benefit Line 2</a:t>
            </a:r>
            <a:endParaRPr lang="en-GB" sz="600" dirty="0"/>
          </a:p>
        </p:txBody>
      </p:sp>
      <p:sp>
        <p:nvSpPr>
          <p:cNvPr id="52" name="Rounded Rectangle 51"/>
          <p:cNvSpPr/>
          <p:nvPr/>
        </p:nvSpPr>
        <p:spPr>
          <a:xfrm>
            <a:off x="539487" y="2092032"/>
            <a:ext cx="1285670" cy="19874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GB" sz="600" smtClean="0"/>
              <a:t>Tech List  Benefit Line ( n )</a:t>
            </a:r>
            <a:endParaRPr lang="en-GB" sz="600" dirty="0"/>
          </a:p>
        </p:txBody>
      </p:sp>
      <p:sp>
        <p:nvSpPr>
          <p:cNvPr id="3" name="TextBox 2"/>
          <p:cNvSpPr txBox="1"/>
          <p:nvPr/>
        </p:nvSpPr>
        <p:spPr>
          <a:xfrm>
            <a:off x="497767" y="810345"/>
            <a:ext cx="1529817" cy="3770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50" b="1" smtClean="0"/>
              <a:t>TechLines</a:t>
            </a:r>
          </a:p>
          <a:p>
            <a:r>
              <a:rPr lang="en-GB" sz="800" b="1" smtClean="0"/>
              <a:t> List (of ITechBenefitLine )</a:t>
            </a:r>
            <a:endParaRPr lang="en-GB" sz="800" b="1"/>
          </a:p>
        </p:txBody>
      </p:sp>
      <p:sp>
        <p:nvSpPr>
          <p:cNvPr id="7" name="TextBox 6"/>
          <p:cNvSpPr txBox="1"/>
          <p:nvPr/>
        </p:nvSpPr>
        <p:spPr>
          <a:xfrm>
            <a:off x="4766732" y="3471341"/>
            <a:ext cx="1871133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b="1" smtClean="0"/>
              <a:t>Dropped From Original Model</a:t>
            </a:r>
            <a:endParaRPr lang="en-GB" sz="900" b="1"/>
          </a:p>
        </p:txBody>
      </p:sp>
      <p:sp>
        <p:nvSpPr>
          <p:cNvPr id="58" name="Rounded Rectangle 57"/>
          <p:cNvSpPr/>
          <p:nvPr/>
        </p:nvSpPr>
        <p:spPr>
          <a:xfrm>
            <a:off x="650125" y="4051311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ADD</a:t>
            </a:r>
            <a:endParaRPr lang="en-GB" sz="700"/>
          </a:p>
        </p:txBody>
      </p:sp>
      <p:sp>
        <p:nvSpPr>
          <p:cNvPr id="59" name="Rounded Rectangle 58"/>
          <p:cNvSpPr/>
          <p:nvPr/>
        </p:nvSpPr>
        <p:spPr>
          <a:xfrm>
            <a:off x="650124" y="4464086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Clear</a:t>
            </a:r>
            <a:endParaRPr lang="en-GB" sz="700"/>
          </a:p>
        </p:txBody>
      </p:sp>
      <p:sp>
        <p:nvSpPr>
          <p:cNvPr id="60" name="Rounded Rectangle 59"/>
          <p:cNvSpPr/>
          <p:nvPr/>
        </p:nvSpPr>
        <p:spPr>
          <a:xfrm>
            <a:off x="665928" y="4840907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/>
              <a:t>Delete</a:t>
            </a:r>
          </a:p>
        </p:txBody>
      </p:sp>
      <p:sp>
        <p:nvSpPr>
          <p:cNvPr id="61" name="Rounded Rectangle 60"/>
          <p:cNvSpPr/>
          <p:nvPr/>
        </p:nvSpPr>
        <p:spPr>
          <a:xfrm>
            <a:off x="673299" y="5219655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Modify</a:t>
            </a:r>
            <a:endParaRPr lang="en-GB" sz="700"/>
          </a:p>
        </p:txBody>
      </p:sp>
      <p:sp>
        <p:nvSpPr>
          <p:cNvPr id="62" name="TextBox 61"/>
          <p:cNvSpPr txBox="1"/>
          <p:nvPr/>
        </p:nvSpPr>
        <p:spPr>
          <a:xfrm>
            <a:off x="341148" y="3514461"/>
            <a:ext cx="914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b="1" smtClean="0"/>
              <a:t>List </a:t>
            </a:r>
          </a:p>
          <a:p>
            <a:r>
              <a:rPr lang="en-GB" sz="900" b="1" smtClean="0"/>
              <a:t>Management</a:t>
            </a:r>
            <a:endParaRPr lang="en-GB" sz="900" b="1"/>
          </a:p>
        </p:txBody>
      </p:sp>
      <p:sp>
        <p:nvSpPr>
          <p:cNvPr id="63" name="Rounded Rectangle 62"/>
          <p:cNvSpPr/>
          <p:nvPr/>
        </p:nvSpPr>
        <p:spPr>
          <a:xfrm>
            <a:off x="423333" y="3955441"/>
            <a:ext cx="1604251" cy="1700291"/>
          </a:xfrm>
          <a:prstGeom prst="roundRect">
            <a:avLst>
              <a:gd name="adj" fmla="val 3103"/>
            </a:avLst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GB" dirty="0"/>
          </a:p>
        </p:txBody>
      </p:sp>
      <p:sp>
        <p:nvSpPr>
          <p:cNvPr id="64" name="Rounded Rectangle 63"/>
          <p:cNvSpPr/>
          <p:nvPr/>
        </p:nvSpPr>
        <p:spPr>
          <a:xfrm>
            <a:off x="2284408" y="3933676"/>
            <a:ext cx="1128893" cy="514300"/>
          </a:xfrm>
          <a:prstGeom prst="roundRect">
            <a:avLst/>
          </a:prstGeom>
          <a:solidFill>
            <a:srgbClr val="FFFFFF"/>
          </a:solidFill>
          <a:ln w="44450" cap="flat" cmpd="thickThin" algn="ctr">
            <a:solidFill>
              <a:schemeClr val="accent1">
                <a:shade val="50000"/>
              </a:schemeClr>
            </a:solidFill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>
                <a:solidFill>
                  <a:srgbClr val="000000"/>
                </a:solidFill>
              </a:rPr>
              <a:t>General Inputs </a:t>
            </a:r>
          </a:p>
          <a:p>
            <a:pPr algn="ctr"/>
            <a:r>
              <a:rPr lang="en-GB" sz="700" smtClean="0">
                <a:solidFill>
                  <a:srgbClr val="00B0F0"/>
                </a:solidFill>
              </a:rPr>
              <a:t>( </a:t>
            </a:r>
            <a:r>
              <a:rPr lang="en-GB" sz="900" smtClean="0">
                <a:solidFill>
                  <a:srgbClr val="00B0F0"/>
                </a:solidFill>
              </a:rPr>
              <a:t>gen</a:t>
            </a:r>
            <a:r>
              <a:rPr lang="en-GB" sz="700" smtClean="0">
                <a:solidFill>
                  <a:srgbClr val="00B0F0"/>
                </a:solidFill>
              </a:rPr>
              <a:t> )</a:t>
            </a:r>
            <a:endParaRPr lang="en-GB" sz="700">
              <a:solidFill>
                <a:srgbClr val="00B0F0"/>
              </a:solidFill>
            </a:endParaRPr>
          </a:p>
        </p:txBody>
      </p:sp>
      <p:cxnSp>
        <p:nvCxnSpPr>
          <p:cNvPr id="65" name="Straight Arrow Connector 64"/>
          <p:cNvCxnSpPr>
            <a:stCxn id="64" idx="1"/>
            <a:endCxn id="58" idx="3"/>
          </p:cNvCxnSpPr>
          <p:nvPr/>
        </p:nvCxnSpPr>
        <p:spPr>
          <a:xfrm flipH="1">
            <a:off x="1742714" y="4190826"/>
            <a:ext cx="541694" cy="21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68" name="Straight Arrow Connector 67"/>
          <p:cNvCxnSpPr>
            <a:stCxn id="63" idx="0"/>
            <a:endCxn id="50" idx="2"/>
          </p:cNvCxnSpPr>
          <p:nvPr/>
        </p:nvCxnSpPr>
        <p:spPr>
          <a:xfrm flipH="1" flipV="1">
            <a:off x="1201381" y="2381512"/>
            <a:ext cx="24078" cy="157392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970536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68867" y="230201"/>
            <a:ext cx="12458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Run1/Run2</a:t>
            </a:r>
            <a:endParaRPr lang="en-GB"/>
          </a:p>
        </p:txBody>
      </p:sp>
      <p:sp>
        <p:nvSpPr>
          <p:cNvPr id="5" name="Rounded Rectangle 4"/>
          <p:cNvSpPr/>
          <p:nvPr/>
        </p:nvSpPr>
        <p:spPr>
          <a:xfrm>
            <a:off x="668867" y="599533"/>
            <a:ext cx="9737842" cy="5462601"/>
          </a:xfrm>
          <a:prstGeom prst="roundRect">
            <a:avLst>
              <a:gd name="adj" fmla="val 3444"/>
            </a:avLst>
          </a:prstGeom>
          <a:noFill/>
          <a:ln w="12700" cap="flat" cmpd="sng" algn="ctr">
            <a:solidFill>
              <a:schemeClr val="accent1">
                <a:shade val="50000"/>
              </a:schemeClr>
            </a:solidFill>
            <a:prstDash val="dash"/>
            <a:miter lim="800000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" name="Rounded Rectangle 5"/>
          <p:cNvSpPr/>
          <p:nvPr/>
        </p:nvSpPr>
        <p:spPr>
          <a:xfrm>
            <a:off x="10644954" y="909401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HVAC Operation</a:t>
            </a:r>
            <a:endParaRPr lang="en-GB" sz="600"/>
          </a:p>
        </p:txBody>
      </p:sp>
      <p:sp>
        <p:nvSpPr>
          <p:cNvPr id="7" name="Rounded Rectangle 6"/>
          <p:cNvSpPr/>
          <p:nvPr/>
        </p:nvSpPr>
        <p:spPr>
          <a:xfrm>
            <a:off x="10644954" y="1499790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T </a:t>
            </a:r>
            <a:r>
              <a:rPr lang="en-GB" sz="800" err="1" smtClean="0"/>
              <a:t>Calc</a:t>
            </a:r>
            <a:endParaRPr lang="en-GB" sz="600"/>
          </a:p>
        </p:txBody>
      </p:sp>
      <p:sp>
        <p:nvSpPr>
          <p:cNvPr id="8" name="Rounded Rectangle 7"/>
          <p:cNvSpPr/>
          <p:nvPr/>
        </p:nvSpPr>
        <p:spPr>
          <a:xfrm>
            <a:off x="10644954" y="1956989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Temperature Delta</a:t>
            </a:r>
            <a:endParaRPr lang="en-GB" sz="600"/>
          </a:p>
        </p:txBody>
      </p:sp>
      <p:sp>
        <p:nvSpPr>
          <p:cNvPr id="9" name="Rounded Rectangle 8"/>
          <p:cNvSpPr/>
          <p:nvPr/>
        </p:nvSpPr>
        <p:spPr>
          <a:xfrm>
            <a:off x="10644953" y="2422756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Q Wall</a:t>
            </a:r>
            <a:endParaRPr lang="en-GB" sz="600"/>
          </a:p>
        </p:txBody>
      </p:sp>
      <p:sp>
        <p:nvSpPr>
          <p:cNvPr id="10" name="Rounded Rectangle 9"/>
          <p:cNvSpPr/>
          <p:nvPr/>
        </p:nvSpPr>
        <p:spPr>
          <a:xfrm>
            <a:off x="10644952" y="2896790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Watts Per Pass</a:t>
            </a:r>
            <a:endParaRPr lang="en-GB" sz="600"/>
          </a:p>
        </p:txBody>
      </p:sp>
      <p:sp>
        <p:nvSpPr>
          <p:cNvPr id="11" name="Rounded Rectangle 10"/>
          <p:cNvSpPr/>
          <p:nvPr/>
        </p:nvSpPr>
        <p:spPr>
          <a:xfrm>
            <a:off x="10644951" y="3359315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/>
              <a:t>Solar</a:t>
            </a:r>
            <a:endParaRPr lang="en-GB" sz="600"/>
          </a:p>
        </p:txBody>
      </p:sp>
      <p:sp>
        <p:nvSpPr>
          <p:cNvPr id="12" name="Rounded Rectangle 11"/>
          <p:cNvSpPr/>
          <p:nvPr/>
        </p:nvSpPr>
        <p:spPr>
          <a:xfrm>
            <a:off x="10644954" y="3794256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Total W</a:t>
            </a:r>
            <a:endParaRPr lang="en-GB" sz="600"/>
          </a:p>
        </p:txBody>
      </p:sp>
      <p:sp>
        <p:nvSpPr>
          <p:cNvPr id="13" name="Rounded Rectangle 12"/>
          <p:cNvSpPr/>
          <p:nvPr/>
        </p:nvSpPr>
        <p:spPr>
          <a:xfrm>
            <a:off x="10644954" y="4277387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Total  (KW)</a:t>
            </a:r>
            <a:endParaRPr lang="en-GB" sz="600"/>
          </a:p>
        </p:txBody>
      </p:sp>
      <p:sp>
        <p:nvSpPr>
          <p:cNvPr id="14" name="Rounded Rectangle 13"/>
          <p:cNvSpPr/>
          <p:nvPr/>
        </p:nvSpPr>
        <p:spPr>
          <a:xfrm>
            <a:off x="10644954" y="4725590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Fuel (W)</a:t>
            </a:r>
            <a:endParaRPr lang="en-GB" sz="600"/>
          </a:p>
        </p:txBody>
      </p:sp>
      <p:sp>
        <p:nvSpPr>
          <p:cNvPr id="15" name="Rounded Rectangle 14"/>
          <p:cNvSpPr/>
          <p:nvPr/>
        </p:nvSpPr>
        <p:spPr>
          <a:xfrm>
            <a:off x="10644954" y="5284393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Tech List Amended Fuel(W)</a:t>
            </a:r>
            <a:endParaRPr lang="en-GB" sz="600"/>
          </a:p>
        </p:txBody>
      </p:sp>
      <p:sp>
        <p:nvSpPr>
          <p:cNvPr id="16" name="Rectangle 15"/>
          <p:cNvSpPr/>
          <p:nvPr/>
        </p:nvSpPr>
        <p:spPr>
          <a:xfrm>
            <a:off x="8722934" y="661550"/>
            <a:ext cx="469273" cy="20612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#Run 1 </a:t>
            </a:r>
            <a:endParaRPr lang="en-GB" sz="700"/>
          </a:p>
        </p:txBody>
      </p:sp>
      <p:sp>
        <p:nvSpPr>
          <p:cNvPr id="17" name="TextBox 16"/>
          <p:cNvSpPr txBox="1"/>
          <p:nvPr/>
        </p:nvSpPr>
        <p:spPr>
          <a:xfrm>
            <a:off x="1046261" y="1073871"/>
            <a:ext cx="7188200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If(</a:t>
            </a:r>
            <a:r>
              <a:rPr lang="en-GB" sz="800" err="1"/>
              <a:t>gen.EC_EnviromentalTemperature</a:t>
            </a:r>
            <a:r>
              <a:rPr lang="en-GB" sz="800"/>
              <a:t> &gt; </a:t>
            </a:r>
            <a:r>
              <a:rPr lang="en-GB" sz="800" err="1"/>
              <a:t>gen.BC_CoolingBoundaryTemperature</a:t>
            </a:r>
            <a:r>
              <a:rPr lang="en-GB" sz="800"/>
              <a:t>, 3, If(</a:t>
            </a:r>
            <a:r>
              <a:rPr lang="en-GB" sz="800" err="1"/>
              <a:t>gen.EC_EnviromentalTemperature</a:t>
            </a:r>
            <a:r>
              <a:rPr lang="en-GB" sz="800"/>
              <a:t> &lt; gen.BC_HeatingBoundaryTemperature, 1, 2))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2658533" y="1475589"/>
            <a:ext cx="7188200" cy="33855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If(</a:t>
            </a:r>
            <a:r>
              <a:rPr lang="en-GB" sz="800" err="1"/>
              <a:t>gen.BP_BusFloorType</a:t>
            </a:r>
            <a:r>
              <a:rPr lang="en-GB" sz="800"/>
              <a:t> = "low floor", If((</a:t>
            </a:r>
            <a:r>
              <a:rPr lang="en-GB" sz="800" err="1"/>
              <a:t>gen.EC_EnviromentalTemperature</a:t>
            </a:r>
            <a:r>
              <a:rPr lang="en-GB" sz="800"/>
              <a:t> - </a:t>
            </a:r>
            <a:r>
              <a:rPr lang="en-GB" sz="800" err="1"/>
              <a:t>gen.BC_CoolingBoundaryTemperature</a:t>
            </a:r>
            <a:r>
              <a:rPr lang="en-GB" sz="800"/>
              <a:t>) &lt; </a:t>
            </a:r>
            <a:r>
              <a:rPr lang="en-GB" sz="800" err="1"/>
              <a:t>gen.BC_FrontRearWindowArea</a:t>
            </a:r>
            <a:r>
              <a:rPr lang="en-GB" sz="800"/>
              <a:t>, </a:t>
            </a:r>
            <a:r>
              <a:rPr lang="en-GB" sz="800" err="1"/>
              <a:t>gen.BC_CoolingBoundaryTemperature</a:t>
            </a:r>
            <a:r>
              <a:rPr lang="en-GB" sz="800"/>
              <a:t>, </a:t>
            </a:r>
            <a:r>
              <a:rPr lang="en-GB" sz="800" err="1"/>
              <a:t>gen.EC_EnviromentalTemperature</a:t>
            </a:r>
            <a:r>
              <a:rPr lang="en-GB" sz="800"/>
              <a:t> - 3), </a:t>
            </a:r>
            <a:r>
              <a:rPr lang="en-GB" sz="800" err="1"/>
              <a:t>gen.BC_CoolingBoundaryTemperature</a:t>
            </a:r>
            <a:r>
              <a:rPr lang="en-GB" sz="800"/>
              <a:t>)</a:t>
            </a:r>
          </a:p>
        </p:txBody>
      </p:sp>
      <p:cxnSp>
        <p:nvCxnSpPr>
          <p:cNvPr id="23" name="Straight Arrow Connector 22"/>
          <p:cNvCxnSpPr>
            <a:stCxn id="22" idx="3"/>
            <a:endCxn id="7" idx="1"/>
          </p:cNvCxnSpPr>
          <p:nvPr/>
        </p:nvCxnSpPr>
        <p:spPr>
          <a:xfrm flipV="1">
            <a:off x="9846733" y="1641443"/>
            <a:ext cx="798221" cy="342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2658533" y="1989898"/>
            <a:ext cx="7188200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 err="1"/>
              <a:t>gen.EC_EnviromentalTemperature</a:t>
            </a:r>
            <a:r>
              <a:rPr lang="en-GB" sz="800"/>
              <a:t> </a:t>
            </a:r>
            <a:r>
              <a:rPr lang="en-GB" sz="800" smtClean="0"/>
              <a:t>– T </a:t>
            </a:r>
            <a:r>
              <a:rPr lang="en-GB" sz="800" err="1" smtClean="0"/>
              <a:t>Calc</a:t>
            </a:r>
            <a:endParaRPr lang="en-GB" sz="800"/>
          </a:p>
        </p:txBody>
      </p:sp>
      <p:sp>
        <p:nvSpPr>
          <p:cNvPr id="27" name="TextBox 26"/>
          <p:cNvSpPr txBox="1"/>
          <p:nvPr/>
        </p:nvSpPr>
        <p:spPr>
          <a:xfrm>
            <a:off x="2658533" y="2456624"/>
            <a:ext cx="7188200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 err="1"/>
              <a:t>TemperatureDelta</a:t>
            </a:r>
            <a:r>
              <a:rPr lang="en-GB" sz="800"/>
              <a:t> * </a:t>
            </a:r>
            <a:r>
              <a:rPr lang="en-GB" sz="800" err="1"/>
              <a:t>gen.BP_BusSurfaceAreaM2</a:t>
            </a:r>
            <a:r>
              <a:rPr lang="en-GB" sz="800"/>
              <a:t> * </a:t>
            </a:r>
            <a:r>
              <a:rPr lang="en-GB" sz="800" err="1"/>
              <a:t>gen.BC_UValues</a:t>
            </a:r>
            <a:endParaRPr lang="en-GB" sz="800"/>
          </a:p>
        </p:txBody>
      </p:sp>
      <p:sp>
        <p:nvSpPr>
          <p:cNvPr id="28" name="TextBox 27"/>
          <p:cNvSpPr txBox="1"/>
          <p:nvPr/>
        </p:nvSpPr>
        <p:spPr>
          <a:xfrm>
            <a:off x="2658533" y="2930720"/>
            <a:ext cx="7188200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 err="1"/>
              <a:t>Math.Min</a:t>
            </a:r>
            <a:r>
              <a:rPr lang="en-GB" sz="800"/>
              <a:t>(</a:t>
            </a:r>
            <a:r>
              <a:rPr lang="en-GB" sz="800" err="1"/>
              <a:t>gen.BP_NumberOfPassengers</a:t>
            </a:r>
            <a:r>
              <a:rPr lang="en-GB" sz="800"/>
              <a:t>, </a:t>
            </a:r>
            <a:r>
              <a:rPr lang="en-GB" sz="800" err="1"/>
              <a:t>gen.BC_CalculatedPassengerNumber</a:t>
            </a:r>
            <a:r>
              <a:rPr lang="en-GB" sz="800"/>
              <a:t>) * </a:t>
            </a:r>
            <a:r>
              <a:rPr lang="en-GB" sz="800" err="1"/>
              <a:t>gen.BC_HeatPerPassengerIntoCabinW</a:t>
            </a:r>
            <a:endParaRPr lang="en-GB" sz="800"/>
          </a:p>
        </p:txBody>
      </p:sp>
      <p:sp>
        <p:nvSpPr>
          <p:cNvPr id="29" name="TextBox 28"/>
          <p:cNvSpPr txBox="1"/>
          <p:nvPr/>
        </p:nvSpPr>
        <p:spPr>
          <a:xfrm>
            <a:off x="2658533" y="3393245"/>
            <a:ext cx="7188200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 err="1"/>
              <a:t>gen.EC_Solar</a:t>
            </a:r>
            <a:r>
              <a:rPr lang="en-GB" sz="800"/>
              <a:t> * </a:t>
            </a:r>
            <a:r>
              <a:rPr lang="en-GB" sz="800" err="1"/>
              <a:t>gen.BP_BusWindowSurface</a:t>
            </a:r>
            <a:r>
              <a:rPr lang="en-GB" sz="800"/>
              <a:t> * </a:t>
            </a:r>
            <a:r>
              <a:rPr lang="en-GB" sz="800" err="1"/>
              <a:t>gen.BC_GFactor</a:t>
            </a:r>
            <a:r>
              <a:rPr lang="en-GB" sz="800"/>
              <a:t> * </a:t>
            </a:r>
            <a:r>
              <a:rPr lang="en-GB" sz="800" err="1"/>
              <a:t>gen.BC_SolarClouding</a:t>
            </a:r>
            <a:r>
              <a:rPr lang="en-GB" sz="800"/>
              <a:t> * 0.25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2658533" y="3828124"/>
            <a:ext cx="7188200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 err="1" smtClean="0"/>
              <a:t>QWall</a:t>
            </a:r>
            <a:r>
              <a:rPr lang="en-GB" sz="800" smtClean="0"/>
              <a:t> </a:t>
            </a:r>
            <a:r>
              <a:rPr lang="en-GB" sz="800"/>
              <a:t>+ </a:t>
            </a:r>
            <a:r>
              <a:rPr lang="en-GB" sz="800" err="1" smtClean="0"/>
              <a:t>WattsPerPass</a:t>
            </a:r>
            <a:r>
              <a:rPr lang="en-GB" sz="800" smtClean="0"/>
              <a:t> + Solar</a:t>
            </a:r>
            <a:endParaRPr lang="en-GB" sz="800"/>
          </a:p>
        </p:txBody>
      </p:sp>
      <p:sp>
        <p:nvSpPr>
          <p:cNvPr id="31" name="TextBox 30"/>
          <p:cNvSpPr txBox="1"/>
          <p:nvPr/>
        </p:nvSpPr>
        <p:spPr>
          <a:xfrm>
            <a:off x="2658533" y="4311255"/>
            <a:ext cx="7188200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 err="1"/>
              <a:t>Me.TotalW</a:t>
            </a:r>
            <a:r>
              <a:rPr lang="en-GB" sz="800"/>
              <a:t> / 1000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2658533" y="4760655"/>
            <a:ext cx="7188200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IF((</a:t>
            </a:r>
            <a:r>
              <a:rPr lang="en-GB" sz="800" err="1"/>
              <a:t>TotalKW</a:t>
            </a:r>
            <a:r>
              <a:rPr lang="en-GB" sz="800"/>
              <a:t>&lt;0 </a:t>
            </a:r>
            <a:r>
              <a:rPr lang="en-GB" sz="800" err="1"/>
              <a:t>AndAlso</a:t>
            </a:r>
            <a:r>
              <a:rPr lang="en-GB" sz="800"/>
              <a:t> </a:t>
            </a:r>
            <a:r>
              <a:rPr lang="en-GB" sz="800" err="1"/>
              <a:t>TotalKW</a:t>
            </a:r>
            <a:r>
              <a:rPr lang="en-GB" sz="800"/>
              <a:t>&lt;(</a:t>
            </a:r>
            <a:r>
              <a:rPr lang="en-GB" sz="800" err="1"/>
              <a:t>gen.AH_EngineWasteHeatkW</a:t>
            </a:r>
            <a:r>
              <a:rPr lang="en-GB" sz="800"/>
              <a:t> *-1)), </a:t>
            </a:r>
            <a:r>
              <a:rPr lang="en-GB" sz="800" smtClean="0"/>
              <a:t>  </a:t>
            </a:r>
            <a:r>
              <a:rPr lang="en-GB" sz="800" err="1"/>
              <a:t>TotalKW</a:t>
            </a:r>
            <a:r>
              <a:rPr lang="en-GB" sz="800"/>
              <a:t>-(</a:t>
            </a:r>
            <a:r>
              <a:rPr lang="en-GB" sz="800" err="1"/>
              <a:t>gen.AH_EngineWasteHeatkW</a:t>
            </a:r>
            <a:r>
              <a:rPr lang="en-GB" sz="800"/>
              <a:t>*-1), </a:t>
            </a:r>
            <a:r>
              <a:rPr lang="en-GB" sz="800" smtClean="0"/>
              <a:t>0</a:t>
            </a:r>
            <a:r>
              <a:rPr lang="en-GB" sz="800"/>
              <a:t>) </a:t>
            </a:r>
            <a:r>
              <a:rPr lang="en-GB" sz="800" smtClean="0"/>
              <a:t>*</a:t>
            </a:r>
            <a:r>
              <a:rPr lang="en-GB" sz="800"/>
              <a:t>1000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2658533" y="5127477"/>
            <a:ext cx="7188200" cy="584775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IF( IF(((</a:t>
            </a:r>
            <a:r>
              <a:rPr lang="en-GB" sz="800" err="1"/>
              <a:t>TotalKW</a:t>
            </a:r>
            <a:r>
              <a:rPr lang="en-GB" sz="800"/>
              <a:t>*(1-</a:t>
            </a:r>
            <a:r>
              <a:rPr lang="en-GB" sz="800" err="1"/>
              <a:t>TLFFH</a:t>
            </a:r>
            <a:r>
              <a:rPr lang="en-GB" sz="800"/>
              <a:t>))&lt;0 </a:t>
            </a:r>
            <a:r>
              <a:rPr lang="en-GB" sz="800" err="1"/>
              <a:t>AndAlso</a:t>
            </a:r>
            <a:r>
              <a:rPr lang="en-GB" sz="800"/>
              <a:t> (</a:t>
            </a:r>
            <a:r>
              <a:rPr lang="en-GB" sz="800" err="1"/>
              <a:t>TotalKW</a:t>
            </a:r>
            <a:r>
              <a:rPr lang="en-GB" sz="800"/>
              <a:t>*(1-</a:t>
            </a:r>
            <a:r>
              <a:rPr lang="en-GB" sz="800" err="1"/>
              <a:t>TLFFH</a:t>
            </a:r>
            <a:r>
              <a:rPr lang="en-GB" sz="800"/>
              <a:t>))&lt;(</a:t>
            </a:r>
            <a:r>
              <a:rPr lang="en-GB" sz="800" err="1"/>
              <a:t>gen.AH_EngineWasteHeatkW</a:t>
            </a:r>
            <a:r>
              <a:rPr lang="en-GB" sz="800"/>
              <a:t>*-1)), </a:t>
            </a:r>
          </a:p>
          <a:p>
            <a:r>
              <a:rPr lang="en-GB" sz="800"/>
              <a:t>                     (</a:t>
            </a:r>
            <a:r>
              <a:rPr lang="en-GB" sz="800" err="1"/>
              <a:t>TotalKW</a:t>
            </a:r>
            <a:r>
              <a:rPr lang="en-GB" sz="800"/>
              <a:t>*(1-</a:t>
            </a:r>
            <a:r>
              <a:rPr lang="en-GB" sz="800" err="1"/>
              <a:t>TLFFH</a:t>
            </a:r>
            <a:r>
              <a:rPr lang="en-GB" sz="800"/>
              <a:t>))-(</a:t>
            </a:r>
            <a:r>
              <a:rPr lang="en-GB" sz="800" err="1"/>
              <a:t>gen.AH_EngineWasteHeatkW</a:t>
            </a:r>
            <a:r>
              <a:rPr lang="en-GB" sz="800"/>
              <a:t>*-1),0)*1000&lt;0, </a:t>
            </a:r>
          </a:p>
          <a:p>
            <a:r>
              <a:rPr lang="en-GB" sz="800"/>
              <a:t>                     IF(((</a:t>
            </a:r>
            <a:r>
              <a:rPr lang="en-GB" sz="800" err="1"/>
              <a:t>TotalKW</a:t>
            </a:r>
            <a:r>
              <a:rPr lang="en-GB" sz="800"/>
              <a:t>*(1-</a:t>
            </a:r>
            <a:r>
              <a:rPr lang="en-GB" sz="800" err="1"/>
              <a:t>TLFFH</a:t>
            </a:r>
            <a:r>
              <a:rPr lang="en-GB" sz="800"/>
              <a:t>))&lt;0 </a:t>
            </a:r>
            <a:r>
              <a:rPr lang="en-GB" sz="800" err="1"/>
              <a:t>AndAlso</a:t>
            </a:r>
            <a:r>
              <a:rPr lang="en-GB" sz="800"/>
              <a:t> (</a:t>
            </a:r>
            <a:r>
              <a:rPr lang="en-GB" sz="800" err="1"/>
              <a:t>TotalKW</a:t>
            </a:r>
            <a:r>
              <a:rPr lang="en-GB" sz="800"/>
              <a:t>*(1-</a:t>
            </a:r>
            <a:r>
              <a:rPr lang="en-GB" sz="800" err="1"/>
              <a:t>TLFFH</a:t>
            </a:r>
            <a:r>
              <a:rPr lang="en-GB" sz="800"/>
              <a:t>))&lt;(</a:t>
            </a:r>
            <a:r>
              <a:rPr lang="en-GB" sz="800" err="1"/>
              <a:t>gen.AH_EngineWasteHeatkW</a:t>
            </a:r>
            <a:r>
              <a:rPr lang="en-GB" sz="800"/>
              <a:t>*-1)),(</a:t>
            </a:r>
            <a:r>
              <a:rPr lang="en-GB" sz="800" err="1"/>
              <a:t>TotalKW</a:t>
            </a:r>
            <a:r>
              <a:rPr lang="en-GB" sz="800"/>
              <a:t>*(1-</a:t>
            </a:r>
            <a:r>
              <a:rPr lang="en-GB" sz="800" err="1"/>
              <a:t>TLFFH</a:t>
            </a:r>
            <a:r>
              <a:rPr lang="en-GB" sz="800"/>
              <a:t>))-(</a:t>
            </a:r>
            <a:r>
              <a:rPr lang="en-GB" sz="800" err="1"/>
              <a:t>gen.AH_EngineWasteHeatkW</a:t>
            </a:r>
            <a:r>
              <a:rPr lang="en-GB" sz="800" smtClean="0"/>
              <a:t>*-         1</a:t>
            </a:r>
            <a:r>
              <a:rPr lang="en-GB" sz="800"/>
              <a:t>),0)*1000,0)</a:t>
            </a:r>
          </a:p>
        </p:txBody>
      </p:sp>
      <p:cxnSp>
        <p:nvCxnSpPr>
          <p:cNvPr id="34" name="Straight Arrow Connector 33"/>
          <p:cNvCxnSpPr>
            <a:stCxn id="26" idx="3"/>
            <a:endCxn id="8" idx="1"/>
          </p:cNvCxnSpPr>
          <p:nvPr/>
        </p:nvCxnSpPr>
        <p:spPr>
          <a:xfrm>
            <a:off x="9846733" y="2097620"/>
            <a:ext cx="798221" cy="10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>
            <a:stCxn id="27" idx="3"/>
            <a:endCxn id="9" idx="1"/>
          </p:cNvCxnSpPr>
          <p:nvPr/>
        </p:nvCxnSpPr>
        <p:spPr>
          <a:xfrm>
            <a:off x="9846733" y="2564346"/>
            <a:ext cx="798220" cy="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>
            <a:stCxn id="28" idx="3"/>
            <a:endCxn id="10" idx="1"/>
          </p:cNvCxnSpPr>
          <p:nvPr/>
        </p:nvCxnSpPr>
        <p:spPr>
          <a:xfrm>
            <a:off x="9846733" y="3038442"/>
            <a:ext cx="798219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>
            <a:stCxn id="29" idx="3"/>
            <a:endCxn id="11" idx="1"/>
          </p:cNvCxnSpPr>
          <p:nvPr/>
        </p:nvCxnSpPr>
        <p:spPr>
          <a:xfrm>
            <a:off x="9846733" y="3500967"/>
            <a:ext cx="798218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30" idx="3"/>
            <a:endCxn id="12" idx="1"/>
          </p:cNvCxnSpPr>
          <p:nvPr/>
        </p:nvCxnSpPr>
        <p:spPr>
          <a:xfrm>
            <a:off x="9846733" y="3935846"/>
            <a:ext cx="798221" cy="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31" idx="3"/>
            <a:endCxn id="13" idx="1"/>
          </p:cNvCxnSpPr>
          <p:nvPr/>
        </p:nvCxnSpPr>
        <p:spPr>
          <a:xfrm>
            <a:off x="9846733" y="4418977"/>
            <a:ext cx="798221" cy="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>
            <a:stCxn id="32" idx="3"/>
            <a:endCxn id="14" idx="1"/>
          </p:cNvCxnSpPr>
          <p:nvPr/>
        </p:nvCxnSpPr>
        <p:spPr>
          <a:xfrm flipV="1">
            <a:off x="9846733" y="4867243"/>
            <a:ext cx="798221" cy="11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>
            <a:stCxn id="33" idx="3"/>
            <a:endCxn id="15" idx="1"/>
          </p:cNvCxnSpPr>
          <p:nvPr/>
        </p:nvCxnSpPr>
        <p:spPr>
          <a:xfrm>
            <a:off x="9846733" y="5419865"/>
            <a:ext cx="798221" cy="61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61" name="Rounded Rectangle 60"/>
          <p:cNvSpPr/>
          <p:nvPr/>
        </p:nvSpPr>
        <p:spPr>
          <a:xfrm>
            <a:off x="853550" y="3180095"/>
            <a:ext cx="1128893" cy="514300"/>
          </a:xfrm>
          <a:prstGeom prst="roundRect">
            <a:avLst/>
          </a:prstGeom>
          <a:solidFill>
            <a:srgbClr val="FFFFFF"/>
          </a:solidFill>
          <a:ln w="44450" cap="flat" cmpd="thickThin" algn="ctr">
            <a:solidFill>
              <a:schemeClr val="accent1">
                <a:shade val="50000"/>
              </a:schemeClr>
            </a:solidFill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>
                <a:solidFill>
                  <a:srgbClr val="000000"/>
                </a:solidFill>
              </a:rPr>
              <a:t>General Inputs </a:t>
            </a:r>
          </a:p>
          <a:p>
            <a:pPr algn="ctr"/>
            <a:r>
              <a:rPr lang="en-GB" sz="700" smtClean="0">
                <a:solidFill>
                  <a:srgbClr val="00B0F0"/>
                </a:solidFill>
              </a:rPr>
              <a:t>( </a:t>
            </a:r>
            <a:r>
              <a:rPr lang="en-GB" sz="900" smtClean="0">
                <a:solidFill>
                  <a:srgbClr val="00B0F0"/>
                </a:solidFill>
              </a:rPr>
              <a:t>gen</a:t>
            </a:r>
            <a:r>
              <a:rPr lang="en-GB" sz="700" smtClean="0">
                <a:solidFill>
                  <a:srgbClr val="00B0F0"/>
                </a:solidFill>
              </a:rPr>
              <a:t> )</a:t>
            </a:r>
            <a:endParaRPr lang="en-GB" sz="700">
              <a:solidFill>
                <a:srgbClr val="00B0F0"/>
              </a:solidFill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1058270" y="742472"/>
            <a:ext cx="7188200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 gen.BC_HeatingBoundaryTemperature</a:t>
            </a:r>
          </a:p>
        </p:txBody>
      </p:sp>
      <p:sp>
        <p:nvSpPr>
          <p:cNvPr id="66" name="Rectangle 65"/>
          <p:cNvSpPr/>
          <p:nvPr/>
        </p:nvSpPr>
        <p:spPr>
          <a:xfrm>
            <a:off x="8715040" y="1231238"/>
            <a:ext cx="469272" cy="206122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#Run 2 </a:t>
            </a:r>
            <a:endParaRPr lang="en-GB" sz="700"/>
          </a:p>
        </p:txBody>
      </p:sp>
      <p:grpSp>
        <p:nvGrpSpPr>
          <p:cNvPr id="69" name="Group 68"/>
          <p:cNvGrpSpPr/>
          <p:nvPr/>
        </p:nvGrpSpPr>
        <p:grpSpPr>
          <a:xfrm>
            <a:off x="8832516" y="871728"/>
            <a:ext cx="271228" cy="359510"/>
            <a:chOff x="10452757" y="5158155"/>
            <a:chExt cx="271228" cy="359510"/>
          </a:xfrm>
        </p:grpSpPr>
        <p:grpSp>
          <p:nvGrpSpPr>
            <p:cNvPr id="70" name="Group 69"/>
            <p:cNvGrpSpPr/>
            <p:nvPr/>
          </p:nvGrpSpPr>
          <p:grpSpPr>
            <a:xfrm>
              <a:off x="10463202" y="5158155"/>
              <a:ext cx="196983" cy="359510"/>
              <a:chOff x="3715254" y="3158576"/>
              <a:chExt cx="196983" cy="482044"/>
            </a:xfrm>
          </p:grpSpPr>
          <p:sp>
            <p:nvSpPr>
              <p:cNvPr id="76" name="Rectangle 75"/>
              <p:cNvSpPr/>
              <p:nvPr/>
            </p:nvSpPr>
            <p:spPr>
              <a:xfrm>
                <a:off x="3747492" y="3158576"/>
                <a:ext cx="164745" cy="482044"/>
              </a:xfrm>
              <a:prstGeom prst="rect">
                <a:avLst/>
              </a:prstGeom>
              <a:noFill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77" name="Oval 76"/>
              <p:cNvSpPr/>
              <p:nvPr/>
            </p:nvSpPr>
            <p:spPr>
              <a:xfrm flipH="1" flipV="1">
                <a:off x="3717236" y="3250865"/>
                <a:ext cx="45719" cy="62104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78" name="Oval 77"/>
              <p:cNvSpPr/>
              <p:nvPr/>
            </p:nvSpPr>
            <p:spPr>
              <a:xfrm flipH="1" flipV="1">
                <a:off x="3715254" y="3381605"/>
                <a:ext cx="45719" cy="62104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  <p:sp>
            <p:nvSpPr>
              <p:cNvPr id="79" name="Oval 78"/>
              <p:cNvSpPr/>
              <p:nvPr/>
            </p:nvSpPr>
            <p:spPr>
              <a:xfrm flipH="1" flipV="1">
                <a:off x="3719210" y="3507801"/>
                <a:ext cx="45719" cy="62104"/>
              </a:xfrm>
              <a:prstGeom prst="ellipse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GB"/>
              </a:p>
            </p:txBody>
          </p:sp>
        </p:grpSp>
        <p:sp>
          <p:nvSpPr>
            <p:cNvPr id="71" name="TextBox 70"/>
            <p:cNvSpPr txBox="1"/>
            <p:nvPr/>
          </p:nvSpPr>
          <p:spPr>
            <a:xfrm>
              <a:off x="10452757" y="5175889"/>
              <a:ext cx="271228" cy="12624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500" smtClean="0"/>
                <a:t>yes</a:t>
              </a:r>
              <a:endParaRPr lang="en-GB" sz="500"/>
            </a:p>
          </p:txBody>
        </p:sp>
        <p:sp>
          <p:nvSpPr>
            <p:cNvPr id="72" name="TextBox 71"/>
            <p:cNvSpPr txBox="1"/>
            <p:nvPr/>
          </p:nvSpPr>
          <p:spPr>
            <a:xfrm>
              <a:off x="10454116" y="5349006"/>
              <a:ext cx="251992" cy="12624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GB" sz="500" smtClean="0"/>
                <a:t>no</a:t>
              </a:r>
              <a:endParaRPr lang="en-GB" sz="500"/>
            </a:p>
          </p:txBody>
        </p:sp>
        <p:cxnSp>
          <p:nvCxnSpPr>
            <p:cNvPr id="73" name="Straight Connector 72"/>
            <p:cNvCxnSpPr>
              <a:stCxn id="78" idx="2"/>
            </p:cNvCxnSpPr>
            <p:nvPr/>
          </p:nvCxnSpPr>
          <p:spPr>
            <a:xfrm flipV="1">
              <a:off x="10508921" y="5347195"/>
              <a:ext cx="71191" cy="452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4" name="Straight Connector 73"/>
            <p:cNvCxnSpPr/>
            <p:nvPr/>
          </p:nvCxnSpPr>
          <p:spPr>
            <a:xfrm flipV="1">
              <a:off x="10580112" y="5318425"/>
              <a:ext cx="0" cy="2877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5" name="Straight Connector 74"/>
            <p:cNvCxnSpPr/>
            <p:nvPr/>
          </p:nvCxnSpPr>
          <p:spPr>
            <a:xfrm flipV="1">
              <a:off x="10578131" y="5352376"/>
              <a:ext cx="0" cy="28770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cxnSp>
        <p:nvCxnSpPr>
          <p:cNvPr id="80" name="Straight Arrow Connector 79"/>
          <p:cNvCxnSpPr>
            <a:stCxn id="62" idx="3"/>
            <a:endCxn id="71" idx="1"/>
          </p:cNvCxnSpPr>
          <p:nvPr/>
        </p:nvCxnSpPr>
        <p:spPr>
          <a:xfrm>
            <a:off x="8246470" y="850194"/>
            <a:ext cx="586046" cy="1023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84" name="Straight Arrow Connector 83"/>
          <p:cNvCxnSpPr>
            <a:stCxn id="17" idx="3"/>
            <a:endCxn id="72" idx="1"/>
          </p:cNvCxnSpPr>
          <p:nvPr/>
        </p:nvCxnSpPr>
        <p:spPr>
          <a:xfrm flipV="1">
            <a:off x="8234461" y="1125703"/>
            <a:ext cx="599414" cy="558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87" name="Straight Arrow Connector 86"/>
          <p:cNvCxnSpPr>
            <a:stCxn id="76" idx="3"/>
            <a:endCxn id="6" idx="1"/>
          </p:cNvCxnSpPr>
          <p:nvPr/>
        </p:nvCxnSpPr>
        <p:spPr>
          <a:xfrm flipV="1">
            <a:off x="9039944" y="1051054"/>
            <a:ext cx="1605010" cy="42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90" name="Straight Arrow Connector 89"/>
          <p:cNvCxnSpPr>
            <a:stCxn id="61" idx="0"/>
            <a:endCxn id="22" idx="1"/>
          </p:cNvCxnSpPr>
          <p:nvPr/>
        </p:nvCxnSpPr>
        <p:spPr>
          <a:xfrm flipV="1">
            <a:off x="1417997" y="1644866"/>
            <a:ext cx="1240536" cy="153522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93" name="Straight Arrow Connector 92"/>
          <p:cNvCxnSpPr>
            <a:stCxn id="61" idx="0"/>
            <a:endCxn id="26" idx="1"/>
          </p:cNvCxnSpPr>
          <p:nvPr/>
        </p:nvCxnSpPr>
        <p:spPr>
          <a:xfrm flipV="1">
            <a:off x="1417997" y="2097620"/>
            <a:ext cx="1240536" cy="10824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96" name="Straight Arrow Connector 95"/>
          <p:cNvCxnSpPr>
            <a:stCxn id="61" idx="0"/>
            <a:endCxn id="27" idx="1"/>
          </p:cNvCxnSpPr>
          <p:nvPr/>
        </p:nvCxnSpPr>
        <p:spPr>
          <a:xfrm flipV="1">
            <a:off x="1417997" y="2564346"/>
            <a:ext cx="1240536" cy="61574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99" name="Straight Arrow Connector 98"/>
          <p:cNvCxnSpPr>
            <a:stCxn id="61" idx="3"/>
            <a:endCxn id="28" idx="1"/>
          </p:cNvCxnSpPr>
          <p:nvPr/>
        </p:nvCxnSpPr>
        <p:spPr>
          <a:xfrm flipV="1">
            <a:off x="1982443" y="3038442"/>
            <a:ext cx="676090" cy="3988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102" name="Straight Arrow Connector 101"/>
          <p:cNvCxnSpPr>
            <a:stCxn id="61" idx="3"/>
          </p:cNvCxnSpPr>
          <p:nvPr/>
        </p:nvCxnSpPr>
        <p:spPr>
          <a:xfrm>
            <a:off x="1982443" y="3437245"/>
            <a:ext cx="676090" cy="6372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105" name="Straight Arrow Connector 104"/>
          <p:cNvCxnSpPr>
            <a:stCxn id="61" idx="3"/>
            <a:endCxn id="30" idx="1"/>
          </p:cNvCxnSpPr>
          <p:nvPr/>
        </p:nvCxnSpPr>
        <p:spPr>
          <a:xfrm>
            <a:off x="1982443" y="3437245"/>
            <a:ext cx="676090" cy="4986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108" name="Straight Arrow Connector 107"/>
          <p:cNvCxnSpPr>
            <a:stCxn id="61" idx="2"/>
            <a:endCxn id="31" idx="1"/>
          </p:cNvCxnSpPr>
          <p:nvPr/>
        </p:nvCxnSpPr>
        <p:spPr>
          <a:xfrm>
            <a:off x="1417997" y="3694395"/>
            <a:ext cx="1240536" cy="72458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111" name="Straight Arrow Connector 110"/>
          <p:cNvCxnSpPr>
            <a:stCxn id="61" idx="2"/>
            <a:endCxn id="32" idx="1"/>
          </p:cNvCxnSpPr>
          <p:nvPr/>
        </p:nvCxnSpPr>
        <p:spPr>
          <a:xfrm>
            <a:off x="1417997" y="3694395"/>
            <a:ext cx="1240536" cy="117398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114" name="Straight Arrow Connector 113"/>
          <p:cNvCxnSpPr>
            <a:stCxn id="61" idx="2"/>
            <a:endCxn id="33" idx="1"/>
          </p:cNvCxnSpPr>
          <p:nvPr/>
        </p:nvCxnSpPr>
        <p:spPr>
          <a:xfrm>
            <a:off x="1417997" y="3694395"/>
            <a:ext cx="1240536" cy="17254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117" name="TextBox 116"/>
          <p:cNvSpPr txBox="1"/>
          <p:nvPr/>
        </p:nvSpPr>
        <p:spPr>
          <a:xfrm>
            <a:off x="817172" y="5426046"/>
            <a:ext cx="1415515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smtClean="0">
                <a:solidFill>
                  <a:srgbClr val="00B0F0"/>
                </a:solidFill>
              </a:rPr>
              <a:t>TTFFH </a:t>
            </a:r>
            <a:r>
              <a:rPr lang="en-GB" sz="800" smtClean="0">
                <a:solidFill>
                  <a:srgbClr val="00B0F0"/>
                </a:solidFill>
              </a:rPr>
              <a:t> </a:t>
            </a:r>
          </a:p>
          <a:p>
            <a:r>
              <a:rPr lang="en-GB" sz="800" smtClean="0"/>
              <a:t>(  tech list Fuel Fired heating )</a:t>
            </a:r>
            <a:endParaRPr lang="en-GB" sz="800"/>
          </a:p>
        </p:txBody>
      </p:sp>
      <p:cxnSp>
        <p:nvCxnSpPr>
          <p:cNvPr id="118" name="Straight Arrow Connector 117"/>
          <p:cNvCxnSpPr/>
          <p:nvPr/>
        </p:nvCxnSpPr>
        <p:spPr>
          <a:xfrm flipV="1">
            <a:off x="1291794" y="5419864"/>
            <a:ext cx="1849339" cy="142086"/>
          </a:xfrm>
          <a:prstGeom prst="straightConnector1">
            <a:avLst/>
          </a:prstGeom>
          <a:ln>
            <a:solidFill>
              <a:schemeClr val="accent1"/>
            </a:solidFill>
            <a:tailEnd type="oval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176079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TextBox 147"/>
          <p:cNvSpPr txBox="1"/>
          <p:nvPr/>
        </p:nvSpPr>
        <p:spPr>
          <a:xfrm>
            <a:off x="655465" y="229922"/>
            <a:ext cx="112928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Calculator</a:t>
            </a:r>
            <a:endParaRPr lang="en-GB"/>
          </a:p>
        </p:txBody>
      </p:sp>
      <p:sp>
        <p:nvSpPr>
          <p:cNvPr id="608" name="Rounded Rectangle 607"/>
          <p:cNvSpPr/>
          <p:nvPr/>
        </p:nvSpPr>
        <p:spPr>
          <a:xfrm>
            <a:off x="10549495" y="949376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Fuel Base  (L/H)</a:t>
            </a:r>
            <a:endParaRPr lang="en-GB" sz="700"/>
          </a:p>
        </p:txBody>
      </p:sp>
      <p:sp>
        <p:nvSpPr>
          <p:cNvPr id="609" name="Rounded Rectangle 608"/>
          <p:cNvSpPr/>
          <p:nvPr/>
        </p:nvSpPr>
        <p:spPr>
          <a:xfrm>
            <a:off x="10549495" y="602247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Mechanical  Base_(W)</a:t>
            </a:r>
            <a:endParaRPr lang="en-GB" sz="700"/>
          </a:p>
        </p:txBody>
      </p:sp>
      <p:sp>
        <p:nvSpPr>
          <p:cNvPr id="610" name="Rounded Rectangle 609"/>
          <p:cNvSpPr/>
          <p:nvPr/>
        </p:nvSpPr>
        <p:spPr>
          <a:xfrm>
            <a:off x="10549495" y="274330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Electrical  Base  (W)</a:t>
            </a:r>
            <a:endParaRPr lang="en-GB" sz="700"/>
          </a:p>
        </p:txBody>
      </p:sp>
      <p:sp>
        <p:nvSpPr>
          <p:cNvPr id="614" name="Rounded Rectangle 613"/>
          <p:cNvSpPr/>
          <p:nvPr/>
        </p:nvSpPr>
        <p:spPr>
          <a:xfrm>
            <a:off x="10549495" y="2103193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Fuel</a:t>
            </a:r>
          </a:p>
          <a:p>
            <a:pPr algn="ctr"/>
            <a:r>
              <a:rPr lang="en-GB" sz="700" u="sng" smtClean="0"/>
              <a:t> Tech Adjusted  (L/H)</a:t>
            </a:r>
            <a:endParaRPr lang="en-GB" sz="700"/>
          </a:p>
        </p:txBody>
      </p:sp>
      <p:sp>
        <p:nvSpPr>
          <p:cNvPr id="615" name="Rounded Rectangle 614"/>
          <p:cNvSpPr/>
          <p:nvPr/>
        </p:nvSpPr>
        <p:spPr>
          <a:xfrm>
            <a:off x="10549495" y="1787868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Mechanical Tech Adjusted_(W)</a:t>
            </a:r>
            <a:endParaRPr lang="en-GB" sz="700"/>
          </a:p>
        </p:txBody>
      </p:sp>
      <p:sp>
        <p:nvSpPr>
          <p:cNvPr id="616" name="Rounded Rectangle 615"/>
          <p:cNvSpPr/>
          <p:nvPr/>
        </p:nvSpPr>
        <p:spPr>
          <a:xfrm>
            <a:off x="10549495" y="1427115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Electrical </a:t>
            </a:r>
          </a:p>
          <a:p>
            <a:pPr algn="ctr"/>
            <a:r>
              <a:rPr lang="en-GB" sz="700" u="sng" smtClean="0"/>
              <a:t>Tech Adjusted  (W)</a:t>
            </a:r>
            <a:endParaRPr lang="en-GB" sz="700"/>
          </a:p>
        </p:txBody>
      </p:sp>
      <p:sp>
        <p:nvSpPr>
          <p:cNvPr id="643" name="Rounded Rectangle 642"/>
          <p:cNvSpPr/>
          <p:nvPr/>
        </p:nvSpPr>
        <p:spPr>
          <a:xfrm>
            <a:off x="10584246" y="3174465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Heating</a:t>
            </a:r>
          </a:p>
          <a:p>
            <a:pPr algn="ctr"/>
            <a:r>
              <a:rPr lang="en-GB" sz="700" smtClean="0"/>
              <a:t>Elec Ventilattion</a:t>
            </a:r>
            <a:endParaRPr lang="en-GB" sz="700"/>
          </a:p>
        </p:txBody>
      </p:sp>
      <p:sp>
        <p:nvSpPr>
          <p:cNvPr id="644" name="Rounded Rectangle 643"/>
          <p:cNvSpPr/>
          <p:nvPr/>
        </p:nvSpPr>
        <p:spPr>
          <a:xfrm>
            <a:off x="10584246" y="3487730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Heating</a:t>
            </a:r>
          </a:p>
          <a:p>
            <a:pPr algn="ctr"/>
            <a:r>
              <a:rPr lang="en-GB" sz="700" smtClean="0"/>
              <a:t>Fuel Fired Heating</a:t>
            </a:r>
            <a:endParaRPr lang="en-GB" sz="700"/>
          </a:p>
        </p:txBody>
      </p:sp>
      <p:sp>
        <p:nvSpPr>
          <p:cNvPr id="667" name="Rounded Rectangle 666"/>
          <p:cNvSpPr/>
          <p:nvPr/>
        </p:nvSpPr>
        <p:spPr>
          <a:xfrm>
            <a:off x="10584245" y="4798895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Cooling</a:t>
            </a:r>
          </a:p>
          <a:p>
            <a:pPr algn="ctr"/>
            <a:r>
              <a:rPr lang="en-GB" sz="700" smtClean="0"/>
              <a:t>Elec Ventilattion</a:t>
            </a:r>
            <a:endParaRPr lang="en-GB" sz="700"/>
          </a:p>
        </p:txBody>
      </p:sp>
      <p:sp>
        <p:nvSpPr>
          <p:cNvPr id="668" name="Rounded Rectangle 667"/>
          <p:cNvSpPr/>
          <p:nvPr/>
        </p:nvSpPr>
        <p:spPr>
          <a:xfrm>
            <a:off x="10584245" y="5112160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Cooling</a:t>
            </a:r>
          </a:p>
          <a:p>
            <a:pPr algn="ctr"/>
            <a:r>
              <a:rPr lang="en-GB" sz="700" smtClean="0"/>
              <a:t>Fuel Fired Heating</a:t>
            </a:r>
            <a:endParaRPr lang="en-GB" sz="700"/>
          </a:p>
        </p:txBody>
      </p:sp>
      <p:sp>
        <p:nvSpPr>
          <p:cNvPr id="669" name="Rounded Rectangle 668"/>
          <p:cNvSpPr/>
          <p:nvPr/>
        </p:nvSpPr>
        <p:spPr>
          <a:xfrm>
            <a:off x="10584245" y="4485630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Cooling</a:t>
            </a:r>
          </a:p>
          <a:p>
            <a:pPr algn="ctr"/>
            <a:r>
              <a:rPr lang="en-GB" sz="700" smtClean="0"/>
              <a:t>Elec Cooling/Heating</a:t>
            </a:r>
            <a:endParaRPr lang="en-GB" sz="700"/>
          </a:p>
        </p:txBody>
      </p:sp>
      <p:sp>
        <p:nvSpPr>
          <p:cNvPr id="670" name="Rounded Rectangle 669"/>
          <p:cNvSpPr/>
          <p:nvPr/>
        </p:nvSpPr>
        <p:spPr>
          <a:xfrm>
            <a:off x="10584245" y="4171862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Cooling</a:t>
            </a:r>
          </a:p>
          <a:p>
            <a:pPr algn="ctr"/>
            <a:r>
              <a:rPr lang="en-GB" sz="700" smtClean="0"/>
              <a:t>Mechanical (W)</a:t>
            </a:r>
            <a:endParaRPr lang="en-GB" sz="700"/>
          </a:p>
        </p:txBody>
      </p:sp>
      <p:sp>
        <p:nvSpPr>
          <p:cNvPr id="671" name="Rounded Rectangle 670"/>
          <p:cNvSpPr/>
          <p:nvPr/>
        </p:nvSpPr>
        <p:spPr>
          <a:xfrm>
            <a:off x="10602478" y="5904772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Ventilation</a:t>
            </a:r>
          </a:p>
          <a:p>
            <a:pPr algn="ctr"/>
            <a:r>
              <a:rPr lang="en-GB" sz="700" smtClean="0"/>
              <a:t>Elec Ventilattion</a:t>
            </a:r>
            <a:endParaRPr lang="en-GB" sz="700"/>
          </a:p>
        </p:txBody>
      </p:sp>
      <p:sp>
        <p:nvSpPr>
          <p:cNvPr id="672" name="Rounded Rectangle 671"/>
          <p:cNvSpPr/>
          <p:nvPr/>
        </p:nvSpPr>
        <p:spPr>
          <a:xfrm>
            <a:off x="10602478" y="6218037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Ventilation</a:t>
            </a:r>
          </a:p>
          <a:p>
            <a:pPr algn="ctr"/>
            <a:r>
              <a:rPr lang="en-GB" sz="700" smtClean="0"/>
              <a:t>Fuel Fired Heating</a:t>
            </a:r>
            <a:endParaRPr lang="en-GB" sz="700"/>
          </a:p>
        </p:txBody>
      </p:sp>
      <p:sp>
        <p:nvSpPr>
          <p:cNvPr id="675" name="Rounded Rectangle 674"/>
          <p:cNvSpPr/>
          <p:nvPr/>
        </p:nvSpPr>
        <p:spPr>
          <a:xfrm>
            <a:off x="627446" y="3291968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Heating</a:t>
            </a:r>
          </a:p>
          <a:p>
            <a:pPr algn="ctr"/>
            <a:r>
              <a:rPr lang="en-GB" sz="700" smtClean="0"/>
              <a:t>Elec Ventilattion</a:t>
            </a:r>
            <a:endParaRPr lang="en-GB" sz="700"/>
          </a:p>
        </p:txBody>
      </p:sp>
      <p:sp>
        <p:nvSpPr>
          <p:cNvPr id="676" name="Rounded Rectangle 675"/>
          <p:cNvSpPr/>
          <p:nvPr/>
        </p:nvSpPr>
        <p:spPr>
          <a:xfrm>
            <a:off x="627446" y="3622167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Heating</a:t>
            </a:r>
          </a:p>
          <a:p>
            <a:pPr algn="ctr"/>
            <a:r>
              <a:rPr lang="en-GB" sz="700" smtClean="0"/>
              <a:t>Fuel Fired Heating</a:t>
            </a:r>
            <a:endParaRPr lang="en-GB" sz="700"/>
          </a:p>
        </p:txBody>
      </p:sp>
      <p:sp>
        <p:nvSpPr>
          <p:cNvPr id="679" name="Rounded Rectangle 678"/>
          <p:cNvSpPr/>
          <p:nvPr/>
        </p:nvSpPr>
        <p:spPr>
          <a:xfrm>
            <a:off x="627445" y="4696256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Cooling</a:t>
            </a:r>
          </a:p>
          <a:p>
            <a:pPr algn="ctr"/>
            <a:r>
              <a:rPr lang="en-GB" sz="700" smtClean="0"/>
              <a:t>Elec Ventilattion</a:t>
            </a:r>
            <a:endParaRPr lang="en-GB" sz="700"/>
          </a:p>
        </p:txBody>
      </p:sp>
      <p:sp>
        <p:nvSpPr>
          <p:cNvPr id="680" name="Rounded Rectangle 679"/>
          <p:cNvSpPr/>
          <p:nvPr/>
        </p:nvSpPr>
        <p:spPr>
          <a:xfrm>
            <a:off x="627445" y="5009521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Cooling</a:t>
            </a:r>
          </a:p>
          <a:p>
            <a:pPr algn="ctr"/>
            <a:r>
              <a:rPr lang="en-GB" sz="700" smtClean="0"/>
              <a:t>Fuel Fired Heating</a:t>
            </a:r>
            <a:endParaRPr lang="en-GB" sz="700"/>
          </a:p>
        </p:txBody>
      </p:sp>
      <p:sp>
        <p:nvSpPr>
          <p:cNvPr id="681" name="Rounded Rectangle 680"/>
          <p:cNvSpPr/>
          <p:nvPr/>
        </p:nvSpPr>
        <p:spPr>
          <a:xfrm>
            <a:off x="627445" y="4382991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Cooling</a:t>
            </a:r>
          </a:p>
          <a:p>
            <a:pPr algn="ctr"/>
            <a:r>
              <a:rPr lang="en-GB" sz="700" smtClean="0"/>
              <a:t>Elec Cooling/Heating</a:t>
            </a:r>
            <a:endParaRPr lang="en-GB" sz="700"/>
          </a:p>
        </p:txBody>
      </p:sp>
      <p:sp>
        <p:nvSpPr>
          <p:cNvPr id="682" name="Rounded Rectangle 681"/>
          <p:cNvSpPr/>
          <p:nvPr/>
        </p:nvSpPr>
        <p:spPr>
          <a:xfrm>
            <a:off x="627445" y="4069223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Cooling</a:t>
            </a:r>
          </a:p>
          <a:p>
            <a:pPr algn="ctr"/>
            <a:r>
              <a:rPr lang="en-GB" sz="700" smtClean="0"/>
              <a:t>Mechanical (W)</a:t>
            </a:r>
            <a:endParaRPr lang="en-GB" sz="700"/>
          </a:p>
        </p:txBody>
      </p:sp>
      <p:sp>
        <p:nvSpPr>
          <p:cNvPr id="683" name="Rounded Rectangle 682"/>
          <p:cNvSpPr/>
          <p:nvPr/>
        </p:nvSpPr>
        <p:spPr>
          <a:xfrm>
            <a:off x="645678" y="5810600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Ventilation</a:t>
            </a:r>
          </a:p>
          <a:p>
            <a:pPr algn="ctr"/>
            <a:r>
              <a:rPr lang="en-GB" sz="700" smtClean="0"/>
              <a:t>Elec Ventilattion</a:t>
            </a:r>
            <a:endParaRPr lang="en-GB" sz="700"/>
          </a:p>
        </p:txBody>
      </p:sp>
      <p:sp>
        <p:nvSpPr>
          <p:cNvPr id="684" name="Rounded Rectangle 683"/>
          <p:cNvSpPr/>
          <p:nvPr/>
        </p:nvSpPr>
        <p:spPr>
          <a:xfrm>
            <a:off x="645678" y="6123865"/>
            <a:ext cx="1092589" cy="2833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/>
              <a:t>Ventilation</a:t>
            </a:r>
          </a:p>
          <a:p>
            <a:pPr algn="ctr"/>
            <a:r>
              <a:rPr lang="en-GB" sz="700" smtClean="0"/>
              <a:t>Fuel Fired Heating</a:t>
            </a:r>
            <a:endParaRPr lang="en-GB" sz="700"/>
          </a:p>
        </p:txBody>
      </p:sp>
      <p:sp>
        <p:nvSpPr>
          <p:cNvPr id="52" name="TextBox 51"/>
          <p:cNvSpPr txBox="1"/>
          <p:nvPr/>
        </p:nvSpPr>
        <p:spPr>
          <a:xfrm>
            <a:off x="3479800" y="308198"/>
            <a:ext cx="6697133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(BaseCoolingW_ElectricalCoolingHeating / gen.BC_COP) + BaseVentilation</a:t>
            </a:r>
          </a:p>
        </p:txBody>
      </p:sp>
      <p:sp>
        <p:nvSpPr>
          <p:cNvPr id="687" name="TextBox 686"/>
          <p:cNvSpPr txBox="1"/>
          <p:nvPr/>
        </p:nvSpPr>
        <p:spPr>
          <a:xfrm>
            <a:off x="3479800" y="633838"/>
            <a:ext cx="6697133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BaseCoolingW_Mechanical / gen.BC_COP</a:t>
            </a:r>
          </a:p>
        </p:txBody>
      </p:sp>
      <p:sp>
        <p:nvSpPr>
          <p:cNvPr id="688" name="TextBox 687"/>
          <p:cNvSpPr txBox="1"/>
          <p:nvPr/>
        </p:nvSpPr>
        <p:spPr>
          <a:xfrm>
            <a:off x="3479800" y="920530"/>
            <a:ext cx="6697133" cy="33855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Math.Abs((BaseHeatingW_FuelFiredHeating / 1000) * (1 / (gen.BC_VolumicMassDieselOrHeatingOil * gen.BC_GCVDieselOrHeatingOil)) / gen.BC_AuxHeaterEfficiency)</a:t>
            </a:r>
          </a:p>
        </p:txBody>
      </p:sp>
      <p:sp>
        <p:nvSpPr>
          <p:cNvPr id="689" name="TextBox 688"/>
          <p:cNvSpPr txBox="1"/>
          <p:nvPr/>
        </p:nvSpPr>
        <p:spPr>
          <a:xfrm>
            <a:off x="3479800" y="1337665"/>
            <a:ext cx="6697133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((H84*(1-H90))/C33)+(I83*(1-I89))+(I84*(1-I90))+(I85*(1-I91)) </a:t>
            </a:r>
            <a:r>
              <a:rPr lang="en-GB" sz="800" smtClean="0"/>
              <a:t>+    </a:t>
            </a:r>
            <a:r>
              <a:rPr lang="en-GB" sz="800"/>
              <a:t>If(Not DACElectrical, 0, -tl.CValueVariationKW * 1000)</a:t>
            </a:r>
          </a:p>
        </p:txBody>
      </p:sp>
      <p:sp>
        <p:nvSpPr>
          <p:cNvPr id="690" name="TextBox 689"/>
          <p:cNvSpPr txBox="1"/>
          <p:nvPr/>
        </p:nvSpPr>
        <p:spPr>
          <a:xfrm>
            <a:off x="3479800" y="1612123"/>
            <a:ext cx="6697133" cy="21544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800"/>
              <a:t>(BaseCoolingW_Mechanical * (1 - TechListAdjustedCoolingW_Mechanical) / gen.BC_COP) + If(Not DACMechanical, 0, tl.CValueVariationKW * 1000)</a:t>
            </a:r>
          </a:p>
        </p:txBody>
      </p:sp>
      <p:sp>
        <p:nvSpPr>
          <p:cNvPr id="691" name="TextBox 690"/>
          <p:cNvSpPr txBox="1"/>
          <p:nvPr/>
        </p:nvSpPr>
        <p:spPr>
          <a:xfrm>
            <a:off x="1875306" y="1864125"/>
            <a:ext cx="4212227" cy="73866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 sz="700"/>
              <a:t> If Run1.TotalW &lt; 0 AndAlso Run1.TotalW &lt; 0 Then</a:t>
            </a:r>
          </a:p>
          <a:p>
            <a:r>
              <a:rPr lang="en-GB" sz="700"/>
              <a:t>                 result = If(Run1.TotalW &gt; Run2.TotalW, Run1.TechListAmendedFuelW, Run2.TechListAmendedFuelW) / </a:t>
            </a:r>
            <a:r>
              <a:rPr lang="en-GB" sz="700" smtClean="0"/>
              <a:t>1000     Else   </a:t>
            </a:r>
            <a:r>
              <a:rPr lang="en-GB" sz="700"/>
              <a:t>result = 0</a:t>
            </a:r>
          </a:p>
          <a:p>
            <a:r>
              <a:rPr lang="en-GB" sz="700"/>
              <a:t>End </a:t>
            </a:r>
            <a:r>
              <a:rPr lang="en-GB" sz="700" smtClean="0"/>
              <a:t>If</a:t>
            </a:r>
            <a:endParaRPr lang="en-GB" sz="700"/>
          </a:p>
          <a:p>
            <a:r>
              <a:rPr lang="en-GB" sz="700"/>
              <a:t>Return Math.Abs(result * (1 / (gen.BC_VolumicMassDieselOrHeatingOil * gen.BC_GCVDieselOrHeatingOil)) / gen.BC_AuxHeaterEfficiency)</a:t>
            </a:r>
          </a:p>
        </p:txBody>
      </p:sp>
      <p:cxnSp>
        <p:nvCxnSpPr>
          <p:cNvPr id="692" name="Straight Arrow Connector 691"/>
          <p:cNvCxnSpPr>
            <a:stCxn id="52" idx="3"/>
            <a:endCxn id="610" idx="1"/>
          </p:cNvCxnSpPr>
          <p:nvPr/>
        </p:nvCxnSpPr>
        <p:spPr>
          <a:xfrm>
            <a:off x="10176933" y="415920"/>
            <a:ext cx="372562" cy="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693" name="Straight Arrow Connector 692"/>
          <p:cNvCxnSpPr>
            <a:stCxn id="687" idx="3"/>
            <a:endCxn id="609" idx="1"/>
          </p:cNvCxnSpPr>
          <p:nvPr/>
        </p:nvCxnSpPr>
        <p:spPr>
          <a:xfrm>
            <a:off x="10176933" y="741560"/>
            <a:ext cx="372562" cy="23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694" name="Straight Arrow Connector 693"/>
          <p:cNvCxnSpPr>
            <a:stCxn id="688" idx="3"/>
            <a:endCxn id="608" idx="1"/>
          </p:cNvCxnSpPr>
          <p:nvPr/>
        </p:nvCxnSpPr>
        <p:spPr>
          <a:xfrm>
            <a:off x="10176933" y="1089807"/>
            <a:ext cx="372562" cy="12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695" name="Straight Arrow Connector 694"/>
          <p:cNvCxnSpPr>
            <a:stCxn id="689" idx="3"/>
            <a:endCxn id="616" idx="1"/>
          </p:cNvCxnSpPr>
          <p:nvPr/>
        </p:nvCxnSpPr>
        <p:spPr>
          <a:xfrm>
            <a:off x="10176933" y="1445387"/>
            <a:ext cx="372562" cy="1233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696" name="Straight Arrow Connector 695"/>
          <p:cNvCxnSpPr>
            <a:stCxn id="690" idx="3"/>
            <a:endCxn id="615" idx="1"/>
          </p:cNvCxnSpPr>
          <p:nvPr/>
        </p:nvCxnSpPr>
        <p:spPr>
          <a:xfrm>
            <a:off x="10176933" y="1719845"/>
            <a:ext cx="372562" cy="20967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697" name="Straight Arrow Connector 696"/>
          <p:cNvCxnSpPr>
            <a:stCxn id="691" idx="3"/>
            <a:endCxn id="614" idx="1"/>
          </p:cNvCxnSpPr>
          <p:nvPr/>
        </p:nvCxnSpPr>
        <p:spPr>
          <a:xfrm>
            <a:off x="6087533" y="2233457"/>
            <a:ext cx="4461962" cy="1138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698" name="Straight Arrow Connector 697"/>
          <p:cNvCxnSpPr>
            <a:stCxn id="69" idx="1"/>
            <a:endCxn id="675" idx="3"/>
          </p:cNvCxnSpPr>
          <p:nvPr/>
        </p:nvCxnSpPr>
        <p:spPr>
          <a:xfrm flipH="1">
            <a:off x="1720035" y="3286618"/>
            <a:ext cx="354293" cy="1470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699" name="Straight Arrow Connector 698"/>
          <p:cNvCxnSpPr>
            <a:stCxn id="77" idx="1"/>
            <a:endCxn id="676" idx="3"/>
          </p:cNvCxnSpPr>
          <p:nvPr/>
        </p:nvCxnSpPr>
        <p:spPr>
          <a:xfrm flipH="1" flipV="1">
            <a:off x="1720035" y="3763820"/>
            <a:ext cx="354293" cy="6073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700" name="Straight Arrow Connector 699"/>
          <p:cNvCxnSpPr>
            <a:stCxn id="704" idx="1"/>
            <a:endCxn id="682" idx="3"/>
          </p:cNvCxnSpPr>
          <p:nvPr/>
        </p:nvCxnSpPr>
        <p:spPr>
          <a:xfrm flipH="1">
            <a:off x="1720034" y="4198483"/>
            <a:ext cx="354292" cy="1239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701" name="Straight Arrow Connector 700"/>
          <p:cNvCxnSpPr>
            <a:stCxn id="716" idx="1"/>
            <a:endCxn id="679" idx="3"/>
          </p:cNvCxnSpPr>
          <p:nvPr/>
        </p:nvCxnSpPr>
        <p:spPr>
          <a:xfrm flipH="1" flipV="1">
            <a:off x="1720034" y="4837909"/>
            <a:ext cx="354294" cy="1756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67" name="TextBox 66"/>
          <p:cNvSpPr txBox="1"/>
          <p:nvPr/>
        </p:nvSpPr>
        <p:spPr>
          <a:xfrm>
            <a:off x="645678" y="3068320"/>
            <a:ext cx="109258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00" b="1" smtClean="0"/>
              <a:t>Staging Base Values</a:t>
            </a:r>
            <a:endParaRPr lang="en-GB" sz="800" b="1"/>
          </a:p>
        </p:txBody>
      </p:sp>
      <p:sp>
        <p:nvSpPr>
          <p:cNvPr id="702" name="TextBox 701"/>
          <p:cNvSpPr txBox="1"/>
          <p:nvPr/>
        </p:nvSpPr>
        <p:spPr>
          <a:xfrm>
            <a:off x="10624705" y="2953802"/>
            <a:ext cx="1052129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800" b="1" smtClean="0"/>
              <a:t>Staging Adjusted %</a:t>
            </a:r>
            <a:endParaRPr lang="en-GB" sz="800" b="1"/>
          </a:p>
        </p:txBody>
      </p:sp>
      <p:sp>
        <p:nvSpPr>
          <p:cNvPr id="69" name="TextBox 68"/>
          <p:cNvSpPr txBox="1"/>
          <p:nvPr/>
        </p:nvSpPr>
        <p:spPr>
          <a:xfrm>
            <a:off x="2074328" y="2990383"/>
            <a:ext cx="3881981" cy="59247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GB" sz="650" smtClean="0"/>
              <a:t>If(Run1.TotalW </a:t>
            </a:r>
            <a:r>
              <a:rPr lang="en-GB" sz="650"/>
              <a:t>&lt; 0 AndAlso Run2.TotalW &lt; 0, _</a:t>
            </a:r>
          </a:p>
          <a:p>
            <a:r>
              <a:rPr lang="en-GB" sz="650"/>
              <a:t>                      If(gen.VEN_VentilationOnDuringHeating AndAlso gen.VEN_VentilationDuringHeating = "high", _</a:t>
            </a:r>
          </a:p>
          <a:p>
            <a:r>
              <a:rPr lang="en-GB" sz="650"/>
              <a:t>                                        gen.BC_HighVentPowerW, _</a:t>
            </a:r>
          </a:p>
          <a:p>
            <a:r>
              <a:rPr lang="en-GB" sz="650"/>
              <a:t>                                        If(gen.VEN_VentilationOnDuringHeating AndAlso gen.VEN_VentilationDuringHeating = "low", gen.BC_LowVentPowerW, 0)), 0</a:t>
            </a:r>
            <a:r>
              <a:rPr lang="en-GB" sz="650" smtClean="0"/>
              <a:t>)</a:t>
            </a:r>
            <a:endParaRPr lang="en-GB" sz="650"/>
          </a:p>
        </p:txBody>
      </p:sp>
      <p:sp>
        <p:nvSpPr>
          <p:cNvPr id="77" name="TextBox 76"/>
          <p:cNvSpPr txBox="1"/>
          <p:nvPr/>
        </p:nvSpPr>
        <p:spPr>
          <a:xfrm>
            <a:off x="2074328" y="3628347"/>
            <a:ext cx="3881981" cy="392415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 If (Run1.TotalW &lt; 0 AndAlso Run2.TotalW &lt; 0) Then</a:t>
            </a:r>
          </a:p>
          <a:p>
            <a:r>
              <a:rPr lang="en-GB"/>
              <a:t>       Return If(Run1.TotalW &gt; Run2.TotalW, Run1.FuelW, Run2.FuelW)</a:t>
            </a:r>
          </a:p>
          <a:p>
            <a:r>
              <a:rPr lang="en-GB" smtClean="0"/>
              <a:t>Else     </a:t>
            </a:r>
            <a:r>
              <a:rPr lang="en-GB"/>
              <a:t>Return </a:t>
            </a:r>
            <a:r>
              <a:rPr lang="en-GB" smtClean="0"/>
              <a:t>0    End </a:t>
            </a:r>
            <a:r>
              <a:rPr lang="en-GB"/>
              <a:t>If</a:t>
            </a:r>
          </a:p>
        </p:txBody>
      </p:sp>
      <p:sp>
        <p:nvSpPr>
          <p:cNvPr id="704" name="TextBox 703"/>
          <p:cNvSpPr txBox="1"/>
          <p:nvPr/>
        </p:nvSpPr>
        <p:spPr>
          <a:xfrm>
            <a:off x="2074326" y="4052289"/>
            <a:ext cx="3881981" cy="29238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If(gen.AC_CompressorType.ToLower = "mechanical", If((Run1.TotalW &gt; 0 AndAlso Run2.TotalW &gt; 0), Math.Min(Run1.TotalW, Run2.TotalW), 0), 0)</a:t>
            </a:r>
          </a:p>
        </p:txBody>
      </p:sp>
      <p:cxnSp>
        <p:nvCxnSpPr>
          <p:cNvPr id="705" name="Straight Arrow Connector 704"/>
          <p:cNvCxnSpPr>
            <a:stCxn id="717" idx="1"/>
            <a:endCxn id="680" idx="3"/>
          </p:cNvCxnSpPr>
          <p:nvPr/>
        </p:nvCxnSpPr>
        <p:spPr>
          <a:xfrm flipH="1" flipV="1">
            <a:off x="1720034" y="5151174"/>
            <a:ext cx="354291" cy="2843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707" name="Straight Arrow Connector 706"/>
          <p:cNvCxnSpPr>
            <a:stCxn id="720" idx="3"/>
            <a:endCxn id="643" idx="1"/>
          </p:cNvCxnSpPr>
          <p:nvPr/>
        </p:nvCxnSpPr>
        <p:spPr>
          <a:xfrm>
            <a:off x="10299778" y="3139625"/>
            <a:ext cx="284468" cy="17649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708" name="Straight Arrow Connector 707"/>
          <p:cNvCxnSpPr>
            <a:stCxn id="721" idx="3"/>
            <a:endCxn id="644" idx="1"/>
          </p:cNvCxnSpPr>
          <p:nvPr/>
        </p:nvCxnSpPr>
        <p:spPr>
          <a:xfrm>
            <a:off x="10299778" y="3522332"/>
            <a:ext cx="284468" cy="1070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709" name="Straight Arrow Connector 708"/>
          <p:cNvCxnSpPr>
            <a:stCxn id="722" idx="3"/>
            <a:endCxn id="670" idx="1"/>
          </p:cNvCxnSpPr>
          <p:nvPr/>
        </p:nvCxnSpPr>
        <p:spPr>
          <a:xfrm>
            <a:off x="10299778" y="4037209"/>
            <a:ext cx="284467" cy="27630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710" name="Straight Arrow Connector 709"/>
          <p:cNvCxnSpPr>
            <a:stCxn id="723" idx="3"/>
            <a:endCxn id="669" idx="1"/>
          </p:cNvCxnSpPr>
          <p:nvPr/>
        </p:nvCxnSpPr>
        <p:spPr>
          <a:xfrm flipV="1">
            <a:off x="10299778" y="4627283"/>
            <a:ext cx="284467" cy="1054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711" name="Straight Arrow Connector 710"/>
          <p:cNvCxnSpPr>
            <a:stCxn id="726" idx="3"/>
            <a:endCxn id="667" idx="1"/>
          </p:cNvCxnSpPr>
          <p:nvPr/>
        </p:nvCxnSpPr>
        <p:spPr>
          <a:xfrm flipV="1">
            <a:off x="10299778" y="4940548"/>
            <a:ext cx="284467" cy="4080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712" name="Straight Arrow Connector 711"/>
          <p:cNvCxnSpPr>
            <a:stCxn id="719" idx="1"/>
            <a:endCxn id="684" idx="3"/>
          </p:cNvCxnSpPr>
          <p:nvPr/>
        </p:nvCxnSpPr>
        <p:spPr>
          <a:xfrm flipH="1" flipV="1">
            <a:off x="1738267" y="6265518"/>
            <a:ext cx="336058" cy="1673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713" name="Straight Arrow Connector 712"/>
          <p:cNvCxnSpPr>
            <a:stCxn id="718" idx="1"/>
            <a:endCxn id="683" idx="3"/>
          </p:cNvCxnSpPr>
          <p:nvPr/>
        </p:nvCxnSpPr>
        <p:spPr>
          <a:xfrm flipH="1">
            <a:off x="1738267" y="5921147"/>
            <a:ext cx="336061" cy="3110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714" name="Straight Arrow Connector 713"/>
          <p:cNvCxnSpPr>
            <a:stCxn id="715" idx="1"/>
            <a:endCxn id="681" idx="3"/>
          </p:cNvCxnSpPr>
          <p:nvPr/>
        </p:nvCxnSpPr>
        <p:spPr>
          <a:xfrm flipH="1" flipV="1">
            <a:off x="1720034" y="4524644"/>
            <a:ext cx="354294" cy="45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715" name="TextBox 714"/>
          <p:cNvSpPr txBox="1"/>
          <p:nvPr/>
        </p:nvSpPr>
        <p:spPr>
          <a:xfrm>
            <a:off x="2074328" y="4382991"/>
            <a:ext cx="3881981" cy="29238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If(gen.AC_CompressorType.ToLower = "mechanical", 0, If((Run1.TotalW &gt; 0 AndAlso Run2.TotalW &gt; 0), Math.Min(Run1.TotalW, Run2.TotalW), 0))</a:t>
            </a:r>
          </a:p>
        </p:txBody>
      </p:sp>
      <p:sp>
        <p:nvSpPr>
          <p:cNvPr id="716" name="TextBox 715"/>
          <p:cNvSpPr txBox="1"/>
          <p:nvPr/>
        </p:nvSpPr>
        <p:spPr>
          <a:xfrm>
            <a:off x="2074328" y="4717290"/>
            <a:ext cx="3881981" cy="59247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If(Run1.TotalW &gt; 0 AndAlso Run2.TotalW &gt; 0, _</a:t>
            </a:r>
          </a:p>
          <a:p>
            <a:r>
              <a:rPr lang="en-GB"/>
              <a:t>                           If(gen.VEN_VentilationDuringAC AndAlso gen.VEN_VentilationDuringCooling.ToLower = "high", gen.BC_HighVentPowerW, _</a:t>
            </a:r>
          </a:p>
          <a:p>
            <a:r>
              <a:rPr lang="en-GB"/>
              <a:t>                                    If(gen.VEN_VentilationDuringAC AndAlso gen.VEN_VentilationDuringCooling.ToLower = "low", gen.BC_LowVentPowerW, 0)), 0)</a:t>
            </a:r>
          </a:p>
        </p:txBody>
      </p:sp>
      <p:sp>
        <p:nvSpPr>
          <p:cNvPr id="717" name="TextBox 716"/>
          <p:cNvSpPr txBox="1"/>
          <p:nvPr/>
        </p:nvSpPr>
        <p:spPr>
          <a:xfrm>
            <a:off x="2074325" y="5339389"/>
            <a:ext cx="3881981" cy="19236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 smtClean="0"/>
              <a:t>0</a:t>
            </a:r>
            <a:endParaRPr lang="en-GB"/>
          </a:p>
        </p:txBody>
      </p:sp>
      <p:sp>
        <p:nvSpPr>
          <p:cNvPr id="718" name="TextBox 717"/>
          <p:cNvSpPr txBox="1"/>
          <p:nvPr/>
        </p:nvSpPr>
        <p:spPr>
          <a:xfrm>
            <a:off x="2074328" y="5574898"/>
            <a:ext cx="3881981" cy="692497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If((Run1.TotalW &gt; 0 AndAlso Run2.TotalW &lt; 0), If(gen.VEN_VentilationWhenBothHeatingAndACInactive AndAlso gen.VEN_VentilationFlowSettingWhenHeatingAndACInactive.ToLower = "high", gen.BC_HighVentPowerW, _</a:t>
            </a:r>
          </a:p>
          <a:p>
            <a:r>
              <a:rPr lang="en-GB"/>
              <a:t>                               If(gen.VEN_VentilationWhenBothHeatingAndACInactive AndAlso gen.VEN_VentilationFlowSettingWhenHeatingAndACInactive.ToLower = "low", gen.BC_LowVentPowerW, 0)), 0)</a:t>
            </a:r>
          </a:p>
        </p:txBody>
      </p:sp>
      <p:sp>
        <p:nvSpPr>
          <p:cNvPr id="719" name="TextBox 718"/>
          <p:cNvSpPr txBox="1"/>
          <p:nvPr/>
        </p:nvSpPr>
        <p:spPr>
          <a:xfrm>
            <a:off x="2074325" y="6336669"/>
            <a:ext cx="3881981" cy="19236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 smtClean="0"/>
              <a:t>0</a:t>
            </a:r>
            <a:endParaRPr lang="en-GB"/>
          </a:p>
        </p:txBody>
      </p:sp>
      <p:sp>
        <p:nvSpPr>
          <p:cNvPr id="720" name="TextBox 719"/>
          <p:cNvSpPr txBox="1"/>
          <p:nvPr/>
        </p:nvSpPr>
        <p:spPr>
          <a:xfrm>
            <a:off x="6087534" y="2993431"/>
            <a:ext cx="4212244" cy="29238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If(tl.VHValueVariation &gt; 0, Math.Min(tl.VHValueVariation, gen.BC_MaxPossibleBenefitFromTechnologyList), Math.Max(tl.VHValueVariation, -gen.BC_MaxPossibleBenefitFromTechnologyList))</a:t>
            </a:r>
          </a:p>
        </p:txBody>
      </p:sp>
      <p:sp>
        <p:nvSpPr>
          <p:cNvPr id="721" name="TextBox 720"/>
          <p:cNvSpPr txBox="1"/>
          <p:nvPr/>
        </p:nvSpPr>
        <p:spPr>
          <a:xfrm>
            <a:off x="6087534" y="3376138"/>
            <a:ext cx="4212244" cy="29238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If(tl.HValueVariation &gt; 0, Math.Min(tl.HValueVariation, gen.BC_MaxPossibleBenefitFromTechnologyList), Math.Max(tl.HValueVariation, -gen.BC_MaxPossibleBenefitFromTechnologyList))</a:t>
            </a:r>
          </a:p>
        </p:txBody>
      </p:sp>
      <p:sp>
        <p:nvSpPr>
          <p:cNvPr id="722" name="TextBox 721"/>
          <p:cNvSpPr txBox="1"/>
          <p:nvPr/>
        </p:nvSpPr>
        <p:spPr>
          <a:xfrm>
            <a:off x="6087534" y="3740974"/>
            <a:ext cx="4212244" cy="59247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If(If(gen.AC_CompressorType.ToLower = "mechanical", tl.CValueVariation, 0) &gt; 0, _</a:t>
            </a:r>
          </a:p>
          <a:p>
            <a:r>
              <a:rPr lang="en-GB"/>
              <a:t>                              Math.Min(If(gen.AC_CompressorType = "mechanical", tl.CValueVariation, 0), gen.BC_MaxPossibleBenefitFromTechnologyList), _</a:t>
            </a:r>
          </a:p>
          <a:p>
            <a:r>
              <a:rPr lang="en-GB"/>
              <a:t>                              Math.Max(If(gen.AC_CompressorType = "mechanical", tl.CValueVariation, 0), -gen.BC_MaxPossibleBenefitFromTechnologyList))</a:t>
            </a:r>
          </a:p>
        </p:txBody>
      </p:sp>
      <p:sp>
        <p:nvSpPr>
          <p:cNvPr id="723" name="TextBox 722"/>
          <p:cNvSpPr txBox="1"/>
          <p:nvPr/>
        </p:nvSpPr>
        <p:spPr>
          <a:xfrm>
            <a:off x="6087534" y="4436485"/>
            <a:ext cx="4212244" cy="59247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If(If(gen.AC_CompressorType.ToLower = "mechanical", 0, tl.CValueVariation) &gt; 0, _</a:t>
            </a:r>
          </a:p>
          <a:p>
            <a:r>
              <a:rPr lang="en-GB"/>
              <a:t>                            Math.Min(If(gen.AC_CompressorType.ToLower = "mechanical", 0, tl.CValueVariation), gen.BC_MaxPossibleBenefitFromTechnologyList), _</a:t>
            </a:r>
          </a:p>
          <a:p>
            <a:r>
              <a:rPr lang="en-GB"/>
              <a:t>                            Math.Max(If(gen.AC_CompressorType.ToLower = "mechanical", 0, tl.CValueVariation), -gen.BC_MaxPossibleBenefitFromTechnologyList))</a:t>
            </a:r>
          </a:p>
        </p:txBody>
      </p:sp>
      <p:cxnSp>
        <p:nvCxnSpPr>
          <p:cNvPr id="724" name="Straight Arrow Connector 723"/>
          <p:cNvCxnSpPr>
            <a:stCxn id="727" idx="3"/>
            <a:endCxn id="668" idx="1"/>
          </p:cNvCxnSpPr>
          <p:nvPr/>
        </p:nvCxnSpPr>
        <p:spPr>
          <a:xfrm flipV="1">
            <a:off x="10299778" y="5253813"/>
            <a:ext cx="284467" cy="4610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725" name="Straight Arrow Connector 724"/>
          <p:cNvCxnSpPr>
            <a:stCxn id="732" idx="3"/>
            <a:endCxn id="671" idx="1"/>
          </p:cNvCxnSpPr>
          <p:nvPr/>
        </p:nvCxnSpPr>
        <p:spPr>
          <a:xfrm>
            <a:off x="10299778" y="6046247"/>
            <a:ext cx="302700" cy="17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726" name="TextBox 725"/>
          <p:cNvSpPr txBox="1"/>
          <p:nvPr/>
        </p:nvSpPr>
        <p:spPr>
          <a:xfrm>
            <a:off x="6087534" y="5202395"/>
            <a:ext cx="4212244" cy="29238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If(tl.VCValueVariation &gt; 0, </a:t>
            </a:r>
            <a:r>
              <a:rPr lang="en-GB" smtClean="0"/>
              <a:t>  </a:t>
            </a:r>
            <a:r>
              <a:rPr lang="en-GB"/>
              <a:t>Math.Min(tl.VCValueVariation, </a:t>
            </a:r>
            <a:r>
              <a:rPr lang="en-GB" smtClean="0"/>
              <a:t>gen.BC_MaxPossibleBenefitFromTechnologyList</a:t>
            </a:r>
            <a:r>
              <a:rPr lang="en-GB"/>
              <a:t>), </a:t>
            </a:r>
            <a:r>
              <a:rPr lang="en-GB" smtClean="0"/>
              <a:t>  </a:t>
            </a:r>
            <a:r>
              <a:rPr lang="en-GB"/>
              <a:t>Math.Max(tl.VCValueVariation, -gen.BC_MaxPossibleBenefitFromTechnologyList))</a:t>
            </a:r>
          </a:p>
        </p:txBody>
      </p:sp>
      <p:sp>
        <p:nvSpPr>
          <p:cNvPr id="727" name="TextBox 726"/>
          <p:cNvSpPr txBox="1"/>
          <p:nvPr/>
        </p:nvSpPr>
        <p:spPr>
          <a:xfrm>
            <a:off x="6087533" y="5618636"/>
            <a:ext cx="4212245" cy="19236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0</a:t>
            </a:r>
          </a:p>
        </p:txBody>
      </p:sp>
      <p:cxnSp>
        <p:nvCxnSpPr>
          <p:cNvPr id="728" name="Straight Arrow Connector 727"/>
          <p:cNvCxnSpPr>
            <a:stCxn id="734" idx="3"/>
            <a:endCxn id="672" idx="1"/>
          </p:cNvCxnSpPr>
          <p:nvPr/>
        </p:nvCxnSpPr>
        <p:spPr>
          <a:xfrm flipV="1">
            <a:off x="10299777" y="6359690"/>
            <a:ext cx="302701" cy="6237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732" name="TextBox 731"/>
          <p:cNvSpPr txBox="1"/>
          <p:nvPr/>
        </p:nvSpPr>
        <p:spPr>
          <a:xfrm>
            <a:off x="6087534" y="5900053"/>
            <a:ext cx="4212244" cy="292388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If(tl.VVValueVariation &gt; 0, Math.Min(tl.VVValueVariation, gen.BC_MaxPossibleBenefitFromTechnologyList), Math.Max(tl.VVValueVariation, -gen.BC_MaxPossibleBenefitFromTechnologyList))</a:t>
            </a:r>
          </a:p>
        </p:txBody>
      </p:sp>
      <p:sp>
        <p:nvSpPr>
          <p:cNvPr id="734" name="TextBox 733"/>
          <p:cNvSpPr txBox="1"/>
          <p:nvPr/>
        </p:nvSpPr>
        <p:spPr>
          <a:xfrm>
            <a:off x="6087533" y="6325884"/>
            <a:ext cx="4212244" cy="192360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/>
              <a:t>0</a:t>
            </a:r>
          </a:p>
        </p:txBody>
      </p:sp>
      <p:sp>
        <p:nvSpPr>
          <p:cNvPr id="735" name="Rounded Rectangle 734"/>
          <p:cNvSpPr/>
          <p:nvPr/>
        </p:nvSpPr>
        <p:spPr>
          <a:xfrm>
            <a:off x="688626" y="642292"/>
            <a:ext cx="1002609" cy="514300"/>
          </a:xfrm>
          <a:prstGeom prst="roundRect">
            <a:avLst/>
          </a:prstGeom>
          <a:solidFill>
            <a:srgbClr val="FFFFFF"/>
          </a:solidFill>
          <a:ln w="44450" cap="flat" cmpd="thickThin" algn="ctr">
            <a:solidFill>
              <a:schemeClr val="accent1">
                <a:shade val="50000"/>
              </a:schemeClr>
            </a:solidFill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>
                <a:solidFill>
                  <a:srgbClr val="000000"/>
                </a:solidFill>
              </a:rPr>
              <a:t>General Inputs </a:t>
            </a:r>
          </a:p>
          <a:p>
            <a:pPr algn="ctr"/>
            <a:r>
              <a:rPr lang="en-GB" sz="700" smtClean="0">
                <a:solidFill>
                  <a:srgbClr val="00B0F0"/>
                </a:solidFill>
              </a:rPr>
              <a:t>( </a:t>
            </a:r>
            <a:r>
              <a:rPr lang="en-GB" sz="900" smtClean="0">
                <a:solidFill>
                  <a:srgbClr val="00B0F0"/>
                </a:solidFill>
              </a:rPr>
              <a:t>gen</a:t>
            </a:r>
            <a:r>
              <a:rPr lang="en-GB" sz="700" smtClean="0">
                <a:solidFill>
                  <a:srgbClr val="00B0F0"/>
                </a:solidFill>
              </a:rPr>
              <a:t> )</a:t>
            </a:r>
            <a:endParaRPr lang="en-GB" sz="700">
              <a:solidFill>
                <a:srgbClr val="00B0F0"/>
              </a:solidFill>
            </a:endParaRPr>
          </a:p>
        </p:txBody>
      </p:sp>
      <p:sp>
        <p:nvSpPr>
          <p:cNvPr id="736" name="Rounded Rectangle 735"/>
          <p:cNvSpPr/>
          <p:nvPr/>
        </p:nvSpPr>
        <p:spPr>
          <a:xfrm>
            <a:off x="688626" y="1219065"/>
            <a:ext cx="1002609" cy="514300"/>
          </a:xfrm>
          <a:prstGeom prst="roundRect">
            <a:avLst/>
          </a:prstGeom>
          <a:solidFill>
            <a:srgbClr val="FFFFFF"/>
          </a:solidFill>
          <a:ln w="44450" cap="flat" cmpd="thickThin" algn="ctr">
            <a:solidFill>
              <a:schemeClr val="accent1">
                <a:shade val="50000"/>
              </a:schemeClr>
            </a:solidFill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>
                <a:solidFill>
                  <a:srgbClr val="000000"/>
                </a:solidFill>
              </a:rPr>
              <a:t>Tech Benefit List</a:t>
            </a:r>
          </a:p>
          <a:p>
            <a:pPr algn="ctr"/>
            <a:r>
              <a:rPr lang="en-GB" sz="700" smtClean="0">
                <a:solidFill>
                  <a:srgbClr val="00B0F0"/>
                </a:solidFill>
              </a:rPr>
              <a:t>( </a:t>
            </a:r>
            <a:r>
              <a:rPr lang="en-GB" sz="900" smtClean="0">
                <a:solidFill>
                  <a:srgbClr val="00B0F0"/>
                </a:solidFill>
              </a:rPr>
              <a:t>tl</a:t>
            </a:r>
            <a:r>
              <a:rPr lang="en-GB" sz="700" smtClean="0">
                <a:solidFill>
                  <a:srgbClr val="00B0F0"/>
                </a:solidFill>
              </a:rPr>
              <a:t> )</a:t>
            </a:r>
            <a:endParaRPr lang="en-GB" sz="700">
              <a:solidFill>
                <a:srgbClr val="00B0F0"/>
              </a:solidFill>
            </a:endParaRPr>
          </a:p>
        </p:txBody>
      </p:sp>
      <p:sp>
        <p:nvSpPr>
          <p:cNvPr id="737" name="Rounded Rectangle 736"/>
          <p:cNvSpPr/>
          <p:nvPr/>
        </p:nvSpPr>
        <p:spPr>
          <a:xfrm>
            <a:off x="688626" y="2352431"/>
            <a:ext cx="1002609" cy="514300"/>
          </a:xfrm>
          <a:prstGeom prst="roundRect">
            <a:avLst/>
          </a:prstGeom>
          <a:solidFill>
            <a:srgbClr val="FFFFFF"/>
          </a:solidFill>
          <a:ln w="44450" cap="flat" cmpd="thickThin" algn="ctr">
            <a:solidFill>
              <a:schemeClr val="accent1">
                <a:shade val="50000"/>
              </a:schemeClr>
            </a:solidFill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>
                <a:solidFill>
                  <a:srgbClr val="000000"/>
                </a:solidFill>
              </a:rPr>
              <a:t>General Inputs </a:t>
            </a:r>
          </a:p>
          <a:p>
            <a:pPr algn="ctr"/>
            <a:r>
              <a:rPr lang="en-GB" sz="700" smtClean="0">
                <a:solidFill>
                  <a:srgbClr val="00B0F0"/>
                </a:solidFill>
              </a:rPr>
              <a:t>( </a:t>
            </a:r>
            <a:r>
              <a:rPr lang="en-GB" sz="900" smtClean="0">
                <a:solidFill>
                  <a:srgbClr val="00B0F0"/>
                </a:solidFill>
              </a:rPr>
              <a:t>Run2</a:t>
            </a:r>
            <a:r>
              <a:rPr lang="en-GB" sz="700" smtClean="0">
                <a:solidFill>
                  <a:srgbClr val="00B0F0"/>
                </a:solidFill>
              </a:rPr>
              <a:t> )</a:t>
            </a:r>
            <a:endParaRPr lang="en-GB" sz="700">
              <a:solidFill>
                <a:srgbClr val="00B0F0"/>
              </a:solidFill>
            </a:endParaRPr>
          </a:p>
        </p:txBody>
      </p:sp>
      <p:sp>
        <p:nvSpPr>
          <p:cNvPr id="738" name="Rounded Rectangle 737"/>
          <p:cNvSpPr/>
          <p:nvPr/>
        </p:nvSpPr>
        <p:spPr>
          <a:xfrm>
            <a:off x="688626" y="1777159"/>
            <a:ext cx="1002609" cy="514300"/>
          </a:xfrm>
          <a:prstGeom prst="roundRect">
            <a:avLst/>
          </a:prstGeom>
          <a:solidFill>
            <a:srgbClr val="FFFFFF"/>
          </a:solidFill>
          <a:ln w="44450" cap="flat" cmpd="thickThin" algn="ctr">
            <a:solidFill>
              <a:schemeClr val="accent1">
                <a:shade val="50000"/>
              </a:schemeClr>
            </a:solidFill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>
                <a:solidFill>
                  <a:srgbClr val="00B0F0"/>
                </a:solidFill>
              </a:rPr>
              <a:t>( </a:t>
            </a:r>
            <a:r>
              <a:rPr lang="en-GB" sz="900" smtClean="0">
                <a:solidFill>
                  <a:srgbClr val="00B0F0"/>
                </a:solidFill>
              </a:rPr>
              <a:t>Run 1</a:t>
            </a:r>
            <a:r>
              <a:rPr lang="en-GB" sz="700" smtClean="0">
                <a:solidFill>
                  <a:srgbClr val="00B0F0"/>
                </a:solidFill>
              </a:rPr>
              <a:t>)</a:t>
            </a:r>
            <a:endParaRPr lang="en-GB" sz="700">
              <a:solidFill>
                <a:srgbClr val="00B0F0"/>
              </a:solidFill>
            </a:endParaRPr>
          </a:p>
        </p:txBody>
      </p:sp>
      <p:sp>
        <p:nvSpPr>
          <p:cNvPr id="78" name="Rounded Rectangle 77"/>
          <p:cNvSpPr/>
          <p:nvPr/>
        </p:nvSpPr>
        <p:spPr>
          <a:xfrm>
            <a:off x="10549494" y="2472856"/>
            <a:ext cx="1092589" cy="39387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Fuel </a:t>
            </a:r>
            <a:endParaRPr lang="en-GB" sz="700" u="sng" smtClean="0"/>
          </a:p>
          <a:p>
            <a:pPr algn="ctr"/>
            <a:r>
              <a:rPr lang="en-GB" sz="700" u="sng" smtClean="0"/>
              <a:t> Tech Adjusted  (L/H</a:t>
            </a:r>
            <a:r>
              <a:rPr lang="en-GB" sz="700" u="sng" smtClean="0"/>
              <a:t>)</a:t>
            </a:r>
          </a:p>
          <a:p>
            <a:pPr algn="ctr"/>
            <a:r>
              <a:rPr lang="en-GB" sz="700" u="sng" smtClean="0"/>
              <a:t>( EngineWasteHeatKW ) )</a:t>
            </a:r>
            <a:endParaRPr lang="en-GB" sz="700"/>
          </a:p>
        </p:txBody>
      </p:sp>
      <p:sp>
        <p:nvSpPr>
          <p:cNvPr id="79" name="TextBox 78"/>
          <p:cNvSpPr txBox="1"/>
          <p:nvPr/>
        </p:nvSpPr>
        <p:spPr>
          <a:xfrm>
            <a:off x="6591631" y="2405066"/>
            <a:ext cx="3464180" cy="338554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650"/>
            </a:lvl1pPr>
          </a:lstStyle>
          <a:p>
            <a:r>
              <a:rPr lang="en-GB" sz="800"/>
              <a:t> GenInputs.AH_EngineWasteHeatkW= AverageUseableEngineWasteHeatKW</a:t>
            </a:r>
          </a:p>
          <a:p>
            <a:r>
              <a:rPr lang="en-GB" sz="800"/>
              <a:t>     Dim fba As Single = FuelPerHBaseAdjusted</a:t>
            </a:r>
            <a:endParaRPr lang="en-GB" sz="700"/>
          </a:p>
        </p:txBody>
      </p:sp>
      <p:cxnSp>
        <p:nvCxnSpPr>
          <p:cNvPr id="81" name="Straight Arrow Connector 80"/>
          <p:cNvCxnSpPr>
            <a:stCxn id="79" idx="3"/>
            <a:endCxn id="78" idx="1"/>
          </p:cNvCxnSpPr>
          <p:nvPr/>
        </p:nvCxnSpPr>
        <p:spPr>
          <a:xfrm>
            <a:off x="10055811" y="2574343"/>
            <a:ext cx="493683" cy="954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1236073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41881" y="85613"/>
            <a:ext cx="160531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3200" smtClean="0"/>
              <a:t>SSMTool</a:t>
            </a:r>
            <a:endParaRPr lang="en-GB" sz="3200"/>
          </a:p>
        </p:txBody>
      </p:sp>
      <p:sp>
        <p:nvSpPr>
          <p:cNvPr id="16" name="Rounded Rectangle 15"/>
          <p:cNvSpPr/>
          <p:nvPr/>
        </p:nvSpPr>
        <p:spPr>
          <a:xfrm>
            <a:off x="3094879" y="3904227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Save</a:t>
            </a:r>
            <a:endParaRPr lang="en-GB" sz="700"/>
          </a:p>
        </p:txBody>
      </p:sp>
      <p:sp>
        <p:nvSpPr>
          <p:cNvPr id="17" name="Rounded Rectangle 16"/>
          <p:cNvSpPr/>
          <p:nvPr/>
        </p:nvSpPr>
        <p:spPr>
          <a:xfrm>
            <a:off x="3094878" y="4317002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Load</a:t>
            </a:r>
            <a:endParaRPr lang="en-GB" sz="700"/>
          </a:p>
        </p:txBody>
      </p:sp>
      <p:sp>
        <p:nvSpPr>
          <p:cNvPr id="18" name="Rounded Rectangle 17"/>
          <p:cNvSpPr/>
          <p:nvPr/>
        </p:nvSpPr>
        <p:spPr>
          <a:xfrm>
            <a:off x="3110682" y="4693823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IsEqualTo</a:t>
            </a:r>
            <a:endParaRPr lang="en-GB" sz="800"/>
          </a:p>
        </p:txBody>
      </p:sp>
      <p:sp>
        <p:nvSpPr>
          <p:cNvPr id="19" name="Rounded Rectangle 18"/>
          <p:cNvSpPr/>
          <p:nvPr/>
        </p:nvSpPr>
        <p:spPr>
          <a:xfrm>
            <a:off x="3118053" y="5072571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Clone</a:t>
            </a:r>
            <a:endParaRPr lang="en-GB" sz="700"/>
          </a:p>
        </p:txBody>
      </p:sp>
      <p:sp>
        <p:nvSpPr>
          <p:cNvPr id="20" name="Rounded Rectangle 19"/>
          <p:cNvSpPr/>
          <p:nvPr/>
        </p:nvSpPr>
        <p:spPr>
          <a:xfrm>
            <a:off x="2868087" y="3808357"/>
            <a:ext cx="1604251" cy="1700291"/>
          </a:xfrm>
          <a:prstGeom prst="roundRect">
            <a:avLst>
              <a:gd name="adj" fmla="val 3103"/>
            </a:avLst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GB" dirty="0"/>
          </a:p>
        </p:txBody>
      </p:sp>
      <p:sp>
        <p:nvSpPr>
          <p:cNvPr id="22" name="Rounded Rectangle 21"/>
          <p:cNvSpPr/>
          <p:nvPr/>
        </p:nvSpPr>
        <p:spPr>
          <a:xfrm>
            <a:off x="8677575" y="2024265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Fuel Base  (L/H)</a:t>
            </a:r>
            <a:endParaRPr lang="en-GB" sz="700"/>
          </a:p>
        </p:txBody>
      </p:sp>
      <p:sp>
        <p:nvSpPr>
          <p:cNvPr id="23" name="Rounded Rectangle 22"/>
          <p:cNvSpPr/>
          <p:nvPr/>
        </p:nvSpPr>
        <p:spPr>
          <a:xfrm>
            <a:off x="8677575" y="1677136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Mechanical  Base_(W)</a:t>
            </a:r>
            <a:endParaRPr lang="en-GB" sz="700"/>
          </a:p>
        </p:txBody>
      </p:sp>
      <p:sp>
        <p:nvSpPr>
          <p:cNvPr id="24" name="Rounded Rectangle 23"/>
          <p:cNvSpPr/>
          <p:nvPr/>
        </p:nvSpPr>
        <p:spPr>
          <a:xfrm>
            <a:off x="8677575" y="1349219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Electrical  Base  (W)</a:t>
            </a:r>
            <a:endParaRPr lang="en-GB" sz="700"/>
          </a:p>
        </p:txBody>
      </p:sp>
      <p:sp>
        <p:nvSpPr>
          <p:cNvPr id="25" name="Rounded Rectangle 24"/>
          <p:cNvSpPr/>
          <p:nvPr/>
        </p:nvSpPr>
        <p:spPr>
          <a:xfrm>
            <a:off x="8677575" y="3345053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Fuel</a:t>
            </a:r>
          </a:p>
          <a:p>
            <a:pPr algn="ctr"/>
            <a:r>
              <a:rPr lang="en-GB" sz="700" u="sng" smtClean="0"/>
              <a:t> Tech Adjusted  (L/H)</a:t>
            </a:r>
            <a:endParaRPr lang="en-GB" sz="700"/>
          </a:p>
        </p:txBody>
      </p:sp>
      <p:sp>
        <p:nvSpPr>
          <p:cNvPr id="26" name="Rounded Rectangle 25"/>
          <p:cNvSpPr/>
          <p:nvPr/>
        </p:nvSpPr>
        <p:spPr>
          <a:xfrm>
            <a:off x="8677575" y="2997924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Mechanical Tech Adjusted_(W)</a:t>
            </a:r>
            <a:endParaRPr lang="en-GB" sz="700"/>
          </a:p>
        </p:txBody>
      </p:sp>
      <p:sp>
        <p:nvSpPr>
          <p:cNvPr id="27" name="Rounded Rectangle 26"/>
          <p:cNvSpPr/>
          <p:nvPr/>
        </p:nvSpPr>
        <p:spPr>
          <a:xfrm>
            <a:off x="8677575" y="2653073"/>
            <a:ext cx="1092589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u="sng" smtClean="0"/>
              <a:t>Electrical </a:t>
            </a:r>
          </a:p>
          <a:p>
            <a:pPr algn="ctr"/>
            <a:r>
              <a:rPr lang="en-GB" sz="700" u="sng" smtClean="0"/>
              <a:t>Tech Adjusted  (W)</a:t>
            </a:r>
            <a:endParaRPr lang="en-GB" sz="700"/>
          </a:p>
        </p:txBody>
      </p:sp>
      <p:sp>
        <p:nvSpPr>
          <p:cNvPr id="28" name="Rounded Rectangle 27"/>
          <p:cNvSpPr/>
          <p:nvPr/>
        </p:nvSpPr>
        <p:spPr>
          <a:xfrm>
            <a:off x="2840219" y="1435522"/>
            <a:ext cx="1128893" cy="514300"/>
          </a:xfrm>
          <a:prstGeom prst="roundRect">
            <a:avLst/>
          </a:prstGeom>
          <a:solidFill>
            <a:srgbClr val="FFFFFF"/>
          </a:solidFill>
          <a:ln w="44450" cap="flat" cmpd="thickThin" algn="ctr">
            <a:solidFill>
              <a:schemeClr val="accent1">
                <a:shade val="50000"/>
              </a:schemeClr>
            </a:solidFill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>
                <a:solidFill>
                  <a:srgbClr val="000000"/>
                </a:solidFill>
              </a:rPr>
              <a:t>General Inputs </a:t>
            </a:r>
          </a:p>
          <a:p>
            <a:pPr algn="ctr"/>
            <a:r>
              <a:rPr lang="en-GB" sz="700" smtClean="0">
                <a:solidFill>
                  <a:srgbClr val="00B0F0"/>
                </a:solidFill>
              </a:rPr>
              <a:t>( </a:t>
            </a:r>
            <a:r>
              <a:rPr lang="en-GB" sz="900" smtClean="0">
                <a:solidFill>
                  <a:srgbClr val="00B0F0"/>
                </a:solidFill>
              </a:rPr>
              <a:t>gen</a:t>
            </a:r>
            <a:r>
              <a:rPr lang="en-GB" sz="700" smtClean="0">
                <a:solidFill>
                  <a:srgbClr val="00B0F0"/>
                </a:solidFill>
              </a:rPr>
              <a:t> )</a:t>
            </a:r>
            <a:endParaRPr lang="en-GB" sz="700">
              <a:solidFill>
                <a:srgbClr val="00B0F0"/>
              </a:solidFill>
            </a:endParaRPr>
          </a:p>
        </p:txBody>
      </p:sp>
      <p:sp>
        <p:nvSpPr>
          <p:cNvPr id="29" name="Rounded Rectangle 28"/>
          <p:cNvSpPr/>
          <p:nvPr/>
        </p:nvSpPr>
        <p:spPr>
          <a:xfrm>
            <a:off x="2840220" y="2354575"/>
            <a:ext cx="1128893" cy="514300"/>
          </a:xfrm>
          <a:prstGeom prst="roundRect">
            <a:avLst/>
          </a:prstGeom>
          <a:solidFill>
            <a:srgbClr val="FFFFFF"/>
          </a:solidFill>
          <a:ln w="44450" cap="flat" cmpd="thickThin" algn="ctr">
            <a:solidFill>
              <a:schemeClr val="accent1">
                <a:shade val="50000"/>
              </a:schemeClr>
            </a:solidFill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700" smtClean="0">
                <a:solidFill>
                  <a:srgbClr val="000000"/>
                </a:solidFill>
              </a:rPr>
              <a:t>Tech Benefit List</a:t>
            </a:r>
          </a:p>
          <a:p>
            <a:pPr algn="ctr"/>
            <a:r>
              <a:rPr lang="en-GB" sz="700" smtClean="0">
                <a:solidFill>
                  <a:srgbClr val="00B0F0"/>
                </a:solidFill>
              </a:rPr>
              <a:t>( </a:t>
            </a:r>
            <a:r>
              <a:rPr lang="en-GB" sz="900" smtClean="0">
                <a:solidFill>
                  <a:srgbClr val="00B0F0"/>
                </a:solidFill>
              </a:rPr>
              <a:t>tl</a:t>
            </a:r>
            <a:r>
              <a:rPr lang="en-GB" sz="700" smtClean="0">
                <a:solidFill>
                  <a:srgbClr val="00B0F0"/>
                </a:solidFill>
              </a:rPr>
              <a:t> )</a:t>
            </a:r>
            <a:endParaRPr lang="en-GB" sz="700">
              <a:solidFill>
                <a:srgbClr val="00B0F0"/>
              </a:solidFill>
            </a:endParaRPr>
          </a:p>
        </p:txBody>
      </p:sp>
      <p:sp>
        <p:nvSpPr>
          <p:cNvPr id="30" name="Rounded Rectangle 29"/>
          <p:cNvSpPr/>
          <p:nvPr/>
        </p:nvSpPr>
        <p:spPr>
          <a:xfrm>
            <a:off x="6785686" y="1259121"/>
            <a:ext cx="1128893" cy="2652446"/>
          </a:xfrm>
          <a:prstGeom prst="roundRect">
            <a:avLst/>
          </a:prstGeom>
          <a:solidFill>
            <a:srgbClr val="FFFFFF"/>
          </a:solidFill>
          <a:ln w="44450" cap="flat" cmpd="thickThin" algn="ctr">
            <a:solidFill>
              <a:schemeClr val="accent1">
                <a:shade val="50000"/>
              </a:schemeClr>
            </a:solidFill>
            <a:prstDash val="solid"/>
            <a:miter lim="800000"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 sz="700">
              <a:solidFill>
                <a:srgbClr val="000000"/>
              </a:solidFill>
            </a:endParaRPr>
          </a:p>
          <a:p>
            <a:pPr algn="ctr"/>
            <a:r>
              <a:rPr lang="en-GB" sz="1600">
                <a:solidFill>
                  <a:srgbClr val="000000"/>
                </a:solidFill>
              </a:rPr>
              <a:t>Calculate</a:t>
            </a:r>
          </a:p>
        </p:txBody>
      </p:sp>
      <p:cxnSp>
        <p:nvCxnSpPr>
          <p:cNvPr id="31" name="Straight Arrow Connector 30"/>
          <p:cNvCxnSpPr>
            <a:endCxn id="27" idx="1"/>
          </p:cNvCxnSpPr>
          <p:nvPr/>
        </p:nvCxnSpPr>
        <p:spPr>
          <a:xfrm>
            <a:off x="7914579" y="2794725"/>
            <a:ext cx="762996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32" name="Straight Arrow Connector 31"/>
          <p:cNvCxnSpPr>
            <a:endCxn id="22" idx="1"/>
          </p:cNvCxnSpPr>
          <p:nvPr/>
        </p:nvCxnSpPr>
        <p:spPr>
          <a:xfrm>
            <a:off x="7914579" y="2165917"/>
            <a:ext cx="762996" cy="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>
            <a:endCxn id="24" idx="1"/>
          </p:cNvCxnSpPr>
          <p:nvPr/>
        </p:nvCxnSpPr>
        <p:spPr>
          <a:xfrm>
            <a:off x="7914579" y="1490872"/>
            <a:ext cx="76299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>
            <a:endCxn id="26" idx="1"/>
          </p:cNvCxnSpPr>
          <p:nvPr/>
        </p:nvCxnSpPr>
        <p:spPr>
          <a:xfrm>
            <a:off x="7914579" y="3139577"/>
            <a:ext cx="76299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>
            <a:endCxn id="23" idx="1"/>
          </p:cNvCxnSpPr>
          <p:nvPr/>
        </p:nvCxnSpPr>
        <p:spPr>
          <a:xfrm>
            <a:off x="7914579" y="1818789"/>
            <a:ext cx="76299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49" name="Straight Arrow Connector 48"/>
          <p:cNvCxnSpPr>
            <a:endCxn id="25" idx="1"/>
          </p:cNvCxnSpPr>
          <p:nvPr/>
        </p:nvCxnSpPr>
        <p:spPr>
          <a:xfrm flipV="1">
            <a:off x="7914579" y="3486706"/>
            <a:ext cx="762996" cy="53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52" name="TextBox 51"/>
          <p:cNvSpPr txBox="1"/>
          <p:nvPr/>
        </p:nvSpPr>
        <p:spPr>
          <a:xfrm>
            <a:off x="2868087" y="3544842"/>
            <a:ext cx="1604251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b="1" smtClean="0"/>
              <a:t>Methods</a:t>
            </a:r>
            <a:endParaRPr lang="en-GB" sz="900" b="1"/>
          </a:p>
        </p:txBody>
      </p:sp>
      <p:cxnSp>
        <p:nvCxnSpPr>
          <p:cNvPr id="53" name="Straight Arrow Connector 52"/>
          <p:cNvCxnSpPr/>
          <p:nvPr/>
        </p:nvCxnSpPr>
        <p:spPr>
          <a:xfrm flipV="1">
            <a:off x="3969113" y="1677136"/>
            <a:ext cx="2816573" cy="247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55" name="Straight Arrow Connector 54"/>
          <p:cNvCxnSpPr>
            <a:stCxn id="29" idx="3"/>
            <a:endCxn id="30" idx="1"/>
          </p:cNvCxnSpPr>
          <p:nvPr/>
        </p:nvCxnSpPr>
        <p:spPr>
          <a:xfrm flipV="1">
            <a:off x="3969113" y="2585344"/>
            <a:ext cx="2816573" cy="263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</p:spTree>
    <p:custDataLst>
      <p:tags r:id="rId1"/>
    </p:custDataLst>
    <p:extLst>
      <p:ext uri="{BB962C8B-B14F-4D97-AF65-F5344CB8AC3E}">
        <p14:creationId xmlns:p14="http://schemas.microsoft.com/office/powerpoint/2010/main" val="3788356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ABCOUNTONSLD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ABCOUNTONSLD" val="0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ABCOUNTONSLD" val="0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ABCOUNTONSLD" val="0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ABCOUNTONSLD" val="0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1">
          <a:schemeClr val="accent4"/>
        </a:lnRef>
        <a:fillRef idx="0">
          <a:schemeClr val="accent4"/>
        </a:fillRef>
        <a:effectRef idx="0">
          <a:schemeClr val="accent4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24589</TotalTime>
  <Words>1412</Words>
  <Application>Microsoft Office PowerPoint</Application>
  <PresentationFormat>Custom</PresentationFormat>
  <Paragraphs>313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Preston, Michael</dc:creator>
  <cp:lastModifiedBy>Burns, Terry</cp:lastModifiedBy>
  <cp:revision>695</cp:revision>
  <cp:lastPrinted>2014-07-02T10:23:49Z</cp:lastPrinted>
  <dcterms:created xsi:type="dcterms:W3CDTF">2014-06-05T13:08:13Z</dcterms:created>
  <dcterms:modified xsi:type="dcterms:W3CDTF">2015-04-23T16:33:08Z</dcterms:modified>
</cp:coreProperties>
</file>