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2" r:id="rId3"/>
    <p:sldId id="262" r:id="rId4"/>
    <p:sldId id="275" r:id="rId5"/>
    <p:sldId id="266" r:id="rId6"/>
    <p:sldId id="276" r:id="rId7"/>
    <p:sldId id="268" r:id="rId8"/>
    <p:sldId id="269" r:id="rId9"/>
    <p:sldId id="259" r:id="rId10"/>
    <p:sldId id="256" r:id="rId11"/>
    <p:sldId id="270" r:id="rId12"/>
    <p:sldId id="277" r:id="rId13"/>
    <p:sldId id="271" r:id="rId14"/>
    <p:sldId id="274" r:id="rId15"/>
    <p:sldId id="278" r:id="rId16"/>
    <p:sldId id="279" r:id="rId17"/>
  </p:sldIdLst>
  <p:sldSz cx="12192000" cy="6858000"/>
  <p:notesSz cx="9872663" cy="14301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469C23"/>
    <a:srgbClr val="E47E00"/>
    <a:srgbClr val="FAE600"/>
    <a:srgbClr val="92499E"/>
    <a:srgbClr val="00307E"/>
    <a:srgbClr val="376FA7"/>
    <a:srgbClr val="59A6D5"/>
    <a:srgbClr val="7EB542"/>
    <a:srgbClr val="7A6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58" autoAdjust="0"/>
    <p:restoredTop sz="94660"/>
  </p:normalViewPr>
  <p:slideViewPr>
    <p:cSldViewPr snapToGrid="0">
      <p:cViewPr varScale="1">
        <p:scale>
          <a:sx n="89" d="100"/>
          <a:sy n="89" d="100"/>
        </p:scale>
        <p:origin x="96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5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57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507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482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102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16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23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504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012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614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6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B74C3-3B76-4614-BA31-BC281AB27CE2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23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6" Type="http://schemas.openxmlformats.org/officeDocument/2006/relationships/image" Target="../media/image11.pn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792228"/>
              </p:ext>
            </p:extLst>
          </p:nvPr>
        </p:nvGraphicFramePr>
        <p:xfrm>
          <a:off x="679939" y="1688774"/>
          <a:ext cx="10941537" cy="416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399"/>
                <a:gridCol w="1563077"/>
                <a:gridCol w="84640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Version</a:t>
                      </a:r>
                      <a:r>
                        <a:rPr lang="en-GB" sz="1200" baseline="0" dirty="0" smtClean="0"/>
                        <a:t> Number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Date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Changes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V01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17/12/2014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----------------------------------</a:t>
                      </a:r>
                      <a:endParaRPr lang="en-GB" sz="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V02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18/12/2014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800" dirty="0" smtClean="0"/>
                        <a:t>Added</a:t>
                      </a:r>
                      <a:r>
                        <a:rPr lang="en-GB" sz="800" baseline="0" dirty="0" smtClean="0"/>
                        <a:t> “Time-Step logged Signals” 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800" baseline="0" dirty="0" smtClean="0"/>
                        <a:t>M13 signal “Total Cycle Time (s)” to “Current Cycle Time (s)” 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19/12/2014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/>
                        <a:t>Inclusion of Tabulated list: detailing signals logged at end of VECTO simulation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V04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7/12/2015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Functionality added to incorporate</a:t>
                      </a:r>
                      <a:r>
                        <a:rPr lang="en-GB" sz="800" baseline="0" dirty="0" smtClean="0"/>
                        <a:t> stop/start fuel cut and cycle Aux energy balancing </a:t>
                      </a:r>
                      <a:endParaRPr lang="en-GB" sz="8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15/02/2015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Stored energy efficiency accounted for in electrical system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V06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24/03/2015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HVAC Exhaust</a:t>
                      </a:r>
                      <a:r>
                        <a:rPr lang="en-GB" sz="800" baseline="0" dirty="0" smtClean="0"/>
                        <a:t> Waste Heat Model added to Advanced Auxiliaries (M14)</a:t>
                      </a:r>
                      <a:endParaRPr lang="en-GB" sz="8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V07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7/04/2015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Alternator</a:t>
                      </a:r>
                      <a:r>
                        <a:rPr lang="en-GB" sz="800" baseline="0" dirty="0" smtClean="0"/>
                        <a:t> Model added to the Schematic </a:t>
                      </a:r>
                      <a:endParaRPr lang="en-GB" sz="8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V08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21/04/2015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M3: Average pneumatic loading calculation change</a:t>
                      </a:r>
                      <a:r>
                        <a:rPr lang="en-GB" sz="800" baseline="0" dirty="0" smtClean="0"/>
                        <a:t>, now set to target average compressor flowrate</a:t>
                      </a:r>
                    </a:p>
                    <a:p>
                      <a:pPr algn="ctr"/>
                      <a:r>
                        <a:rPr lang="en-GB" sz="800" baseline="0" dirty="0" smtClean="0"/>
                        <a:t>M7: Idle flag no longer dependent on main VECTO signal, calculated within module  </a:t>
                      </a:r>
                      <a:endParaRPr lang="en-GB" sz="8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V09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21/04/2015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General</a:t>
                      </a:r>
                      <a:r>
                        <a:rPr lang="en-GB" sz="800" baseline="0" dirty="0" smtClean="0"/>
                        <a:t> model refinements and clarifications</a:t>
                      </a:r>
                      <a:endParaRPr lang="en-GB" sz="8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</a:rPr>
                        <a:t>V10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</a:rPr>
                        <a:t>27/04/2015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000000"/>
                          </a:solidFill>
                        </a:rPr>
                        <a:t>Alternator Model</a:t>
                      </a:r>
                      <a:r>
                        <a:rPr lang="en-GB" sz="800" baseline="0" dirty="0" smtClean="0">
                          <a:solidFill>
                            <a:srgbClr val="000000"/>
                          </a:solidFill>
                        </a:rPr>
                        <a:t> &amp; </a:t>
                      </a:r>
                      <a:r>
                        <a:rPr lang="en-GB" sz="800" dirty="0" smtClean="0">
                          <a:solidFill>
                            <a:srgbClr val="000000"/>
                          </a:solidFill>
                        </a:rPr>
                        <a:t>SSHVAC Schematics Added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3723" y="273538"/>
            <a:ext cx="206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Version Control Log: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71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Rectangle 255"/>
          <p:cNvSpPr/>
          <p:nvPr/>
        </p:nvSpPr>
        <p:spPr>
          <a:xfrm>
            <a:off x="6111728" y="3957280"/>
            <a:ext cx="477813" cy="5126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Map</a:t>
            </a:r>
          </a:p>
          <a:p>
            <a:pPr algn="ctr"/>
            <a:r>
              <a:rPr lang="en-GB" sz="600" dirty="0" smtClean="0"/>
              <a:t>g/h</a:t>
            </a:r>
            <a:endParaRPr lang="en-GB" sz="600" dirty="0"/>
          </a:p>
        </p:txBody>
      </p:sp>
      <p:sp>
        <p:nvSpPr>
          <p:cNvPr id="147" name="TextBox 146"/>
          <p:cNvSpPr txBox="1"/>
          <p:nvPr/>
        </p:nvSpPr>
        <p:spPr>
          <a:xfrm>
            <a:off x="4050552" y="246483"/>
            <a:ext cx="29735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Electrical System</a:t>
            </a:r>
            <a:endParaRPr lang="en-GB" sz="3200" dirty="0"/>
          </a:p>
        </p:txBody>
      </p:sp>
      <p:sp>
        <p:nvSpPr>
          <p:cNvPr id="398" name="Rectangle 397"/>
          <p:cNvSpPr/>
          <p:nvPr/>
        </p:nvSpPr>
        <p:spPr>
          <a:xfrm>
            <a:off x="6110403" y="3319850"/>
            <a:ext cx="477813" cy="5126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Map</a:t>
            </a:r>
          </a:p>
          <a:p>
            <a:pPr algn="ctr"/>
            <a:r>
              <a:rPr lang="en-GB" sz="600" dirty="0" smtClean="0"/>
              <a:t>g/h</a:t>
            </a:r>
            <a:endParaRPr lang="en-GB" sz="600" dirty="0"/>
          </a:p>
        </p:txBody>
      </p:sp>
      <p:sp>
        <p:nvSpPr>
          <p:cNvPr id="404" name="TextBox 403"/>
          <p:cNvSpPr txBox="1"/>
          <p:nvPr/>
        </p:nvSpPr>
        <p:spPr>
          <a:xfrm>
            <a:off x="5492425" y="3792347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</a:t>
            </a:r>
            <a:r>
              <a:rPr lang="en-GB" sz="600" dirty="0" smtClean="0"/>
              <a:t>D + HP</a:t>
            </a:r>
            <a:endParaRPr lang="en-GB" sz="800" dirty="0"/>
          </a:p>
        </p:txBody>
      </p:sp>
      <p:cxnSp>
        <p:nvCxnSpPr>
          <p:cNvPr id="415" name="Elbow Connector 414"/>
          <p:cNvCxnSpPr>
            <a:stCxn id="487" idx="0"/>
            <a:endCxn id="418" idx="6"/>
          </p:cNvCxnSpPr>
          <p:nvPr/>
        </p:nvCxnSpPr>
        <p:spPr>
          <a:xfrm>
            <a:off x="2484683" y="3151365"/>
            <a:ext cx="2755418" cy="771914"/>
          </a:xfrm>
          <a:prstGeom prst="bentConnector3">
            <a:avLst>
              <a:gd name="adj1" fmla="val 92546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2" name="Flowchart: Terminator 431"/>
          <p:cNvSpPr/>
          <p:nvPr/>
        </p:nvSpPr>
        <p:spPr>
          <a:xfrm>
            <a:off x="7435569" y="4077234"/>
            <a:ext cx="936518" cy="25450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Fuel Consumption (T</a:t>
            </a:r>
            <a:r>
              <a:rPr lang="en-GB" sz="500" dirty="0" smtClean="0"/>
              <a:t>D + HP</a:t>
            </a:r>
            <a:r>
              <a:rPr lang="en-GB" sz="700" dirty="0" smtClean="0"/>
              <a:t>, N)</a:t>
            </a:r>
            <a:endParaRPr lang="en-GB" sz="700" dirty="0"/>
          </a:p>
        </p:txBody>
      </p:sp>
      <p:cxnSp>
        <p:nvCxnSpPr>
          <p:cNvPr id="434" name="Straight Arrow Connector 433"/>
          <p:cNvCxnSpPr>
            <a:stCxn id="256" idx="3"/>
            <a:endCxn id="504" idx="1"/>
          </p:cNvCxnSpPr>
          <p:nvPr/>
        </p:nvCxnSpPr>
        <p:spPr>
          <a:xfrm>
            <a:off x="6589541" y="4213620"/>
            <a:ext cx="572926" cy="1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4" name="Oval 223"/>
          <p:cNvSpPr/>
          <p:nvPr/>
        </p:nvSpPr>
        <p:spPr>
          <a:xfrm flipH="1" flipV="1">
            <a:off x="6078390" y="4075360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Elbow Connector 132"/>
          <p:cNvCxnSpPr>
            <a:stCxn id="320" idx="1"/>
            <a:endCxn id="419" idx="6"/>
          </p:cNvCxnSpPr>
          <p:nvPr/>
        </p:nvCxnSpPr>
        <p:spPr>
          <a:xfrm>
            <a:off x="3570798" y="3667698"/>
            <a:ext cx="1668189" cy="36126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38" name="Group 337"/>
          <p:cNvGrpSpPr/>
          <p:nvPr/>
        </p:nvGrpSpPr>
        <p:grpSpPr>
          <a:xfrm>
            <a:off x="2737864" y="3475224"/>
            <a:ext cx="177402" cy="263401"/>
            <a:chOff x="1426057" y="1874219"/>
            <a:chExt cx="177402" cy="263401"/>
          </a:xfrm>
        </p:grpSpPr>
        <p:pic>
          <p:nvPicPr>
            <p:cNvPr id="339" name="Picture 3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40" name="Oval 339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1" name="Oval 340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4" name="Group 413"/>
          <p:cNvGrpSpPr/>
          <p:nvPr/>
        </p:nvGrpSpPr>
        <p:grpSpPr>
          <a:xfrm>
            <a:off x="5238987" y="3841898"/>
            <a:ext cx="177402" cy="263401"/>
            <a:chOff x="1426057" y="1874219"/>
            <a:chExt cx="177402" cy="263401"/>
          </a:xfrm>
        </p:grpSpPr>
        <p:pic>
          <p:nvPicPr>
            <p:cNvPr id="417" name="Picture 4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18" name="Oval 41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9" name="Oval 41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3" name="Flowchart: Terminator 342"/>
          <p:cNvSpPr/>
          <p:nvPr/>
        </p:nvSpPr>
        <p:spPr>
          <a:xfrm>
            <a:off x="4189151" y="1973874"/>
            <a:ext cx="885450" cy="228748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Regen Power: P</a:t>
            </a:r>
            <a:r>
              <a:rPr lang="en-GB" sz="500" dirty="0" smtClean="0"/>
              <a:t>E(Over-un)</a:t>
            </a:r>
            <a:endParaRPr lang="en-GB" sz="700" dirty="0"/>
          </a:p>
        </p:txBody>
      </p:sp>
      <p:sp>
        <p:nvSpPr>
          <p:cNvPr id="366" name="Flowchart: Terminator 365"/>
          <p:cNvSpPr/>
          <p:nvPr/>
        </p:nvSpPr>
        <p:spPr>
          <a:xfrm>
            <a:off x="4189151" y="2290816"/>
            <a:ext cx="948640" cy="228748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Regen Power: P</a:t>
            </a:r>
            <a:r>
              <a:rPr lang="en-GB" sz="500" dirty="0" smtClean="0"/>
              <a:t>E(Cont.)</a:t>
            </a:r>
            <a:endParaRPr lang="en-GB" sz="700" dirty="0"/>
          </a:p>
        </p:txBody>
      </p:sp>
      <p:pic>
        <p:nvPicPr>
          <p:cNvPr id="578" name="Picture 57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9710450" y="1989669"/>
            <a:ext cx="136354" cy="190261"/>
          </a:xfrm>
          <a:prstGeom prst="rect">
            <a:avLst/>
          </a:prstGeom>
        </p:spPr>
      </p:pic>
      <p:pic>
        <p:nvPicPr>
          <p:cNvPr id="580" name="Picture 57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9709423" y="2308229"/>
            <a:ext cx="136354" cy="190261"/>
          </a:xfrm>
          <a:prstGeom prst="rect">
            <a:avLst/>
          </a:prstGeom>
        </p:spPr>
      </p:pic>
      <p:sp>
        <p:nvSpPr>
          <p:cNvPr id="583" name="Rounded Rectangle 582"/>
          <p:cNvSpPr/>
          <p:nvPr/>
        </p:nvSpPr>
        <p:spPr>
          <a:xfrm>
            <a:off x="8810676" y="1931088"/>
            <a:ext cx="1152188" cy="960604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4" name="TextBox 583"/>
          <p:cNvSpPr txBox="1"/>
          <p:nvPr/>
        </p:nvSpPr>
        <p:spPr>
          <a:xfrm>
            <a:off x="9492003" y="1802655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cxnSp>
        <p:nvCxnSpPr>
          <p:cNvPr id="208" name="Straight Arrow Connector 207"/>
          <p:cNvCxnSpPr>
            <a:stCxn id="578" idx="3"/>
            <a:endCxn id="476" idx="1"/>
          </p:cNvCxnSpPr>
          <p:nvPr/>
        </p:nvCxnSpPr>
        <p:spPr>
          <a:xfrm flipV="1">
            <a:off x="9846804" y="2081708"/>
            <a:ext cx="727201" cy="3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>
            <a:stCxn id="580" idx="3"/>
            <a:endCxn id="594" idx="1"/>
          </p:cNvCxnSpPr>
          <p:nvPr/>
        </p:nvCxnSpPr>
        <p:spPr>
          <a:xfrm flipV="1">
            <a:off x="9845777" y="2403018"/>
            <a:ext cx="739589" cy="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94" name="Rounded Rectangle 593"/>
          <p:cNvSpPr/>
          <p:nvPr/>
        </p:nvSpPr>
        <p:spPr>
          <a:xfrm>
            <a:off x="10585366" y="2272393"/>
            <a:ext cx="1075691" cy="261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</a:t>
            </a:r>
            <a:r>
              <a:rPr lang="en-GB" sz="600" u="sng" dirty="0" smtClean="0"/>
              <a:t>: t</a:t>
            </a:r>
            <a:r>
              <a:rPr lang="en-GB" sz="600" dirty="0" smtClean="0"/>
              <a:t>otal </a:t>
            </a:r>
            <a:r>
              <a:rPr lang="en-GB" sz="600" dirty="0"/>
              <a:t>c</a:t>
            </a:r>
            <a:r>
              <a:rPr lang="en-GB" sz="600" dirty="0" smtClean="0"/>
              <a:t>ycle Electrical Energy generated (J)</a:t>
            </a:r>
            <a:endParaRPr lang="en-GB" sz="600" dirty="0"/>
          </a:p>
        </p:txBody>
      </p:sp>
      <p:sp>
        <p:nvSpPr>
          <p:cNvPr id="370" name="Oval 369"/>
          <p:cNvSpPr/>
          <p:nvPr/>
        </p:nvSpPr>
        <p:spPr>
          <a:xfrm flipH="1" flipV="1">
            <a:off x="6089405" y="4285813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1" name="Elbow Connector 150"/>
          <p:cNvCxnSpPr>
            <a:stCxn id="306" idx="3"/>
            <a:endCxn id="340" idx="6"/>
          </p:cNvCxnSpPr>
          <p:nvPr/>
        </p:nvCxnSpPr>
        <p:spPr>
          <a:xfrm>
            <a:off x="2506075" y="3492808"/>
            <a:ext cx="232903" cy="6379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4" name="Rounded Rectangle 263"/>
          <p:cNvSpPr/>
          <p:nvPr/>
        </p:nvSpPr>
        <p:spPr>
          <a:xfrm>
            <a:off x="739275" y="183385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6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1" name="Elbow Connector 10"/>
          <p:cNvCxnSpPr>
            <a:stCxn id="251" idx="3"/>
            <a:endCxn id="366" idx="1"/>
          </p:cNvCxnSpPr>
          <p:nvPr/>
        </p:nvCxnSpPr>
        <p:spPr>
          <a:xfrm>
            <a:off x="2644171" y="2243086"/>
            <a:ext cx="1544980" cy="162104"/>
          </a:xfrm>
          <a:prstGeom prst="bentConnector3">
            <a:avLst>
              <a:gd name="adj1" fmla="val 649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0" name="Rounded Rectangle 239"/>
          <p:cNvSpPr/>
          <p:nvPr/>
        </p:nvSpPr>
        <p:spPr>
          <a:xfrm>
            <a:off x="2014286" y="1855144"/>
            <a:ext cx="629885" cy="14426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Over-run Flag</a:t>
            </a:r>
            <a:endParaRPr lang="en-GB" sz="600" dirty="0"/>
          </a:p>
        </p:txBody>
      </p:sp>
      <p:sp>
        <p:nvSpPr>
          <p:cNvPr id="244" name="Rounded Rectangle 243"/>
          <p:cNvSpPr/>
          <p:nvPr/>
        </p:nvSpPr>
        <p:spPr>
          <a:xfrm>
            <a:off x="733975" y="214632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8</a:t>
            </a:r>
            <a:endParaRPr lang="en-GB" sz="700" dirty="0" smtClean="0">
              <a:solidFill>
                <a:srgbClr val="000000"/>
              </a:solidFill>
            </a:endParaRPr>
          </a:p>
        </p:txBody>
      </p:sp>
      <p:cxnSp>
        <p:nvCxnSpPr>
          <p:cNvPr id="7" name="Straight Arrow Connector 6"/>
          <p:cNvCxnSpPr>
            <a:stCxn id="264" idx="3"/>
            <a:endCxn id="240" idx="1"/>
          </p:cNvCxnSpPr>
          <p:nvPr/>
        </p:nvCxnSpPr>
        <p:spPr>
          <a:xfrm flipV="1">
            <a:off x="1367611" y="1927277"/>
            <a:ext cx="646675" cy="1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44" idx="3"/>
            <a:endCxn id="251" idx="1"/>
          </p:cNvCxnSpPr>
          <p:nvPr/>
        </p:nvCxnSpPr>
        <p:spPr>
          <a:xfrm>
            <a:off x="1362311" y="2241019"/>
            <a:ext cx="227215" cy="2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1" name="Rounded Rectangle 250"/>
          <p:cNvSpPr/>
          <p:nvPr/>
        </p:nvSpPr>
        <p:spPr>
          <a:xfrm>
            <a:off x="1589526" y="2148141"/>
            <a:ext cx="1054645" cy="1898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: </a:t>
            </a:r>
            <a:r>
              <a:rPr lang="en-GB" sz="600" dirty="0"/>
              <a:t>alternator power gen. at crank</a:t>
            </a:r>
          </a:p>
        </p:txBody>
      </p:sp>
      <p:grpSp>
        <p:nvGrpSpPr>
          <p:cNvPr id="257" name="Group 256"/>
          <p:cNvGrpSpPr/>
          <p:nvPr/>
        </p:nvGrpSpPr>
        <p:grpSpPr>
          <a:xfrm>
            <a:off x="2908512" y="1933595"/>
            <a:ext cx="171490" cy="307424"/>
            <a:chOff x="2119626" y="1550074"/>
            <a:chExt cx="171490" cy="307424"/>
          </a:xfrm>
        </p:grpSpPr>
        <p:pic>
          <p:nvPicPr>
            <p:cNvPr id="258" name="Picture 25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59" name="Oval 258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Oval 26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Elbow Connector 19"/>
          <p:cNvCxnSpPr>
            <a:stCxn id="240" idx="3"/>
            <a:endCxn id="259" idx="6"/>
          </p:cNvCxnSpPr>
          <p:nvPr/>
        </p:nvCxnSpPr>
        <p:spPr>
          <a:xfrm>
            <a:off x="2644171" y="1927277"/>
            <a:ext cx="265455" cy="106414"/>
          </a:xfrm>
          <a:prstGeom prst="bentConnector3">
            <a:avLst>
              <a:gd name="adj1" fmla="val 3611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251" idx="3"/>
            <a:endCxn id="261" idx="6"/>
          </p:cNvCxnSpPr>
          <p:nvPr/>
        </p:nvCxnSpPr>
        <p:spPr>
          <a:xfrm flipV="1">
            <a:off x="2644171" y="2139371"/>
            <a:ext cx="264341" cy="103715"/>
          </a:xfrm>
          <a:prstGeom prst="bentConnector3">
            <a:avLst>
              <a:gd name="adj1" fmla="val 3605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258" idx="3"/>
            <a:endCxn id="343" idx="1"/>
          </p:cNvCxnSpPr>
          <p:nvPr/>
        </p:nvCxnSpPr>
        <p:spPr>
          <a:xfrm>
            <a:off x="3080002" y="2087307"/>
            <a:ext cx="1109149" cy="9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2" name="Rounded Rectangle 291"/>
          <p:cNvSpPr/>
          <p:nvPr/>
        </p:nvSpPr>
        <p:spPr>
          <a:xfrm>
            <a:off x="728111" y="374657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293" name="Rounded Rectangle 292"/>
          <p:cNvSpPr/>
          <p:nvPr/>
        </p:nvSpPr>
        <p:spPr>
          <a:xfrm>
            <a:off x="1518082" y="3688021"/>
            <a:ext cx="987993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HVAC Mechanicals</a:t>
            </a:r>
            <a:endParaRPr lang="en-GB" sz="600" dirty="0"/>
          </a:p>
        </p:txBody>
      </p:sp>
      <p:cxnSp>
        <p:nvCxnSpPr>
          <p:cNvPr id="295" name="Elbow Connector 294"/>
          <p:cNvCxnSpPr>
            <a:stCxn id="292" idx="3"/>
            <a:endCxn id="293" idx="1"/>
          </p:cNvCxnSpPr>
          <p:nvPr/>
        </p:nvCxnSpPr>
        <p:spPr>
          <a:xfrm flipV="1">
            <a:off x="1356447" y="3838407"/>
            <a:ext cx="161635" cy="28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293" idx="3"/>
            <a:endCxn id="341" idx="6"/>
          </p:cNvCxnSpPr>
          <p:nvPr/>
        </p:nvCxnSpPr>
        <p:spPr>
          <a:xfrm flipV="1">
            <a:off x="2506075" y="3662285"/>
            <a:ext cx="231789" cy="17612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6" name="Rounded Rectangle 305"/>
          <p:cNvSpPr/>
          <p:nvPr/>
        </p:nvSpPr>
        <p:spPr>
          <a:xfrm>
            <a:off x="1520603" y="3354985"/>
            <a:ext cx="985472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 at crank from Pneumatics</a:t>
            </a:r>
            <a:endParaRPr lang="en-GB" sz="600" dirty="0"/>
          </a:p>
        </p:txBody>
      </p:sp>
      <p:sp>
        <p:nvSpPr>
          <p:cNvPr id="308" name="Rounded Rectangle 307"/>
          <p:cNvSpPr/>
          <p:nvPr/>
        </p:nvSpPr>
        <p:spPr>
          <a:xfrm>
            <a:off x="728415" y="339868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3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52" name="Straight Arrow Connector 51"/>
          <p:cNvCxnSpPr>
            <a:stCxn id="308" idx="3"/>
            <a:endCxn id="306" idx="1"/>
          </p:cNvCxnSpPr>
          <p:nvPr/>
        </p:nvCxnSpPr>
        <p:spPr>
          <a:xfrm flipV="1">
            <a:off x="1356751" y="3492808"/>
            <a:ext cx="163852" cy="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14" name="Group 313"/>
          <p:cNvGrpSpPr/>
          <p:nvPr/>
        </p:nvGrpSpPr>
        <p:grpSpPr>
          <a:xfrm>
            <a:off x="3419256" y="3510495"/>
            <a:ext cx="151542" cy="314406"/>
            <a:chOff x="2125628" y="1155568"/>
            <a:chExt cx="151542" cy="314406"/>
          </a:xfrm>
        </p:grpSpPr>
        <p:pic>
          <p:nvPicPr>
            <p:cNvPr id="320" name="Picture 3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21" name="Oval 320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2" name="Oval 321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7" name="Elbow Connector 66"/>
          <p:cNvCxnSpPr>
            <a:stCxn id="316" idx="1"/>
            <a:endCxn id="322" idx="6"/>
          </p:cNvCxnSpPr>
          <p:nvPr/>
        </p:nvCxnSpPr>
        <p:spPr>
          <a:xfrm flipV="1">
            <a:off x="3180887" y="3728867"/>
            <a:ext cx="238369" cy="638059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339" idx="3"/>
            <a:endCxn id="321" idx="6"/>
          </p:cNvCxnSpPr>
          <p:nvPr/>
        </p:nvCxnSpPr>
        <p:spPr>
          <a:xfrm>
            <a:off x="2915266" y="3606925"/>
            <a:ext cx="505104" cy="291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3" name="Rounded Rectangle 332"/>
          <p:cNvSpPr/>
          <p:nvPr/>
        </p:nvSpPr>
        <p:spPr>
          <a:xfrm>
            <a:off x="606318" y="1547447"/>
            <a:ext cx="9811590" cy="312850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4" name="TextBox 333"/>
          <p:cNvSpPr txBox="1"/>
          <p:nvPr/>
        </p:nvSpPr>
        <p:spPr>
          <a:xfrm>
            <a:off x="616437" y="1233811"/>
            <a:ext cx="9063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11: Electrical energy and </a:t>
            </a:r>
            <a:r>
              <a:rPr lang="en-GB" dirty="0"/>
              <a:t>FC calculation for smart and non-smart </a:t>
            </a:r>
            <a:r>
              <a:rPr lang="en-GB" dirty="0" smtClean="0"/>
              <a:t>systems over </a:t>
            </a:r>
            <a:r>
              <a:rPr lang="en-GB" dirty="0"/>
              <a:t>the </a:t>
            </a:r>
            <a:r>
              <a:rPr lang="en-GB" dirty="0" smtClean="0"/>
              <a:t>cycle</a:t>
            </a:r>
            <a:endParaRPr lang="en-GB" dirty="0"/>
          </a:p>
        </p:txBody>
      </p:sp>
      <p:sp>
        <p:nvSpPr>
          <p:cNvPr id="346" name="TextBox 345"/>
          <p:cNvSpPr txBox="1"/>
          <p:nvPr/>
        </p:nvSpPr>
        <p:spPr>
          <a:xfrm>
            <a:off x="3607700" y="5283576"/>
            <a:ext cx="4665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Point1</a:t>
            </a:r>
            <a:endParaRPr lang="en-GB" sz="800" dirty="0"/>
          </a:p>
        </p:txBody>
      </p:sp>
      <p:cxnSp>
        <p:nvCxnSpPr>
          <p:cNvPr id="349" name="Straight Arrow Connector 348"/>
          <p:cNvCxnSpPr>
            <a:stCxn id="445" idx="3"/>
          </p:cNvCxnSpPr>
          <p:nvPr/>
        </p:nvCxnSpPr>
        <p:spPr>
          <a:xfrm>
            <a:off x="3075341" y="5219061"/>
            <a:ext cx="532359" cy="1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2" name="Straight Arrow Connector 351"/>
          <p:cNvCxnSpPr>
            <a:stCxn id="473" idx="3"/>
            <a:endCxn id="346" idx="1"/>
          </p:cNvCxnSpPr>
          <p:nvPr/>
        </p:nvCxnSpPr>
        <p:spPr>
          <a:xfrm flipV="1">
            <a:off x="3073865" y="5391298"/>
            <a:ext cx="533835" cy="8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7" name="Rectangle 356"/>
          <p:cNvSpPr/>
          <p:nvPr/>
        </p:nvSpPr>
        <p:spPr>
          <a:xfrm>
            <a:off x="4451559" y="5511384"/>
            <a:ext cx="1468268" cy="5924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9" name="Straight Arrow Connector 358"/>
          <p:cNvCxnSpPr/>
          <p:nvPr/>
        </p:nvCxnSpPr>
        <p:spPr>
          <a:xfrm>
            <a:off x="4559644" y="6006493"/>
            <a:ext cx="1223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0" name="Straight Arrow Connector 359"/>
          <p:cNvCxnSpPr/>
          <p:nvPr/>
        </p:nvCxnSpPr>
        <p:spPr>
          <a:xfrm flipV="1">
            <a:off x="4559644" y="5573396"/>
            <a:ext cx="0" cy="428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3" name="Oval 362"/>
          <p:cNvSpPr/>
          <p:nvPr/>
        </p:nvSpPr>
        <p:spPr>
          <a:xfrm>
            <a:off x="4529176" y="5842321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8" name="Straight Connector 367"/>
          <p:cNvCxnSpPr/>
          <p:nvPr/>
        </p:nvCxnSpPr>
        <p:spPr>
          <a:xfrm>
            <a:off x="5381690" y="5506095"/>
            <a:ext cx="0" cy="941597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6" name="TextBox 375"/>
          <p:cNvSpPr txBox="1"/>
          <p:nvPr/>
        </p:nvSpPr>
        <p:spPr>
          <a:xfrm>
            <a:off x="5553159" y="5830086"/>
            <a:ext cx="39946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Energy</a:t>
            </a:r>
            <a:endParaRPr lang="en-GB" sz="600" dirty="0"/>
          </a:p>
        </p:txBody>
      </p:sp>
      <p:sp>
        <p:nvSpPr>
          <p:cNvPr id="377" name="TextBox 376"/>
          <p:cNvSpPr txBox="1"/>
          <p:nvPr/>
        </p:nvSpPr>
        <p:spPr>
          <a:xfrm>
            <a:off x="4537595" y="5492117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FC</a:t>
            </a:r>
            <a:endParaRPr lang="en-GB" sz="600" dirty="0"/>
          </a:p>
        </p:txBody>
      </p:sp>
      <p:sp>
        <p:nvSpPr>
          <p:cNvPr id="378" name="TextBox 377"/>
          <p:cNvSpPr txBox="1"/>
          <p:nvPr/>
        </p:nvSpPr>
        <p:spPr>
          <a:xfrm>
            <a:off x="4371892" y="5350330"/>
            <a:ext cx="122020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Interpolation /Extrapolation Map</a:t>
            </a:r>
            <a:endParaRPr lang="en-GB" sz="600" dirty="0"/>
          </a:p>
        </p:txBody>
      </p:sp>
      <p:sp>
        <p:nvSpPr>
          <p:cNvPr id="380" name="TextBox 379"/>
          <p:cNvSpPr txBox="1"/>
          <p:nvPr/>
        </p:nvSpPr>
        <p:spPr>
          <a:xfrm>
            <a:off x="3627110" y="5762556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Point2</a:t>
            </a:r>
            <a:endParaRPr lang="en-GB" sz="800" dirty="0"/>
          </a:p>
        </p:txBody>
      </p:sp>
      <p:cxnSp>
        <p:nvCxnSpPr>
          <p:cNvPr id="383" name="Straight Arrow Connector 382"/>
          <p:cNvCxnSpPr>
            <a:endCxn id="380" idx="1"/>
          </p:cNvCxnSpPr>
          <p:nvPr/>
        </p:nvCxnSpPr>
        <p:spPr>
          <a:xfrm flipV="1">
            <a:off x="3149359" y="5870278"/>
            <a:ext cx="477751" cy="113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4" name="Straight Arrow Connector 423"/>
          <p:cNvCxnSpPr>
            <a:stCxn id="357" idx="3"/>
            <a:endCxn id="521" idx="1"/>
          </p:cNvCxnSpPr>
          <p:nvPr/>
        </p:nvCxnSpPr>
        <p:spPr>
          <a:xfrm flipV="1">
            <a:off x="5919827" y="5805627"/>
            <a:ext cx="1269991" cy="1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27" name="Oval 426"/>
          <p:cNvSpPr/>
          <p:nvPr/>
        </p:nvSpPr>
        <p:spPr>
          <a:xfrm flipH="1" flipV="1">
            <a:off x="4426261" y="5840934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8" name="Oval 427"/>
          <p:cNvSpPr/>
          <p:nvPr/>
        </p:nvSpPr>
        <p:spPr>
          <a:xfrm flipH="1" flipV="1">
            <a:off x="4426482" y="5661578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9" name="Elbow Connector 428"/>
          <p:cNvCxnSpPr>
            <a:stCxn id="346" idx="3"/>
            <a:endCxn id="428" idx="6"/>
          </p:cNvCxnSpPr>
          <p:nvPr/>
        </p:nvCxnSpPr>
        <p:spPr>
          <a:xfrm>
            <a:off x="4074297" y="5391298"/>
            <a:ext cx="352185" cy="30133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1" name="Elbow Connector 430"/>
          <p:cNvCxnSpPr>
            <a:stCxn id="380" idx="3"/>
            <a:endCxn id="427" idx="6"/>
          </p:cNvCxnSpPr>
          <p:nvPr/>
        </p:nvCxnSpPr>
        <p:spPr>
          <a:xfrm>
            <a:off x="4082684" y="5870278"/>
            <a:ext cx="343577" cy="170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45" name="TextBox 444"/>
          <p:cNvSpPr txBox="1"/>
          <p:nvPr/>
        </p:nvSpPr>
        <p:spPr>
          <a:xfrm>
            <a:off x="2946143" y="5126728"/>
            <a:ext cx="129198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" dirty="0" smtClean="0"/>
              <a:t>0</a:t>
            </a:r>
            <a:endParaRPr lang="en-GB" sz="600" dirty="0"/>
          </a:p>
        </p:txBody>
      </p:sp>
      <p:cxnSp>
        <p:nvCxnSpPr>
          <p:cNvPr id="457" name="Straight Arrow Connector 456"/>
          <p:cNvCxnSpPr/>
          <p:nvPr/>
        </p:nvCxnSpPr>
        <p:spPr>
          <a:xfrm>
            <a:off x="5386339" y="5315100"/>
            <a:ext cx="1129" cy="191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432" idx="3"/>
            <a:endCxn id="273" idx="6"/>
          </p:cNvCxnSpPr>
          <p:nvPr/>
        </p:nvCxnSpPr>
        <p:spPr>
          <a:xfrm flipV="1">
            <a:off x="8372087" y="4202461"/>
            <a:ext cx="175453" cy="2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72" name="Rounded Rectangle 471"/>
          <p:cNvSpPr/>
          <p:nvPr/>
        </p:nvSpPr>
        <p:spPr>
          <a:xfrm>
            <a:off x="10588519" y="4108413"/>
            <a:ext cx="1102166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 </a:t>
            </a:r>
            <a:r>
              <a:rPr lang="en-GB" sz="600" dirty="0"/>
              <a:t>Fuel </a:t>
            </a:r>
            <a:r>
              <a:rPr lang="en-GB" sz="600" dirty="0" smtClean="0"/>
              <a:t>Consumption: zero electrical load (g)</a:t>
            </a:r>
            <a:endParaRPr lang="en-GB" sz="600" dirty="0"/>
          </a:p>
        </p:txBody>
      </p:sp>
      <p:sp>
        <p:nvSpPr>
          <p:cNvPr id="473" name="Rounded Rectangle 472"/>
          <p:cNvSpPr/>
          <p:nvPr/>
        </p:nvSpPr>
        <p:spPr>
          <a:xfrm>
            <a:off x="1984365" y="5338870"/>
            <a:ext cx="1089500" cy="2751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 </a:t>
            </a:r>
            <a:r>
              <a:rPr lang="en-GB" sz="600" dirty="0"/>
              <a:t>Fuel </a:t>
            </a:r>
            <a:r>
              <a:rPr lang="en-GB" sz="600" dirty="0" smtClean="0"/>
              <a:t>Consumption: zero electrical load</a:t>
            </a:r>
            <a:endParaRPr lang="en-GB" sz="600" dirty="0"/>
          </a:p>
        </p:txBody>
      </p:sp>
      <p:sp>
        <p:nvSpPr>
          <p:cNvPr id="476" name="Rounded Rectangle 475"/>
          <p:cNvSpPr/>
          <p:nvPr/>
        </p:nvSpPr>
        <p:spPr>
          <a:xfrm>
            <a:off x="10574005" y="1940055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</a:t>
            </a:r>
            <a:r>
              <a:rPr lang="en-GB" sz="600" u="sng" dirty="0" smtClean="0"/>
              <a:t>: t</a:t>
            </a:r>
            <a:r>
              <a:rPr lang="en-GB" sz="600" dirty="0" smtClean="0"/>
              <a:t>otal </a:t>
            </a:r>
            <a:r>
              <a:rPr lang="en-GB" sz="600" dirty="0"/>
              <a:t>c</a:t>
            </a:r>
            <a:r>
              <a:rPr lang="en-GB" sz="600" dirty="0" smtClean="0"/>
              <a:t>ycle Electrical Energy generated during over-run only (J)</a:t>
            </a:r>
            <a:endParaRPr lang="en-GB" sz="600" dirty="0"/>
          </a:p>
        </p:txBody>
      </p:sp>
      <p:sp>
        <p:nvSpPr>
          <p:cNvPr id="478" name="Rounded Rectangle 477"/>
          <p:cNvSpPr/>
          <p:nvPr/>
        </p:nvSpPr>
        <p:spPr>
          <a:xfrm>
            <a:off x="1989982" y="5673269"/>
            <a:ext cx="1092589" cy="195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: t</a:t>
            </a:r>
            <a:r>
              <a:rPr lang="en-GB" sz="600" dirty="0"/>
              <a:t>otal cycle Electrical Energy generated</a:t>
            </a:r>
          </a:p>
        </p:txBody>
      </p:sp>
      <p:sp>
        <p:nvSpPr>
          <p:cNvPr id="480" name="Rounded Rectangle 479"/>
          <p:cNvSpPr/>
          <p:nvPr/>
        </p:nvSpPr>
        <p:spPr>
          <a:xfrm>
            <a:off x="4951561" y="5113585"/>
            <a:ext cx="860258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Electrical Demand</a:t>
            </a:r>
          </a:p>
        </p:txBody>
      </p:sp>
      <p:sp>
        <p:nvSpPr>
          <p:cNvPr id="481" name="Rounded Rectangle 480"/>
          <p:cNvSpPr/>
          <p:nvPr/>
        </p:nvSpPr>
        <p:spPr>
          <a:xfrm>
            <a:off x="591376" y="5033108"/>
            <a:ext cx="7028623" cy="1790482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2" name="TextBox 481"/>
          <p:cNvSpPr txBox="1"/>
          <p:nvPr/>
        </p:nvSpPr>
        <p:spPr>
          <a:xfrm>
            <a:off x="601496" y="4702313"/>
            <a:ext cx="10115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12: Actual FC calculation for true electrical demand for smart &amp; non-smart systems over the cycle </a:t>
            </a:r>
            <a:endParaRPr lang="en-GB" dirty="0"/>
          </a:p>
        </p:txBody>
      </p:sp>
      <p:sp>
        <p:nvSpPr>
          <p:cNvPr id="483" name="Rounded Rectangle 482"/>
          <p:cNvSpPr/>
          <p:nvPr/>
        </p:nvSpPr>
        <p:spPr>
          <a:xfrm>
            <a:off x="681990" y="587067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11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25" name="Elbow Connector 124"/>
          <p:cNvCxnSpPr>
            <a:stCxn id="483" idx="3"/>
            <a:endCxn id="473" idx="1"/>
          </p:cNvCxnSpPr>
          <p:nvPr/>
        </p:nvCxnSpPr>
        <p:spPr>
          <a:xfrm flipV="1">
            <a:off x="1310326" y="5476445"/>
            <a:ext cx="674039" cy="4889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4" name="Elbow Connector 133"/>
          <p:cNvCxnSpPr>
            <a:stCxn id="483" idx="3"/>
            <a:endCxn id="478" idx="1"/>
          </p:cNvCxnSpPr>
          <p:nvPr/>
        </p:nvCxnSpPr>
        <p:spPr>
          <a:xfrm flipV="1">
            <a:off x="1310326" y="5771157"/>
            <a:ext cx="679656" cy="1942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84" name="Rounded Rectangle 483"/>
          <p:cNvSpPr/>
          <p:nvPr/>
        </p:nvSpPr>
        <p:spPr>
          <a:xfrm>
            <a:off x="4022338" y="512115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11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36" name="Straight Arrow Connector 135"/>
          <p:cNvCxnSpPr>
            <a:stCxn id="484" idx="3"/>
            <a:endCxn id="480" idx="1"/>
          </p:cNvCxnSpPr>
          <p:nvPr/>
        </p:nvCxnSpPr>
        <p:spPr>
          <a:xfrm>
            <a:off x="4650674" y="5215853"/>
            <a:ext cx="300887" cy="1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87" name="Snip Single Corner Rectangle 486"/>
          <p:cNvSpPr/>
          <p:nvPr/>
        </p:nvSpPr>
        <p:spPr>
          <a:xfrm>
            <a:off x="1765124" y="3056897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Torque: T</a:t>
            </a:r>
            <a:r>
              <a:rPr lang="en-GB" sz="500" dirty="0" smtClean="0"/>
              <a:t>D</a:t>
            </a:r>
            <a:endParaRPr lang="en-GB" sz="600" dirty="0"/>
          </a:p>
        </p:txBody>
      </p:sp>
      <p:sp>
        <p:nvSpPr>
          <p:cNvPr id="488" name="Snip Single Corner Rectangle 487"/>
          <p:cNvSpPr/>
          <p:nvPr/>
        </p:nvSpPr>
        <p:spPr>
          <a:xfrm>
            <a:off x="913193" y="4446777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 (RPM)</a:t>
            </a:r>
            <a:endParaRPr lang="en-GB" sz="600" dirty="0"/>
          </a:p>
        </p:txBody>
      </p:sp>
      <p:cxnSp>
        <p:nvCxnSpPr>
          <p:cNvPr id="229" name="Elbow Connector 228"/>
          <p:cNvCxnSpPr>
            <a:stCxn id="488" idx="0"/>
            <a:endCxn id="370" idx="6"/>
          </p:cNvCxnSpPr>
          <p:nvPr/>
        </p:nvCxnSpPr>
        <p:spPr>
          <a:xfrm flipV="1">
            <a:off x="1632752" y="4316865"/>
            <a:ext cx="4456653" cy="224380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5" name="Rounded Rectangle 194"/>
          <p:cNvSpPr/>
          <p:nvPr/>
        </p:nvSpPr>
        <p:spPr>
          <a:xfrm>
            <a:off x="1886465" y="5907181"/>
            <a:ext cx="1196106" cy="21622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 Fuel Consumption: Smart electrical load</a:t>
            </a:r>
          </a:p>
        </p:txBody>
      </p:sp>
      <p:pic>
        <p:nvPicPr>
          <p:cNvPr id="168" name="Picture 16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9734552" y="2644390"/>
            <a:ext cx="136354" cy="190261"/>
          </a:xfrm>
          <a:prstGeom prst="rect">
            <a:avLst/>
          </a:prstGeom>
        </p:spPr>
      </p:pic>
      <p:cxnSp>
        <p:nvCxnSpPr>
          <p:cNvPr id="170" name="Straight Arrow Connector 169"/>
          <p:cNvCxnSpPr>
            <a:stCxn id="168" idx="3"/>
            <a:endCxn id="171" idx="1"/>
          </p:cNvCxnSpPr>
          <p:nvPr/>
        </p:nvCxnSpPr>
        <p:spPr>
          <a:xfrm>
            <a:off x="9870906" y="2739521"/>
            <a:ext cx="716208" cy="1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1" name="Rounded Rectangle 170"/>
          <p:cNvSpPr/>
          <p:nvPr/>
        </p:nvSpPr>
        <p:spPr>
          <a:xfrm>
            <a:off x="10587114" y="2614043"/>
            <a:ext cx="1081256" cy="2542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Stop Start sensitive: Total Cycle </a:t>
            </a:r>
            <a:r>
              <a:rPr lang="en-GB" sz="600" dirty="0"/>
              <a:t>Electrical </a:t>
            </a:r>
            <a:r>
              <a:rPr lang="en-GB" sz="600" dirty="0" smtClean="0"/>
              <a:t>Demand (J)</a:t>
            </a:r>
            <a:endParaRPr lang="en-GB" sz="600" dirty="0"/>
          </a:p>
        </p:txBody>
      </p:sp>
      <p:cxnSp>
        <p:nvCxnSpPr>
          <p:cNvPr id="173" name="Elbow Connector 172"/>
          <p:cNvCxnSpPr>
            <a:stCxn id="179" idx="3"/>
            <a:endCxn id="402" idx="6"/>
          </p:cNvCxnSpPr>
          <p:nvPr/>
        </p:nvCxnSpPr>
        <p:spPr>
          <a:xfrm>
            <a:off x="2644171" y="2739272"/>
            <a:ext cx="6411140" cy="44868"/>
          </a:xfrm>
          <a:prstGeom prst="bentConnector3">
            <a:avLst>
              <a:gd name="adj1" fmla="val 55364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6" name="Rounded Rectangle 175"/>
          <p:cNvSpPr/>
          <p:nvPr/>
        </p:nvSpPr>
        <p:spPr>
          <a:xfrm>
            <a:off x="739275" y="263383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6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79" name="Rounded Rectangle 178"/>
          <p:cNvSpPr/>
          <p:nvPr/>
        </p:nvSpPr>
        <p:spPr>
          <a:xfrm>
            <a:off x="1589748" y="2575349"/>
            <a:ext cx="1054423" cy="3278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Average power </a:t>
            </a:r>
            <a:r>
              <a:rPr lang="en-GB" sz="600" dirty="0" smtClean="0"/>
              <a:t>demand at </a:t>
            </a:r>
            <a:r>
              <a:rPr lang="en-GB" sz="600" dirty="0"/>
              <a:t>crank from Electrics (including HVAC electrics)</a:t>
            </a:r>
          </a:p>
        </p:txBody>
      </p:sp>
      <p:cxnSp>
        <p:nvCxnSpPr>
          <p:cNvPr id="180" name="Elbow Connector 179"/>
          <p:cNvCxnSpPr>
            <a:endCxn id="179" idx="1"/>
          </p:cNvCxnSpPr>
          <p:nvPr/>
        </p:nvCxnSpPr>
        <p:spPr>
          <a:xfrm flipV="1">
            <a:off x="1367611" y="2739272"/>
            <a:ext cx="222137" cy="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3236334" y="5380790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193" name="TextBox 192"/>
          <p:cNvSpPr txBox="1"/>
          <p:nvPr/>
        </p:nvSpPr>
        <p:spPr>
          <a:xfrm>
            <a:off x="3236334" y="5896371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196" name="TextBox 195"/>
          <p:cNvSpPr txBox="1"/>
          <p:nvPr/>
        </p:nvSpPr>
        <p:spPr>
          <a:xfrm>
            <a:off x="3236334" y="5142318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3360065" y="5616097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</a:p>
        </p:txBody>
      </p:sp>
      <p:sp>
        <p:nvSpPr>
          <p:cNvPr id="220" name="Rounded Rectangle 219"/>
          <p:cNvSpPr/>
          <p:nvPr/>
        </p:nvSpPr>
        <p:spPr>
          <a:xfrm>
            <a:off x="9508817" y="5757969"/>
            <a:ext cx="1195481" cy="294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consumption with smart Electrics and average pneumatic power demand</a:t>
            </a:r>
            <a:endParaRPr lang="en-GB" sz="600" dirty="0"/>
          </a:p>
        </p:txBody>
      </p:sp>
      <p:sp>
        <p:nvSpPr>
          <p:cNvPr id="221" name="TextBox 220"/>
          <p:cNvSpPr txBox="1"/>
          <p:nvPr/>
        </p:nvSpPr>
        <p:spPr>
          <a:xfrm>
            <a:off x="9221342" y="5744960"/>
            <a:ext cx="27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=</a:t>
            </a:r>
            <a:endParaRPr lang="en-GB" sz="1400" dirty="0"/>
          </a:p>
        </p:txBody>
      </p:sp>
      <p:grpSp>
        <p:nvGrpSpPr>
          <p:cNvPr id="181" name="Group 180"/>
          <p:cNvGrpSpPr/>
          <p:nvPr/>
        </p:nvGrpSpPr>
        <p:grpSpPr>
          <a:xfrm>
            <a:off x="3411018" y="2826964"/>
            <a:ext cx="151542" cy="314406"/>
            <a:chOff x="2125628" y="1155568"/>
            <a:chExt cx="151542" cy="314406"/>
          </a:xfrm>
        </p:grpSpPr>
        <p:pic>
          <p:nvPicPr>
            <p:cNvPr id="185" name="Picture 18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86" name="Oval 185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Oval 186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9" name="Elbow Connector 198"/>
          <p:cNvCxnSpPr>
            <a:stCxn id="316" idx="1"/>
            <a:endCxn id="187" idx="6"/>
          </p:cNvCxnSpPr>
          <p:nvPr/>
        </p:nvCxnSpPr>
        <p:spPr>
          <a:xfrm flipV="1">
            <a:off x="3180887" y="3045336"/>
            <a:ext cx="230131" cy="1321590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251" idx="3"/>
            <a:endCxn id="186" idx="6"/>
          </p:cNvCxnSpPr>
          <p:nvPr/>
        </p:nvCxnSpPr>
        <p:spPr>
          <a:xfrm>
            <a:off x="2644171" y="2243086"/>
            <a:ext cx="767961" cy="683222"/>
          </a:xfrm>
          <a:prstGeom prst="bentConnector3">
            <a:avLst>
              <a:gd name="adj1" fmla="val 1234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00" name="Group 199"/>
          <p:cNvGrpSpPr/>
          <p:nvPr/>
        </p:nvGrpSpPr>
        <p:grpSpPr>
          <a:xfrm>
            <a:off x="5634403" y="3331152"/>
            <a:ext cx="177402" cy="263401"/>
            <a:chOff x="1426057" y="1874219"/>
            <a:chExt cx="177402" cy="263401"/>
          </a:xfrm>
        </p:grpSpPr>
        <p:pic>
          <p:nvPicPr>
            <p:cNvPr id="201" name="Picture 20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202" name="Oval 201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Oval 202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" name="Elbow Connector 13"/>
          <p:cNvCxnSpPr>
            <a:stCxn id="417" idx="3"/>
            <a:endCxn id="203" idx="6"/>
          </p:cNvCxnSpPr>
          <p:nvPr/>
        </p:nvCxnSpPr>
        <p:spPr>
          <a:xfrm flipV="1">
            <a:off x="5416389" y="3518213"/>
            <a:ext cx="218014" cy="45538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185" idx="1"/>
            <a:endCxn id="202" idx="6"/>
          </p:cNvCxnSpPr>
          <p:nvPr/>
        </p:nvCxnSpPr>
        <p:spPr>
          <a:xfrm>
            <a:off x="3562560" y="2984167"/>
            <a:ext cx="2072957" cy="428366"/>
          </a:xfrm>
          <a:prstGeom prst="bentConnector3">
            <a:avLst>
              <a:gd name="adj1" fmla="val 9448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4" name="Oval 203"/>
          <p:cNvSpPr/>
          <p:nvPr/>
        </p:nvSpPr>
        <p:spPr>
          <a:xfrm flipH="1" flipV="1">
            <a:off x="6082509" y="3433564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>
            <a:stCxn id="201" idx="3"/>
            <a:endCxn id="204" idx="6"/>
          </p:cNvCxnSpPr>
          <p:nvPr/>
        </p:nvCxnSpPr>
        <p:spPr>
          <a:xfrm>
            <a:off x="5811805" y="3462853"/>
            <a:ext cx="270704" cy="1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5713613" y="3270647"/>
            <a:ext cx="4812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</a:t>
            </a:r>
            <a:r>
              <a:rPr lang="en-GB" sz="600" dirty="0" smtClean="0"/>
              <a:t>D + HPE</a:t>
            </a:r>
            <a:endParaRPr lang="en-GB" sz="800" dirty="0"/>
          </a:p>
        </p:txBody>
      </p:sp>
      <p:sp>
        <p:nvSpPr>
          <p:cNvPr id="206" name="Flowchart: Terminator 205"/>
          <p:cNvSpPr/>
          <p:nvPr/>
        </p:nvSpPr>
        <p:spPr>
          <a:xfrm>
            <a:off x="7439683" y="3455278"/>
            <a:ext cx="936518" cy="25450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Fuel Consumption (T</a:t>
            </a:r>
            <a:r>
              <a:rPr lang="en-GB" sz="500" dirty="0" smtClean="0"/>
              <a:t>D + HPE</a:t>
            </a:r>
            <a:r>
              <a:rPr lang="en-GB" sz="700" dirty="0" smtClean="0"/>
              <a:t>, N)</a:t>
            </a:r>
            <a:endParaRPr lang="en-GB" sz="700" dirty="0"/>
          </a:p>
        </p:txBody>
      </p:sp>
      <p:cxnSp>
        <p:nvCxnSpPr>
          <p:cNvPr id="207" name="Straight Arrow Connector 206"/>
          <p:cNvCxnSpPr>
            <a:stCxn id="398" idx="3"/>
            <a:endCxn id="467" idx="1"/>
          </p:cNvCxnSpPr>
          <p:nvPr/>
        </p:nvCxnSpPr>
        <p:spPr>
          <a:xfrm>
            <a:off x="6588216" y="3576190"/>
            <a:ext cx="570347" cy="2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stCxn id="206" idx="3"/>
            <a:endCxn id="269" idx="6"/>
          </p:cNvCxnSpPr>
          <p:nvPr/>
        </p:nvCxnSpPr>
        <p:spPr>
          <a:xfrm>
            <a:off x="8376201" y="3582528"/>
            <a:ext cx="177965" cy="1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4" name="Rounded Rectangle 213"/>
          <p:cNvSpPr/>
          <p:nvPr/>
        </p:nvSpPr>
        <p:spPr>
          <a:xfrm>
            <a:off x="10592638" y="3486459"/>
            <a:ext cx="1102166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 </a:t>
            </a:r>
            <a:r>
              <a:rPr lang="en-GB" sz="600" dirty="0"/>
              <a:t>Fuel </a:t>
            </a:r>
            <a:r>
              <a:rPr lang="en-GB" sz="600" dirty="0" smtClean="0"/>
              <a:t>Consumption: Smart electrical load (g)</a:t>
            </a:r>
            <a:endParaRPr lang="en-GB" sz="600" dirty="0"/>
          </a:p>
        </p:txBody>
      </p:sp>
      <p:cxnSp>
        <p:nvCxnSpPr>
          <p:cNvPr id="35" name="Elbow Connector 34"/>
          <p:cNvCxnSpPr>
            <a:stCxn id="483" idx="3"/>
            <a:endCxn id="195" idx="1"/>
          </p:cNvCxnSpPr>
          <p:nvPr/>
        </p:nvCxnSpPr>
        <p:spPr>
          <a:xfrm>
            <a:off x="1310326" y="5965372"/>
            <a:ext cx="576139" cy="49922"/>
          </a:xfrm>
          <a:prstGeom prst="bentConnector3">
            <a:avLst>
              <a:gd name="adj1" fmla="val 58139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11719669" y="1991494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11719669" y="2318065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11508654" y="3119591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11719669" y="3554304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11719669" y="4183347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9992745" y="1868466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9992745" y="2200533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9595058" y="2933831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</a:t>
            </a:r>
            <a:r>
              <a:rPr lang="en-GB" sz="7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3068132" y="194168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2731563" y="333377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3566804" y="284054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3566200" y="352984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5187078" y="370547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5592098" y="319496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6597064" y="343662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6604660" y="406052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1381260" y="177607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1381260" y="209729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1381260" y="258832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1556189" y="305051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1301747" y="326958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1301747" y="366638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</a:t>
            </a:r>
            <a:r>
              <a:rPr lang="en-GB" sz="7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701320" y="445223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2722820" y="511879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1667096" y="532040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1658970" y="562271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1663187" y="585976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673119" y="507044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9121182" y="5596815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7432834" y="574153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5" name="Flowchart: Terminator 254"/>
          <p:cNvSpPr/>
          <p:nvPr/>
        </p:nvSpPr>
        <p:spPr>
          <a:xfrm>
            <a:off x="7914784" y="5725158"/>
            <a:ext cx="1199380" cy="36622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/>
              <a:t>Interpolated FC between points </a:t>
            </a:r>
            <a:r>
              <a:rPr lang="en-GB" sz="700" dirty="0" smtClean="0"/>
              <a:t>1-2 </a:t>
            </a:r>
            <a:r>
              <a:rPr lang="en-GB" sz="700" dirty="0"/>
              <a:t>Representing Smart </a:t>
            </a:r>
            <a:r>
              <a:rPr lang="en-GB" sz="700" dirty="0" err="1"/>
              <a:t>electricals</a:t>
            </a:r>
            <a:endParaRPr lang="en-GB" sz="700" dirty="0"/>
          </a:p>
        </p:txBody>
      </p:sp>
      <p:sp>
        <p:nvSpPr>
          <p:cNvPr id="260" name="Oval 259"/>
          <p:cNvSpPr/>
          <p:nvPr/>
        </p:nvSpPr>
        <p:spPr>
          <a:xfrm flipH="1" flipV="1">
            <a:off x="6090730" y="3682838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2" name="Elbow Connector 261"/>
          <p:cNvCxnSpPr>
            <a:stCxn id="488" idx="0"/>
            <a:endCxn id="260" idx="6"/>
          </p:cNvCxnSpPr>
          <p:nvPr/>
        </p:nvCxnSpPr>
        <p:spPr>
          <a:xfrm flipV="1">
            <a:off x="1632752" y="3713890"/>
            <a:ext cx="4457978" cy="827355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17" idx="3"/>
            <a:endCxn id="224" idx="6"/>
          </p:cNvCxnSpPr>
          <p:nvPr/>
        </p:nvCxnSpPr>
        <p:spPr>
          <a:xfrm>
            <a:off x="5416389" y="3973599"/>
            <a:ext cx="662001" cy="13281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5" name="TextBox 264"/>
          <p:cNvSpPr txBox="1"/>
          <p:nvPr/>
        </p:nvSpPr>
        <p:spPr>
          <a:xfrm>
            <a:off x="9517383" y="3988618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grpSp>
        <p:nvGrpSpPr>
          <p:cNvPr id="267" name="Group 266"/>
          <p:cNvGrpSpPr/>
          <p:nvPr/>
        </p:nvGrpSpPr>
        <p:grpSpPr>
          <a:xfrm>
            <a:off x="8553052" y="3484581"/>
            <a:ext cx="151542" cy="314406"/>
            <a:chOff x="2125628" y="1155568"/>
            <a:chExt cx="151542" cy="314406"/>
          </a:xfrm>
        </p:grpSpPr>
        <p:pic>
          <p:nvPicPr>
            <p:cNvPr id="268" name="Picture 26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69" name="Oval 26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0" name="Oval 26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1" name="Group 270"/>
          <p:cNvGrpSpPr/>
          <p:nvPr/>
        </p:nvGrpSpPr>
        <p:grpSpPr>
          <a:xfrm>
            <a:off x="8546426" y="4103117"/>
            <a:ext cx="151542" cy="314406"/>
            <a:chOff x="2125628" y="1155568"/>
            <a:chExt cx="151542" cy="314406"/>
          </a:xfrm>
        </p:grpSpPr>
        <p:pic>
          <p:nvPicPr>
            <p:cNvPr id="272" name="Picture 27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73" name="Oval 272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4" name="Oval 273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5" name="Rectangle 274"/>
          <p:cNvSpPr/>
          <p:nvPr/>
        </p:nvSpPr>
        <p:spPr>
          <a:xfrm>
            <a:off x="7828792" y="4422963"/>
            <a:ext cx="457617" cy="1918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3600</a:t>
            </a:r>
            <a:endParaRPr lang="en-GB" sz="1000" dirty="0"/>
          </a:p>
        </p:txBody>
      </p:sp>
      <p:cxnSp>
        <p:nvCxnSpPr>
          <p:cNvPr id="276" name="Elbow Connector 275"/>
          <p:cNvCxnSpPr>
            <a:stCxn id="275" idx="3"/>
            <a:endCxn id="270" idx="6"/>
          </p:cNvCxnSpPr>
          <p:nvPr/>
        </p:nvCxnSpPr>
        <p:spPr>
          <a:xfrm flipV="1">
            <a:off x="8286409" y="3702953"/>
            <a:ext cx="266643" cy="81594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7" name="Elbow Connector 276"/>
          <p:cNvCxnSpPr>
            <a:stCxn id="275" idx="3"/>
            <a:endCxn id="274" idx="6"/>
          </p:cNvCxnSpPr>
          <p:nvPr/>
        </p:nvCxnSpPr>
        <p:spPr>
          <a:xfrm flipV="1">
            <a:off x="8286409" y="4321489"/>
            <a:ext cx="260017" cy="19740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78" name="Picture 27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9721046" y="3547278"/>
            <a:ext cx="136354" cy="190261"/>
          </a:xfrm>
          <a:prstGeom prst="rect">
            <a:avLst/>
          </a:prstGeom>
        </p:spPr>
      </p:pic>
      <p:sp>
        <p:nvSpPr>
          <p:cNvPr id="279" name="Rounded Rectangle 278"/>
          <p:cNvSpPr/>
          <p:nvPr/>
        </p:nvSpPr>
        <p:spPr>
          <a:xfrm>
            <a:off x="9615012" y="3494860"/>
            <a:ext cx="359130" cy="29108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0" name="TextBox 279"/>
          <p:cNvSpPr txBox="1"/>
          <p:nvPr/>
        </p:nvSpPr>
        <p:spPr>
          <a:xfrm>
            <a:off x="9512984" y="3368964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pic>
        <p:nvPicPr>
          <p:cNvPr id="281" name="Picture 28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9727169" y="4166932"/>
            <a:ext cx="136354" cy="190261"/>
          </a:xfrm>
          <a:prstGeom prst="rect">
            <a:avLst/>
          </a:prstGeom>
        </p:spPr>
      </p:pic>
      <p:sp>
        <p:nvSpPr>
          <p:cNvPr id="282" name="Rounded Rectangle 281"/>
          <p:cNvSpPr/>
          <p:nvPr/>
        </p:nvSpPr>
        <p:spPr>
          <a:xfrm>
            <a:off x="9621135" y="4114514"/>
            <a:ext cx="359130" cy="29108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3" name="TextBox 282"/>
          <p:cNvSpPr txBox="1"/>
          <p:nvPr/>
        </p:nvSpPr>
        <p:spPr>
          <a:xfrm>
            <a:off x="9957178" y="3474796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9973082" y="4109572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5</a:t>
            </a:r>
            <a:endParaRPr lang="en-GB" sz="700" dirty="0">
              <a:solidFill>
                <a:srgbClr val="FF0000"/>
              </a:solidFill>
            </a:endParaRPr>
          </a:p>
        </p:txBody>
      </p:sp>
      <p:cxnSp>
        <p:nvCxnSpPr>
          <p:cNvPr id="286" name="Straight Arrow Connector 285"/>
          <p:cNvCxnSpPr>
            <a:stCxn id="278" idx="3"/>
            <a:endCxn id="214" idx="1"/>
          </p:cNvCxnSpPr>
          <p:nvPr/>
        </p:nvCxnSpPr>
        <p:spPr>
          <a:xfrm flipV="1">
            <a:off x="9857400" y="3641510"/>
            <a:ext cx="735238" cy="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7" name="Straight Arrow Connector 286"/>
          <p:cNvCxnSpPr>
            <a:stCxn id="281" idx="3"/>
            <a:endCxn id="472" idx="1"/>
          </p:cNvCxnSpPr>
          <p:nvPr/>
        </p:nvCxnSpPr>
        <p:spPr>
          <a:xfrm>
            <a:off x="9863523" y="4262063"/>
            <a:ext cx="724996" cy="1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8" name="Snip Single Corner Rectangle 287"/>
          <p:cNvSpPr/>
          <p:nvPr/>
        </p:nvSpPr>
        <p:spPr>
          <a:xfrm>
            <a:off x="9630169" y="61045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9" name="Rectangle 288"/>
          <p:cNvSpPr/>
          <p:nvPr/>
        </p:nvSpPr>
        <p:spPr>
          <a:xfrm>
            <a:off x="9631745" y="230885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90" name="Rounded Rectangle 289"/>
          <p:cNvSpPr/>
          <p:nvPr/>
        </p:nvSpPr>
        <p:spPr>
          <a:xfrm>
            <a:off x="9630169" y="417153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91" name="TextBox 290"/>
          <p:cNvSpPr txBox="1"/>
          <p:nvPr/>
        </p:nvSpPr>
        <p:spPr>
          <a:xfrm>
            <a:off x="10135890" y="14355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signals</a:t>
            </a:r>
          </a:p>
        </p:txBody>
      </p:sp>
      <p:sp>
        <p:nvSpPr>
          <p:cNvPr id="294" name="TextBox 293"/>
          <p:cNvSpPr txBox="1"/>
          <p:nvPr/>
        </p:nvSpPr>
        <p:spPr>
          <a:xfrm>
            <a:off x="10135890" y="192184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96" name="TextBox 295"/>
          <p:cNvSpPr txBox="1"/>
          <p:nvPr/>
        </p:nvSpPr>
        <p:spPr>
          <a:xfrm>
            <a:off x="10135890" y="378005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297" name="Flowchart: Terminator 296"/>
          <p:cNvSpPr/>
          <p:nvPr/>
        </p:nvSpPr>
        <p:spPr>
          <a:xfrm>
            <a:off x="9630168" y="603243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98" name="TextBox 297"/>
          <p:cNvSpPr txBox="1"/>
          <p:nvPr/>
        </p:nvSpPr>
        <p:spPr>
          <a:xfrm>
            <a:off x="10135889" y="585878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99" name="TextBox 298"/>
          <p:cNvSpPr txBox="1"/>
          <p:nvPr/>
        </p:nvSpPr>
        <p:spPr>
          <a:xfrm>
            <a:off x="9624032" y="797084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300" name="TextBox 299"/>
          <p:cNvSpPr txBox="1"/>
          <p:nvPr/>
        </p:nvSpPr>
        <p:spPr>
          <a:xfrm>
            <a:off x="10135888" y="766658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grpSp>
        <p:nvGrpSpPr>
          <p:cNvPr id="309" name="Group 308"/>
          <p:cNvGrpSpPr/>
          <p:nvPr/>
        </p:nvGrpSpPr>
        <p:grpSpPr>
          <a:xfrm>
            <a:off x="3029345" y="4209723"/>
            <a:ext cx="151542" cy="314406"/>
            <a:chOff x="2125628" y="1155568"/>
            <a:chExt cx="151542" cy="314406"/>
          </a:xfrm>
        </p:grpSpPr>
        <p:pic>
          <p:nvPicPr>
            <p:cNvPr id="316" name="Picture 3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17" name="Oval 316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9" name="Oval 31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3" name="Rectangle 322"/>
          <p:cNvSpPr/>
          <p:nvPr/>
        </p:nvSpPr>
        <p:spPr>
          <a:xfrm>
            <a:off x="695565" y="4051741"/>
            <a:ext cx="922216" cy="2467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RPM to Rad/s:</a:t>
            </a:r>
          </a:p>
          <a:p>
            <a:pPr algn="ctr"/>
            <a:r>
              <a:rPr lang="en-GB" sz="800" dirty="0" smtClean="0"/>
              <a:t>9.55</a:t>
            </a:r>
            <a:endParaRPr lang="en-GB" sz="800" dirty="0"/>
          </a:p>
        </p:txBody>
      </p:sp>
      <p:cxnSp>
        <p:nvCxnSpPr>
          <p:cNvPr id="16" name="Elbow Connector 15"/>
          <p:cNvCxnSpPr>
            <a:stCxn id="451" idx="3"/>
            <a:endCxn id="317" idx="6"/>
          </p:cNvCxnSpPr>
          <p:nvPr/>
        </p:nvCxnSpPr>
        <p:spPr>
          <a:xfrm>
            <a:off x="2739293" y="4153879"/>
            <a:ext cx="291166" cy="15518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323" idx="3"/>
            <a:endCxn id="319" idx="6"/>
          </p:cNvCxnSpPr>
          <p:nvPr/>
        </p:nvCxnSpPr>
        <p:spPr>
          <a:xfrm>
            <a:off x="1617781" y="4175102"/>
            <a:ext cx="1411564" cy="252993"/>
          </a:xfrm>
          <a:prstGeom prst="bentConnector3">
            <a:avLst>
              <a:gd name="adj1" fmla="val 404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4" name="Rounded Rectangle 253"/>
          <p:cNvSpPr/>
          <p:nvPr/>
        </p:nvSpPr>
        <p:spPr>
          <a:xfrm>
            <a:off x="9626246" y="998703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03" name="TextBox 302"/>
          <p:cNvSpPr txBox="1"/>
          <p:nvPr/>
        </p:nvSpPr>
        <p:spPr>
          <a:xfrm>
            <a:off x="10134311" y="954447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sp>
        <p:nvSpPr>
          <p:cNvPr id="312" name="Rounded Rectangle 311"/>
          <p:cNvSpPr/>
          <p:nvPr/>
        </p:nvSpPr>
        <p:spPr>
          <a:xfrm>
            <a:off x="681992" y="6550612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10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313" name="Elbow Connector 312"/>
          <p:cNvCxnSpPr>
            <a:stCxn id="312" idx="3"/>
          </p:cNvCxnSpPr>
          <p:nvPr/>
        </p:nvCxnSpPr>
        <p:spPr>
          <a:xfrm>
            <a:off x="1310328" y="6645307"/>
            <a:ext cx="687979" cy="17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15" name="TextBox 314"/>
          <p:cNvSpPr txBox="1"/>
          <p:nvPr/>
        </p:nvSpPr>
        <p:spPr>
          <a:xfrm>
            <a:off x="3607572" y="6430770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Point3</a:t>
            </a:r>
            <a:endParaRPr lang="en-GB" sz="800" dirty="0"/>
          </a:p>
        </p:txBody>
      </p:sp>
      <p:cxnSp>
        <p:nvCxnSpPr>
          <p:cNvPr id="324" name="Straight Arrow Connector 323"/>
          <p:cNvCxnSpPr>
            <a:endCxn id="315" idx="1"/>
          </p:cNvCxnSpPr>
          <p:nvPr/>
        </p:nvCxnSpPr>
        <p:spPr>
          <a:xfrm>
            <a:off x="3136495" y="6355809"/>
            <a:ext cx="471077" cy="182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5" name="Straight Arrow Connector 324"/>
          <p:cNvCxnSpPr>
            <a:endCxn id="315" idx="1"/>
          </p:cNvCxnSpPr>
          <p:nvPr/>
        </p:nvCxnSpPr>
        <p:spPr>
          <a:xfrm flipV="1">
            <a:off x="3129821" y="6538492"/>
            <a:ext cx="477751" cy="113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6" name="TextBox 325"/>
          <p:cNvSpPr txBox="1"/>
          <p:nvPr/>
        </p:nvSpPr>
        <p:spPr>
          <a:xfrm>
            <a:off x="3216796" y="6564585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327" name="TextBox 326"/>
          <p:cNvSpPr txBox="1"/>
          <p:nvPr/>
        </p:nvSpPr>
        <p:spPr>
          <a:xfrm>
            <a:off x="3225198" y="6284310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</a:p>
        </p:txBody>
      </p:sp>
      <p:sp>
        <p:nvSpPr>
          <p:cNvPr id="330" name="Oval 329"/>
          <p:cNvSpPr/>
          <p:nvPr/>
        </p:nvSpPr>
        <p:spPr>
          <a:xfrm>
            <a:off x="5521741" y="5664021"/>
            <a:ext cx="65390" cy="6946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1" name="Straight Connector 330"/>
          <p:cNvCxnSpPr/>
          <p:nvPr/>
        </p:nvCxnSpPr>
        <p:spPr>
          <a:xfrm flipV="1">
            <a:off x="4584990" y="5706571"/>
            <a:ext cx="936751" cy="15373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2" name="Straight Connector 331"/>
          <p:cNvCxnSpPr/>
          <p:nvPr/>
        </p:nvCxnSpPr>
        <p:spPr>
          <a:xfrm>
            <a:off x="4547921" y="5728798"/>
            <a:ext cx="822046" cy="0"/>
          </a:xfrm>
          <a:prstGeom prst="line">
            <a:avLst/>
          </a:prstGeom>
          <a:ln>
            <a:solidFill>
              <a:srgbClr val="92D05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5" name="Straight Arrow Connector 334"/>
          <p:cNvCxnSpPr>
            <a:stCxn id="307" idx="3"/>
            <a:endCxn id="538" idx="1"/>
          </p:cNvCxnSpPr>
          <p:nvPr/>
        </p:nvCxnSpPr>
        <p:spPr>
          <a:xfrm flipV="1">
            <a:off x="5923735" y="6450395"/>
            <a:ext cx="1254358" cy="28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7" name="TextBox 336"/>
          <p:cNvSpPr txBox="1"/>
          <p:nvPr/>
        </p:nvSpPr>
        <p:spPr>
          <a:xfrm>
            <a:off x="9233064" y="6389732"/>
            <a:ext cx="27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=</a:t>
            </a:r>
            <a:endParaRPr lang="en-GB" sz="1400" dirty="0"/>
          </a:p>
        </p:txBody>
      </p:sp>
      <p:sp>
        <p:nvSpPr>
          <p:cNvPr id="344" name="Flowchart: Terminator 343"/>
          <p:cNvSpPr/>
          <p:nvPr/>
        </p:nvSpPr>
        <p:spPr>
          <a:xfrm>
            <a:off x="7926506" y="6369930"/>
            <a:ext cx="1199380" cy="36622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/>
              <a:t>Interpolated FC between points </a:t>
            </a:r>
            <a:r>
              <a:rPr lang="en-GB" sz="700" dirty="0" smtClean="0"/>
              <a:t>1-3 </a:t>
            </a:r>
            <a:r>
              <a:rPr lang="en-GB" sz="700" dirty="0"/>
              <a:t>Representing </a:t>
            </a:r>
            <a:r>
              <a:rPr lang="en-GB" sz="700" dirty="0" smtClean="0"/>
              <a:t>non-Smart </a:t>
            </a:r>
            <a:r>
              <a:rPr lang="en-GB" sz="700" dirty="0" err="1"/>
              <a:t>electricals</a:t>
            </a:r>
            <a:endParaRPr lang="en-GB" sz="700" dirty="0"/>
          </a:p>
        </p:txBody>
      </p:sp>
      <p:sp>
        <p:nvSpPr>
          <p:cNvPr id="345" name="Rounded Rectangle 344"/>
          <p:cNvSpPr/>
          <p:nvPr/>
        </p:nvSpPr>
        <p:spPr>
          <a:xfrm>
            <a:off x="1998307" y="6525514"/>
            <a:ext cx="1087086" cy="25871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Loads Fuel Consumption: Interpolated for Pneumatics</a:t>
            </a:r>
            <a:endParaRPr lang="en-GB" sz="600" dirty="0"/>
          </a:p>
        </p:txBody>
      </p:sp>
      <p:sp>
        <p:nvSpPr>
          <p:cNvPr id="347" name="Rounded Rectangle 346"/>
          <p:cNvSpPr/>
          <p:nvPr/>
        </p:nvSpPr>
        <p:spPr>
          <a:xfrm>
            <a:off x="9525409" y="6415984"/>
            <a:ext cx="1087086" cy="25871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Base fuel consumption with average auxiliary loads</a:t>
            </a:r>
            <a:endParaRPr lang="en-GB" sz="600" dirty="0"/>
          </a:p>
        </p:txBody>
      </p:sp>
      <p:sp>
        <p:nvSpPr>
          <p:cNvPr id="348" name="Rounded Rectangle 347"/>
          <p:cNvSpPr/>
          <p:nvPr/>
        </p:nvSpPr>
        <p:spPr>
          <a:xfrm>
            <a:off x="2008553" y="6221045"/>
            <a:ext cx="1072452" cy="2381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Stop Start sensitive: Total Cycle Electrical Demand (</a:t>
            </a:r>
            <a:r>
              <a:rPr lang="en-GB" sz="600" dirty="0" smtClean="0"/>
              <a:t>J)</a:t>
            </a:r>
            <a:endParaRPr lang="en-GB" sz="600" dirty="0"/>
          </a:p>
        </p:txBody>
      </p:sp>
      <p:cxnSp>
        <p:nvCxnSpPr>
          <p:cNvPr id="350" name="Elbow Connector 349"/>
          <p:cNvCxnSpPr>
            <a:stCxn id="483" idx="3"/>
            <a:endCxn id="348" idx="1"/>
          </p:cNvCxnSpPr>
          <p:nvPr/>
        </p:nvCxnSpPr>
        <p:spPr>
          <a:xfrm>
            <a:off x="1310326" y="5965372"/>
            <a:ext cx="698227" cy="37477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51" name="Picture 35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9746275" y="3109401"/>
            <a:ext cx="136354" cy="190261"/>
          </a:xfrm>
          <a:prstGeom prst="rect">
            <a:avLst/>
          </a:prstGeom>
        </p:spPr>
      </p:pic>
      <p:sp>
        <p:nvSpPr>
          <p:cNvPr id="353" name="TextBox 352"/>
          <p:cNvSpPr txBox="1"/>
          <p:nvPr/>
        </p:nvSpPr>
        <p:spPr>
          <a:xfrm>
            <a:off x="9512810" y="3256360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cxnSp>
        <p:nvCxnSpPr>
          <p:cNvPr id="354" name="Straight Arrow Connector 353"/>
          <p:cNvCxnSpPr>
            <a:stCxn id="351" idx="3"/>
            <a:endCxn id="355" idx="1"/>
          </p:cNvCxnSpPr>
          <p:nvPr/>
        </p:nvCxnSpPr>
        <p:spPr>
          <a:xfrm>
            <a:off x="9882629" y="3204532"/>
            <a:ext cx="724023" cy="1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5" name="Rounded Rectangle 354"/>
          <p:cNvSpPr/>
          <p:nvPr/>
        </p:nvSpPr>
        <p:spPr>
          <a:xfrm>
            <a:off x="10606652" y="3102500"/>
            <a:ext cx="860258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</a:t>
            </a:r>
            <a:r>
              <a:rPr lang="en-GB" sz="600" dirty="0"/>
              <a:t>Electrical </a:t>
            </a:r>
            <a:r>
              <a:rPr lang="en-GB" sz="600" dirty="0" smtClean="0"/>
              <a:t>Demand (J)</a:t>
            </a:r>
            <a:endParaRPr lang="en-GB" sz="600" dirty="0"/>
          </a:p>
        </p:txBody>
      </p:sp>
      <p:sp>
        <p:nvSpPr>
          <p:cNvPr id="356" name="Rounded Rectangle 355"/>
          <p:cNvSpPr/>
          <p:nvPr/>
        </p:nvSpPr>
        <p:spPr>
          <a:xfrm>
            <a:off x="9615012" y="3090647"/>
            <a:ext cx="367261" cy="213273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61" name="Elbow Connector 360"/>
          <p:cNvCxnSpPr>
            <a:stCxn id="179" idx="3"/>
            <a:endCxn id="351" idx="1"/>
          </p:cNvCxnSpPr>
          <p:nvPr/>
        </p:nvCxnSpPr>
        <p:spPr>
          <a:xfrm>
            <a:off x="2644171" y="2739272"/>
            <a:ext cx="7102104" cy="465260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7139035" y="1625600"/>
            <a:ext cx="271228" cy="359510"/>
            <a:chOff x="10452757" y="5158155"/>
            <a:chExt cx="271228" cy="359510"/>
          </a:xfrm>
        </p:grpSpPr>
        <p:grpSp>
          <p:nvGrpSpPr>
            <p:cNvPr id="367" name="Group 366"/>
            <p:cNvGrpSpPr/>
            <p:nvPr/>
          </p:nvGrpSpPr>
          <p:grpSpPr>
            <a:xfrm>
              <a:off x="10463202" y="5158155"/>
              <a:ext cx="196983" cy="359510"/>
              <a:chOff x="3715254" y="3158576"/>
              <a:chExt cx="196983" cy="482044"/>
            </a:xfrm>
          </p:grpSpPr>
          <p:sp>
            <p:nvSpPr>
              <p:cNvPr id="379" name="Rectangle 378"/>
              <p:cNvSpPr/>
              <p:nvPr/>
            </p:nvSpPr>
            <p:spPr>
              <a:xfrm>
                <a:off x="3747492" y="3158576"/>
                <a:ext cx="164745" cy="4820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1" name="Oval 380"/>
              <p:cNvSpPr/>
              <p:nvPr/>
            </p:nvSpPr>
            <p:spPr>
              <a:xfrm flipH="1" flipV="1">
                <a:off x="3717236" y="325086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4" name="Oval 383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5" name="Oval 384"/>
              <p:cNvSpPr/>
              <p:nvPr/>
            </p:nvSpPr>
            <p:spPr>
              <a:xfrm flipH="1" flipV="1">
                <a:off x="3719210" y="3507801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71" name="TextBox 370"/>
            <p:cNvSpPr txBox="1"/>
            <p:nvPr/>
          </p:nvSpPr>
          <p:spPr>
            <a:xfrm>
              <a:off x="10452757" y="5175889"/>
              <a:ext cx="271228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372" name="TextBox 371"/>
            <p:cNvSpPr txBox="1"/>
            <p:nvPr/>
          </p:nvSpPr>
          <p:spPr>
            <a:xfrm>
              <a:off x="10454116" y="5349006"/>
              <a:ext cx="251992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373" name="Straight Connector 372"/>
            <p:cNvCxnSpPr>
              <a:stCxn id="384" idx="2"/>
            </p:cNvCxnSpPr>
            <p:nvPr/>
          </p:nvCxnSpPr>
          <p:spPr>
            <a:xfrm flipV="1">
              <a:off x="10508921" y="5347195"/>
              <a:ext cx="71191" cy="4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/>
          </p:nvCxnSpPr>
          <p:spPr>
            <a:xfrm flipV="1">
              <a:off x="10580112" y="5318425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/>
          </p:nvCxnSpPr>
          <p:spPr>
            <a:xfrm flipV="1">
              <a:off x="10578131" y="5352376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6" name="Snip Single Corner Rectangle 385"/>
          <p:cNvSpPr/>
          <p:nvPr/>
        </p:nvSpPr>
        <p:spPr>
          <a:xfrm>
            <a:off x="6309771" y="1742831"/>
            <a:ext cx="719559" cy="115772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EngineStopped</a:t>
            </a:r>
            <a:endParaRPr lang="en-GB" sz="600" dirty="0"/>
          </a:p>
        </p:txBody>
      </p:sp>
      <p:sp>
        <p:nvSpPr>
          <p:cNvPr id="387" name="Rectangle 386"/>
          <p:cNvSpPr/>
          <p:nvPr/>
        </p:nvSpPr>
        <p:spPr>
          <a:xfrm>
            <a:off x="6889260" y="1578706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0</a:t>
            </a:r>
          </a:p>
        </p:txBody>
      </p:sp>
      <p:cxnSp>
        <p:nvCxnSpPr>
          <p:cNvPr id="59" name="Elbow Connector 58"/>
          <p:cNvCxnSpPr>
            <a:stCxn id="387" idx="3"/>
            <a:endCxn id="371" idx="1"/>
          </p:cNvCxnSpPr>
          <p:nvPr/>
        </p:nvCxnSpPr>
        <p:spPr>
          <a:xfrm>
            <a:off x="7018215" y="1643184"/>
            <a:ext cx="120820" cy="632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386" idx="0"/>
            <a:endCxn id="384" idx="5"/>
          </p:cNvCxnSpPr>
          <p:nvPr/>
        </p:nvCxnSpPr>
        <p:spPr>
          <a:xfrm flipV="1">
            <a:off x="7029330" y="1798719"/>
            <a:ext cx="126845" cy="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88" name="Rectangle 387"/>
          <p:cNvSpPr/>
          <p:nvPr/>
        </p:nvSpPr>
        <p:spPr>
          <a:xfrm>
            <a:off x="6900983" y="1903045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1</a:t>
            </a:r>
            <a:endParaRPr lang="en-GB" sz="800" dirty="0"/>
          </a:p>
        </p:txBody>
      </p:sp>
      <p:cxnSp>
        <p:nvCxnSpPr>
          <p:cNvPr id="63" name="Elbow Connector 62"/>
          <p:cNvCxnSpPr>
            <a:stCxn id="388" idx="3"/>
            <a:endCxn id="372" idx="1"/>
          </p:cNvCxnSpPr>
          <p:nvPr/>
        </p:nvCxnSpPr>
        <p:spPr>
          <a:xfrm flipV="1">
            <a:off x="7029938" y="1879575"/>
            <a:ext cx="110456" cy="8794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90" name="Group 389"/>
          <p:cNvGrpSpPr/>
          <p:nvPr/>
        </p:nvGrpSpPr>
        <p:grpSpPr>
          <a:xfrm>
            <a:off x="9055310" y="1937502"/>
            <a:ext cx="171490" cy="307424"/>
            <a:chOff x="2119626" y="1550074"/>
            <a:chExt cx="171490" cy="307424"/>
          </a:xfrm>
        </p:grpSpPr>
        <p:pic>
          <p:nvPicPr>
            <p:cNvPr id="391" name="Picture 39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92" name="Oval 39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3" name="Oval 392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4" name="Group 393"/>
          <p:cNvGrpSpPr/>
          <p:nvPr/>
        </p:nvGrpSpPr>
        <p:grpSpPr>
          <a:xfrm>
            <a:off x="9059218" y="2254026"/>
            <a:ext cx="171490" cy="307424"/>
            <a:chOff x="2119626" y="1550074"/>
            <a:chExt cx="171490" cy="307424"/>
          </a:xfrm>
        </p:grpSpPr>
        <p:pic>
          <p:nvPicPr>
            <p:cNvPr id="395" name="Picture 39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96" name="Oval 395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7" name="Oval 396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9" name="Group 398"/>
          <p:cNvGrpSpPr/>
          <p:nvPr/>
        </p:nvGrpSpPr>
        <p:grpSpPr>
          <a:xfrm>
            <a:off x="9055311" y="2578364"/>
            <a:ext cx="171490" cy="307424"/>
            <a:chOff x="2119626" y="1550074"/>
            <a:chExt cx="171490" cy="307424"/>
          </a:xfrm>
        </p:grpSpPr>
        <p:pic>
          <p:nvPicPr>
            <p:cNvPr id="400" name="Picture 39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01" name="Oval 400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2" name="Oval 401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3" name="Group 402"/>
          <p:cNvGrpSpPr/>
          <p:nvPr/>
        </p:nvGrpSpPr>
        <p:grpSpPr>
          <a:xfrm>
            <a:off x="9078756" y="3484950"/>
            <a:ext cx="171490" cy="307424"/>
            <a:chOff x="2119626" y="1550074"/>
            <a:chExt cx="171490" cy="307424"/>
          </a:xfrm>
        </p:grpSpPr>
        <p:pic>
          <p:nvPicPr>
            <p:cNvPr id="405" name="Picture 40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06" name="Oval 405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7" name="Oval 406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8" name="Group 407"/>
          <p:cNvGrpSpPr/>
          <p:nvPr/>
        </p:nvGrpSpPr>
        <p:grpSpPr>
          <a:xfrm>
            <a:off x="9082664" y="4098454"/>
            <a:ext cx="171490" cy="307424"/>
            <a:chOff x="2119626" y="1550074"/>
            <a:chExt cx="171490" cy="307424"/>
          </a:xfrm>
        </p:grpSpPr>
        <p:pic>
          <p:nvPicPr>
            <p:cNvPr id="409" name="Picture 40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10" name="Oval 409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1" name="Oval 41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55" name="Elbow Connector 454"/>
          <p:cNvCxnSpPr>
            <a:stCxn id="379" idx="3"/>
            <a:endCxn id="392" idx="6"/>
          </p:cNvCxnSpPr>
          <p:nvPr/>
        </p:nvCxnSpPr>
        <p:spPr>
          <a:xfrm>
            <a:off x="7346463" y="1805355"/>
            <a:ext cx="1709961" cy="232243"/>
          </a:xfrm>
          <a:prstGeom prst="bentConnector3">
            <a:avLst>
              <a:gd name="adj1" fmla="val 8245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2" name="Elbow Connector 411"/>
          <p:cNvCxnSpPr>
            <a:stCxn id="379" idx="3"/>
            <a:endCxn id="396" idx="6"/>
          </p:cNvCxnSpPr>
          <p:nvPr/>
        </p:nvCxnSpPr>
        <p:spPr>
          <a:xfrm>
            <a:off x="7346463" y="1805355"/>
            <a:ext cx="1713869" cy="548767"/>
          </a:xfrm>
          <a:prstGeom prst="bentConnector3">
            <a:avLst>
              <a:gd name="adj1" fmla="val 82377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3" name="Elbow Connector 412"/>
          <p:cNvCxnSpPr>
            <a:stCxn id="379" idx="3"/>
            <a:endCxn id="401" idx="6"/>
          </p:cNvCxnSpPr>
          <p:nvPr/>
        </p:nvCxnSpPr>
        <p:spPr>
          <a:xfrm>
            <a:off x="7346463" y="1805355"/>
            <a:ext cx="1709962" cy="873105"/>
          </a:xfrm>
          <a:prstGeom prst="bentConnector3">
            <a:avLst>
              <a:gd name="adj1" fmla="val 8245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379" idx="3"/>
            <a:endCxn id="406" idx="6"/>
          </p:cNvCxnSpPr>
          <p:nvPr/>
        </p:nvCxnSpPr>
        <p:spPr>
          <a:xfrm>
            <a:off x="7346463" y="1805355"/>
            <a:ext cx="1733407" cy="1779691"/>
          </a:xfrm>
          <a:prstGeom prst="bentConnector3">
            <a:avLst>
              <a:gd name="adj1" fmla="val 8156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0" name="Elbow Connector 419"/>
          <p:cNvCxnSpPr>
            <a:stCxn id="379" idx="3"/>
            <a:endCxn id="410" idx="6"/>
          </p:cNvCxnSpPr>
          <p:nvPr/>
        </p:nvCxnSpPr>
        <p:spPr>
          <a:xfrm>
            <a:off x="7346463" y="1805355"/>
            <a:ext cx="1737315" cy="2393195"/>
          </a:xfrm>
          <a:prstGeom prst="bentConnector3">
            <a:avLst>
              <a:gd name="adj1" fmla="val 8149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343" idx="3"/>
            <a:endCxn id="393" idx="6"/>
          </p:cNvCxnSpPr>
          <p:nvPr/>
        </p:nvCxnSpPr>
        <p:spPr>
          <a:xfrm>
            <a:off x="5074601" y="2088248"/>
            <a:ext cx="3980709" cy="55030"/>
          </a:xfrm>
          <a:prstGeom prst="bentConnector3">
            <a:avLst>
              <a:gd name="adj1" fmla="val 5137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5" name="Elbow Connector 474"/>
          <p:cNvCxnSpPr>
            <a:stCxn id="366" idx="3"/>
            <a:endCxn id="397" idx="6"/>
          </p:cNvCxnSpPr>
          <p:nvPr/>
        </p:nvCxnSpPr>
        <p:spPr>
          <a:xfrm>
            <a:off x="5137791" y="2405190"/>
            <a:ext cx="3921427" cy="5461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9" name="Elbow Connector 478"/>
          <p:cNvCxnSpPr>
            <a:stCxn id="268" idx="1"/>
            <a:endCxn id="407" idx="6"/>
          </p:cNvCxnSpPr>
          <p:nvPr/>
        </p:nvCxnSpPr>
        <p:spPr>
          <a:xfrm>
            <a:off x="8704594" y="3641784"/>
            <a:ext cx="374162" cy="4894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6" name="Elbow Connector 485"/>
          <p:cNvCxnSpPr>
            <a:stCxn id="272" idx="1"/>
            <a:endCxn id="411" idx="6"/>
          </p:cNvCxnSpPr>
          <p:nvPr/>
        </p:nvCxnSpPr>
        <p:spPr>
          <a:xfrm>
            <a:off x="8697968" y="4260320"/>
            <a:ext cx="384696" cy="4391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1" name="Straight Arrow Connector 490"/>
          <p:cNvCxnSpPr>
            <a:stCxn id="391" idx="3"/>
            <a:endCxn id="578" idx="1"/>
          </p:cNvCxnSpPr>
          <p:nvPr/>
        </p:nvCxnSpPr>
        <p:spPr>
          <a:xfrm flipV="1">
            <a:off x="9226800" y="2084800"/>
            <a:ext cx="483650" cy="6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3" name="Straight Arrow Connector 492"/>
          <p:cNvCxnSpPr>
            <a:stCxn id="395" idx="3"/>
            <a:endCxn id="580" idx="1"/>
          </p:cNvCxnSpPr>
          <p:nvPr/>
        </p:nvCxnSpPr>
        <p:spPr>
          <a:xfrm flipV="1">
            <a:off x="9230708" y="2403360"/>
            <a:ext cx="478715" cy="4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5" name="Straight Arrow Connector 494"/>
          <p:cNvCxnSpPr>
            <a:stCxn id="405" idx="3"/>
            <a:endCxn id="278" idx="1"/>
          </p:cNvCxnSpPr>
          <p:nvPr/>
        </p:nvCxnSpPr>
        <p:spPr>
          <a:xfrm>
            <a:off x="9250246" y="3638662"/>
            <a:ext cx="470800" cy="3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7" name="Straight Arrow Connector 496"/>
          <p:cNvCxnSpPr>
            <a:stCxn id="400" idx="3"/>
            <a:endCxn id="168" idx="1"/>
          </p:cNvCxnSpPr>
          <p:nvPr/>
        </p:nvCxnSpPr>
        <p:spPr>
          <a:xfrm>
            <a:off x="9226801" y="2732076"/>
            <a:ext cx="507751" cy="7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9" name="Straight Arrow Connector 498"/>
          <p:cNvCxnSpPr>
            <a:stCxn id="409" idx="3"/>
            <a:endCxn id="281" idx="1"/>
          </p:cNvCxnSpPr>
          <p:nvPr/>
        </p:nvCxnSpPr>
        <p:spPr>
          <a:xfrm>
            <a:off x="9254154" y="4252166"/>
            <a:ext cx="473015" cy="9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39" name="TextBox 438"/>
          <p:cNvSpPr txBox="1"/>
          <p:nvPr/>
        </p:nvSpPr>
        <p:spPr>
          <a:xfrm>
            <a:off x="5351827" y="5699687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Point2</a:t>
            </a:r>
            <a:endParaRPr lang="en-GB" sz="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430169" y="6174153"/>
            <a:ext cx="1526366" cy="609602"/>
            <a:chOff x="9682107" y="5384800"/>
            <a:chExt cx="1526366" cy="609602"/>
          </a:xfrm>
        </p:grpSpPr>
        <p:sp>
          <p:nvSpPr>
            <p:cNvPr id="307" name="Rectangle 306"/>
            <p:cNvSpPr/>
            <p:nvPr/>
          </p:nvSpPr>
          <p:spPr>
            <a:xfrm>
              <a:off x="9707405" y="5384800"/>
              <a:ext cx="1468268" cy="6096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0" name="Straight Arrow Connector 309"/>
            <p:cNvCxnSpPr/>
            <p:nvPr/>
          </p:nvCxnSpPr>
          <p:spPr>
            <a:xfrm>
              <a:off x="9815490" y="5932250"/>
              <a:ext cx="122391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1" name="Straight Arrow Connector 310"/>
            <p:cNvCxnSpPr/>
            <p:nvPr/>
          </p:nvCxnSpPr>
          <p:spPr>
            <a:xfrm flipH="1" flipV="1">
              <a:off x="9808308" y="5423877"/>
              <a:ext cx="7182" cy="4923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6" name="Oval 335"/>
            <p:cNvSpPr/>
            <p:nvPr/>
          </p:nvSpPr>
          <p:spPr>
            <a:xfrm>
              <a:off x="9785022" y="5783708"/>
              <a:ext cx="65390" cy="694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8" name="TextBox 357"/>
            <p:cNvSpPr txBox="1"/>
            <p:nvPr/>
          </p:nvSpPr>
          <p:spPr>
            <a:xfrm>
              <a:off x="10259889" y="5684055"/>
              <a:ext cx="38664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/>
                <a:t>Point3</a:t>
              </a:r>
              <a:endParaRPr lang="en-GB" sz="600" dirty="0"/>
            </a:p>
          </p:txBody>
        </p:sp>
        <p:cxnSp>
          <p:nvCxnSpPr>
            <p:cNvPr id="389" name="Straight Connector 388"/>
            <p:cNvCxnSpPr/>
            <p:nvPr/>
          </p:nvCxnSpPr>
          <p:spPr>
            <a:xfrm>
              <a:off x="9823305" y="5658461"/>
              <a:ext cx="822046" cy="0"/>
            </a:xfrm>
            <a:prstGeom prst="line">
              <a:avLst/>
            </a:prstGeom>
            <a:ln>
              <a:solidFill>
                <a:srgbClr val="FFC00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1" name="TextBox 420"/>
            <p:cNvSpPr txBox="1"/>
            <p:nvPr/>
          </p:nvSpPr>
          <p:spPr>
            <a:xfrm>
              <a:off x="10809005" y="5755843"/>
              <a:ext cx="39946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/>
                <a:t>Energy</a:t>
              </a:r>
              <a:endParaRPr lang="en-GB" sz="600" dirty="0"/>
            </a:p>
          </p:txBody>
        </p:sp>
        <p:sp>
          <p:nvSpPr>
            <p:cNvPr id="422" name="TextBox 421"/>
            <p:cNvSpPr txBox="1"/>
            <p:nvPr/>
          </p:nvSpPr>
          <p:spPr>
            <a:xfrm>
              <a:off x="9793441" y="5456947"/>
              <a:ext cx="2616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/>
                <a:t>FC</a:t>
              </a:r>
              <a:endParaRPr lang="en-GB" sz="600" dirty="0"/>
            </a:p>
          </p:txBody>
        </p:sp>
        <p:sp>
          <p:nvSpPr>
            <p:cNvPr id="423" name="Oval 422"/>
            <p:cNvSpPr/>
            <p:nvPr/>
          </p:nvSpPr>
          <p:spPr>
            <a:xfrm flipH="1" flipV="1">
              <a:off x="9682107" y="571979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5" name="Oval 424"/>
            <p:cNvSpPr/>
            <p:nvPr/>
          </p:nvSpPr>
          <p:spPr>
            <a:xfrm flipH="1" flipV="1">
              <a:off x="9682328" y="5548254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6" name="Straight Connector 425"/>
            <p:cNvCxnSpPr>
              <a:stCxn id="336" idx="7"/>
            </p:cNvCxnSpPr>
            <p:nvPr/>
          </p:nvCxnSpPr>
          <p:spPr>
            <a:xfrm flipV="1">
              <a:off x="9840836" y="5634892"/>
              <a:ext cx="1053810" cy="158989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30" name="Oval 429"/>
            <p:cNvSpPr/>
            <p:nvPr/>
          </p:nvSpPr>
          <p:spPr>
            <a:xfrm>
              <a:off x="10453249" y="5664021"/>
              <a:ext cx="65390" cy="694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0" name="TextBox 439"/>
            <p:cNvSpPr txBox="1"/>
            <p:nvPr/>
          </p:nvSpPr>
          <p:spPr>
            <a:xfrm>
              <a:off x="9761184" y="5797201"/>
              <a:ext cx="38664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/>
                <a:t>Point1</a:t>
              </a:r>
              <a:endParaRPr lang="en-GB" sz="600" dirty="0"/>
            </a:p>
          </p:txBody>
        </p:sp>
      </p:grpSp>
      <p:cxnSp>
        <p:nvCxnSpPr>
          <p:cNvPr id="441" name="Elbow Connector 440"/>
          <p:cNvCxnSpPr>
            <a:stCxn id="315" idx="3"/>
            <a:endCxn id="423" idx="6"/>
          </p:cNvCxnSpPr>
          <p:nvPr/>
        </p:nvCxnSpPr>
        <p:spPr>
          <a:xfrm>
            <a:off x="4063146" y="6538492"/>
            <a:ext cx="367023" cy="170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346" idx="3"/>
            <a:endCxn id="425" idx="6"/>
          </p:cNvCxnSpPr>
          <p:nvPr/>
        </p:nvCxnSpPr>
        <p:spPr>
          <a:xfrm>
            <a:off x="4074297" y="5391298"/>
            <a:ext cx="356093" cy="9773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8" name="TextBox 327"/>
          <p:cNvSpPr txBox="1"/>
          <p:nvPr/>
        </p:nvSpPr>
        <p:spPr>
          <a:xfrm>
            <a:off x="9992745" y="2543624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</a:t>
            </a:r>
            <a:r>
              <a:rPr lang="en-GB" sz="7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329" name="TextBox 328"/>
          <p:cNvSpPr txBox="1"/>
          <p:nvPr/>
        </p:nvSpPr>
        <p:spPr>
          <a:xfrm>
            <a:off x="11698563" y="2644390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7375694" y="1833920"/>
            <a:ext cx="334096" cy="182603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6001486" y="170643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7445147" y="632811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1692586" y="617415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</a:t>
            </a:r>
            <a:r>
              <a:rPr lang="en-GB" sz="7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369" name="TextBox 368"/>
          <p:cNvSpPr txBox="1"/>
          <p:nvPr/>
        </p:nvSpPr>
        <p:spPr>
          <a:xfrm>
            <a:off x="1663187" y="644408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7</a:t>
            </a:r>
            <a:endParaRPr lang="en-GB" sz="700" dirty="0">
              <a:solidFill>
                <a:srgbClr val="FF0000"/>
              </a:solidFill>
            </a:endParaRPr>
          </a:p>
        </p:txBody>
      </p:sp>
      <p:grpSp>
        <p:nvGrpSpPr>
          <p:cNvPr id="433" name="Group 432"/>
          <p:cNvGrpSpPr/>
          <p:nvPr/>
        </p:nvGrpSpPr>
        <p:grpSpPr>
          <a:xfrm>
            <a:off x="1870190" y="3974124"/>
            <a:ext cx="932903" cy="422030"/>
            <a:chOff x="7856775" y="4482124"/>
            <a:chExt cx="932903" cy="422030"/>
          </a:xfrm>
        </p:grpSpPr>
        <p:sp>
          <p:nvSpPr>
            <p:cNvPr id="435" name="Rectangle 434"/>
            <p:cNvSpPr/>
            <p:nvPr/>
          </p:nvSpPr>
          <p:spPr>
            <a:xfrm>
              <a:off x="7889010" y="4611078"/>
              <a:ext cx="535975" cy="11332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&gt;1 RPM</a:t>
              </a:r>
              <a:endParaRPr lang="en-GB" sz="8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6" name="Oval 435"/>
            <p:cNvSpPr/>
            <p:nvPr/>
          </p:nvSpPr>
          <p:spPr>
            <a:xfrm flipH="1" flipV="1">
              <a:off x="7856775" y="4648459"/>
              <a:ext cx="45719" cy="463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37" name="Group 436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444" name="Group 443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451" name="Rectangle 450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2" name="Oval 451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3" name="Oval 452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4" name="Oval 453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46" name="TextBox 445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447" name="TextBox 446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448" name="Straight Connector 447"/>
              <p:cNvCxnSpPr>
                <a:stCxn id="453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38" name="Straight Arrow Connector 437"/>
            <p:cNvCxnSpPr>
              <a:stCxn id="435" idx="3"/>
              <a:endCxn id="453" idx="5"/>
            </p:cNvCxnSpPr>
            <p:nvPr/>
          </p:nvCxnSpPr>
          <p:spPr>
            <a:xfrm flipV="1">
              <a:off x="8424985" y="4655243"/>
              <a:ext cx="110605" cy="124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42" name="Rectangle 441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1</a:t>
              </a:r>
              <a:endParaRPr lang="en-GB" sz="800" dirty="0"/>
            </a:p>
          </p:txBody>
        </p:sp>
        <p:cxnSp>
          <p:nvCxnSpPr>
            <p:cNvPr id="443" name="Elbow Connector 442"/>
            <p:cNvCxnSpPr>
              <a:stCxn id="442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456" name="Elbow Connector 455"/>
          <p:cNvCxnSpPr>
            <a:stCxn id="488" idx="0"/>
            <a:endCxn id="435" idx="1"/>
          </p:cNvCxnSpPr>
          <p:nvPr/>
        </p:nvCxnSpPr>
        <p:spPr>
          <a:xfrm flipV="1">
            <a:off x="1632752" y="4159741"/>
            <a:ext cx="269673" cy="38150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58" name="Elbow Connector 457"/>
          <p:cNvCxnSpPr>
            <a:stCxn id="488" idx="0"/>
            <a:endCxn id="446" idx="1"/>
          </p:cNvCxnSpPr>
          <p:nvPr/>
        </p:nvCxnSpPr>
        <p:spPr>
          <a:xfrm flipV="1">
            <a:off x="1632752" y="4054982"/>
            <a:ext cx="899113" cy="486263"/>
          </a:xfrm>
          <a:prstGeom prst="bentConnector3">
            <a:avLst>
              <a:gd name="adj1" fmla="val 15231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459" name="Group 458"/>
          <p:cNvGrpSpPr/>
          <p:nvPr/>
        </p:nvGrpSpPr>
        <p:grpSpPr>
          <a:xfrm>
            <a:off x="6670421" y="3497383"/>
            <a:ext cx="759370" cy="422030"/>
            <a:chOff x="8030308" y="4482124"/>
            <a:chExt cx="759370" cy="422030"/>
          </a:xfrm>
        </p:grpSpPr>
        <p:sp>
          <p:nvSpPr>
            <p:cNvPr id="460" name="Rectangle 459"/>
            <p:cNvSpPr/>
            <p:nvPr/>
          </p:nvSpPr>
          <p:spPr>
            <a:xfrm>
              <a:off x="8077201" y="4591538"/>
              <a:ext cx="347784" cy="13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>
                  <a:solidFill>
                    <a:sysClr val="windowText" lastClr="000000"/>
                  </a:solidFill>
                </a:rPr>
                <a:t> 0</a:t>
              </a:r>
            </a:p>
          </p:txBody>
        </p:sp>
        <p:sp>
          <p:nvSpPr>
            <p:cNvPr id="461" name="Oval 460"/>
            <p:cNvSpPr/>
            <p:nvPr/>
          </p:nvSpPr>
          <p:spPr>
            <a:xfrm flipH="1" flipV="1">
              <a:off x="8030308" y="4638431"/>
              <a:ext cx="78153" cy="56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62" name="Group 461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466" name="Group 465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477" name="Rectangle 476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5" name="Oval 484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9" name="Oval 488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0" name="Oval 489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67" name="TextBox 466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468" name="TextBox 467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469" name="Straight Connector 468"/>
              <p:cNvCxnSpPr>
                <a:stCxn id="489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63" name="Straight Arrow Connector 462"/>
            <p:cNvCxnSpPr>
              <a:stCxn id="460" idx="3"/>
              <a:endCxn id="489" idx="5"/>
            </p:cNvCxnSpPr>
            <p:nvPr/>
          </p:nvCxnSpPr>
          <p:spPr>
            <a:xfrm flipV="1">
              <a:off x="8424985" y="4655243"/>
              <a:ext cx="110605" cy="2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64" name="Rectangle 463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0</a:t>
              </a:r>
            </a:p>
          </p:txBody>
        </p:sp>
        <p:cxnSp>
          <p:nvCxnSpPr>
            <p:cNvPr id="465" name="Elbow Connector 464"/>
            <p:cNvCxnSpPr>
              <a:stCxn id="464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5" name="Straight Arrow Connector 4"/>
          <p:cNvCxnSpPr>
            <a:stCxn id="477" idx="3"/>
            <a:endCxn id="206" idx="1"/>
          </p:cNvCxnSpPr>
          <p:nvPr/>
        </p:nvCxnSpPr>
        <p:spPr>
          <a:xfrm flipV="1">
            <a:off x="7365991" y="3582528"/>
            <a:ext cx="73692" cy="94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92" name="Group 491"/>
          <p:cNvGrpSpPr/>
          <p:nvPr/>
        </p:nvGrpSpPr>
        <p:grpSpPr>
          <a:xfrm>
            <a:off x="6674325" y="4134337"/>
            <a:ext cx="759370" cy="422030"/>
            <a:chOff x="8030308" y="4482124"/>
            <a:chExt cx="759370" cy="422030"/>
          </a:xfrm>
        </p:grpSpPr>
        <p:sp>
          <p:nvSpPr>
            <p:cNvPr id="494" name="Rectangle 493"/>
            <p:cNvSpPr/>
            <p:nvPr/>
          </p:nvSpPr>
          <p:spPr>
            <a:xfrm>
              <a:off x="8077201" y="4591538"/>
              <a:ext cx="347784" cy="13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>
                  <a:solidFill>
                    <a:sysClr val="windowText" lastClr="000000"/>
                  </a:solidFill>
                </a:rPr>
                <a:t> 0</a:t>
              </a:r>
            </a:p>
          </p:txBody>
        </p:sp>
        <p:sp>
          <p:nvSpPr>
            <p:cNvPr id="496" name="Oval 495"/>
            <p:cNvSpPr/>
            <p:nvPr/>
          </p:nvSpPr>
          <p:spPr>
            <a:xfrm flipH="1" flipV="1">
              <a:off x="8030308" y="4638431"/>
              <a:ext cx="78153" cy="56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98" name="Group 497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503" name="Group 502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509" name="Rectangle 508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0" name="Oval 509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1" name="Oval 510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2" name="Oval 511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04" name="TextBox 503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505" name="TextBox 504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506" name="Straight Connector 505"/>
              <p:cNvCxnSpPr>
                <a:stCxn id="511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7" name="Straight Connector 506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8" name="Straight Connector 507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00" name="Straight Arrow Connector 499"/>
            <p:cNvCxnSpPr>
              <a:stCxn id="494" idx="3"/>
              <a:endCxn id="511" idx="5"/>
            </p:cNvCxnSpPr>
            <p:nvPr/>
          </p:nvCxnSpPr>
          <p:spPr>
            <a:xfrm flipV="1">
              <a:off x="8424985" y="4655243"/>
              <a:ext cx="110605" cy="2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501" name="Rectangle 500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0</a:t>
              </a:r>
            </a:p>
          </p:txBody>
        </p:sp>
        <p:cxnSp>
          <p:nvCxnSpPr>
            <p:cNvPr id="502" name="Elbow Connector 501"/>
            <p:cNvCxnSpPr>
              <a:stCxn id="501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stCxn id="509" idx="3"/>
            <a:endCxn id="504" idx="3"/>
          </p:cNvCxnSpPr>
          <p:nvPr/>
        </p:nvCxnSpPr>
        <p:spPr>
          <a:xfrm flipV="1">
            <a:off x="7369895" y="4215195"/>
            <a:ext cx="63800" cy="98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398" idx="3"/>
            <a:endCxn id="461" idx="6"/>
          </p:cNvCxnSpPr>
          <p:nvPr/>
        </p:nvCxnSpPr>
        <p:spPr>
          <a:xfrm>
            <a:off x="6588216" y="3576190"/>
            <a:ext cx="82205" cy="10567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256" idx="3"/>
            <a:endCxn id="494" idx="1"/>
          </p:cNvCxnSpPr>
          <p:nvPr/>
        </p:nvCxnSpPr>
        <p:spPr>
          <a:xfrm>
            <a:off x="6589541" y="4213620"/>
            <a:ext cx="131677" cy="9656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13" name="Group 512"/>
          <p:cNvGrpSpPr/>
          <p:nvPr/>
        </p:nvGrpSpPr>
        <p:grpSpPr>
          <a:xfrm>
            <a:off x="6701676" y="5724769"/>
            <a:ext cx="759370" cy="422030"/>
            <a:chOff x="8030308" y="4482124"/>
            <a:chExt cx="759370" cy="422030"/>
          </a:xfrm>
        </p:grpSpPr>
        <p:sp>
          <p:nvSpPr>
            <p:cNvPr id="514" name="Rectangle 513"/>
            <p:cNvSpPr/>
            <p:nvPr/>
          </p:nvSpPr>
          <p:spPr>
            <a:xfrm>
              <a:off x="8077201" y="4591538"/>
              <a:ext cx="347784" cy="13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>
                  <a:solidFill>
                    <a:sysClr val="windowText" lastClr="000000"/>
                  </a:solidFill>
                </a:rPr>
                <a:t> 0</a:t>
              </a:r>
            </a:p>
          </p:txBody>
        </p:sp>
        <p:sp>
          <p:nvSpPr>
            <p:cNvPr id="515" name="Oval 514"/>
            <p:cNvSpPr/>
            <p:nvPr/>
          </p:nvSpPr>
          <p:spPr>
            <a:xfrm flipH="1" flipV="1">
              <a:off x="8030308" y="4638431"/>
              <a:ext cx="78153" cy="56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16" name="Group 515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520" name="Group 519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526" name="Rectangle 525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7" name="Oval 526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8" name="Oval 527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9" name="Oval 528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21" name="TextBox 520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522" name="TextBox 521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523" name="Straight Connector 522"/>
              <p:cNvCxnSpPr>
                <a:stCxn id="528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4" name="Straight Connector 523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5" name="Straight Connector 524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17" name="Straight Arrow Connector 516"/>
            <p:cNvCxnSpPr>
              <a:stCxn id="514" idx="3"/>
              <a:endCxn id="528" idx="5"/>
            </p:cNvCxnSpPr>
            <p:nvPr/>
          </p:nvCxnSpPr>
          <p:spPr>
            <a:xfrm flipV="1">
              <a:off x="8424985" y="4655243"/>
              <a:ext cx="110605" cy="2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518" name="Rectangle 517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0</a:t>
              </a:r>
            </a:p>
          </p:txBody>
        </p:sp>
        <p:cxnSp>
          <p:nvCxnSpPr>
            <p:cNvPr id="519" name="Elbow Connector 518"/>
            <p:cNvCxnSpPr>
              <a:stCxn id="518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530" name="Group 529"/>
          <p:cNvGrpSpPr/>
          <p:nvPr/>
        </p:nvGrpSpPr>
        <p:grpSpPr>
          <a:xfrm>
            <a:off x="6689951" y="6369537"/>
            <a:ext cx="759370" cy="422030"/>
            <a:chOff x="8030308" y="4482124"/>
            <a:chExt cx="759370" cy="422030"/>
          </a:xfrm>
        </p:grpSpPr>
        <p:sp>
          <p:nvSpPr>
            <p:cNvPr id="531" name="Rectangle 530"/>
            <p:cNvSpPr/>
            <p:nvPr/>
          </p:nvSpPr>
          <p:spPr>
            <a:xfrm>
              <a:off x="8077201" y="4591538"/>
              <a:ext cx="347784" cy="13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>
                  <a:solidFill>
                    <a:sysClr val="windowText" lastClr="000000"/>
                  </a:solidFill>
                </a:rPr>
                <a:t> 0</a:t>
              </a:r>
            </a:p>
          </p:txBody>
        </p:sp>
        <p:sp>
          <p:nvSpPr>
            <p:cNvPr id="532" name="Oval 531"/>
            <p:cNvSpPr/>
            <p:nvPr/>
          </p:nvSpPr>
          <p:spPr>
            <a:xfrm flipH="1" flipV="1">
              <a:off x="8030308" y="4638431"/>
              <a:ext cx="78153" cy="56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33" name="Group 532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537" name="Group 536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543" name="Rectangle 542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4" name="Oval 543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5" name="Oval 544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6" name="Oval 545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38" name="TextBox 537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539" name="TextBox 538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540" name="Straight Connector 539"/>
              <p:cNvCxnSpPr>
                <a:stCxn id="545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1" name="Straight Connector 540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2" name="Straight Connector 541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34" name="Straight Arrow Connector 533"/>
            <p:cNvCxnSpPr>
              <a:stCxn id="531" idx="3"/>
              <a:endCxn id="545" idx="5"/>
            </p:cNvCxnSpPr>
            <p:nvPr/>
          </p:nvCxnSpPr>
          <p:spPr>
            <a:xfrm flipV="1">
              <a:off x="8424985" y="4655243"/>
              <a:ext cx="110605" cy="2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535" name="Rectangle 534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0</a:t>
              </a:r>
            </a:p>
          </p:txBody>
        </p:sp>
        <p:cxnSp>
          <p:nvCxnSpPr>
            <p:cNvPr id="536" name="Elbow Connector 535"/>
            <p:cNvCxnSpPr>
              <a:stCxn id="535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547" name="Rounded Rectangle 546"/>
          <p:cNvSpPr/>
          <p:nvPr/>
        </p:nvSpPr>
        <p:spPr>
          <a:xfrm>
            <a:off x="6242637" y="507741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548" name="Rounded Rectangle 547"/>
          <p:cNvSpPr/>
          <p:nvPr/>
        </p:nvSpPr>
        <p:spPr>
          <a:xfrm>
            <a:off x="6021753" y="5404335"/>
            <a:ext cx="1072452" cy="2381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Stop Start sensitive: Total Cycle Electrical Demand (</a:t>
            </a:r>
            <a:r>
              <a:rPr lang="en-GB" sz="600" dirty="0" smtClean="0"/>
              <a:t>J)</a:t>
            </a:r>
            <a:endParaRPr lang="en-GB" sz="600" dirty="0"/>
          </a:p>
        </p:txBody>
      </p:sp>
      <p:cxnSp>
        <p:nvCxnSpPr>
          <p:cNvPr id="40" name="Straight Arrow Connector 39"/>
          <p:cNvCxnSpPr>
            <a:stCxn id="547" idx="2"/>
            <a:endCxn id="548" idx="0"/>
          </p:cNvCxnSpPr>
          <p:nvPr/>
        </p:nvCxnSpPr>
        <p:spPr>
          <a:xfrm>
            <a:off x="6556805" y="5266806"/>
            <a:ext cx="1174" cy="137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548" idx="2"/>
            <a:endCxn id="515" idx="6"/>
          </p:cNvCxnSpPr>
          <p:nvPr/>
        </p:nvCxnSpPr>
        <p:spPr>
          <a:xfrm rot="16200000" flipH="1">
            <a:off x="6496468" y="5704039"/>
            <a:ext cx="266719" cy="14369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548" idx="2"/>
            <a:endCxn id="532" idx="6"/>
          </p:cNvCxnSpPr>
          <p:nvPr/>
        </p:nvCxnSpPr>
        <p:spPr>
          <a:xfrm rot="16200000" flipH="1">
            <a:off x="6168222" y="6032286"/>
            <a:ext cx="911487" cy="1319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526" idx="3"/>
            <a:endCxn id="255" idx="1"/>
          </p:cNvCxnSpPr>
          <p:nvPr/>
        </p:nvCxnSpPr>
        <p:spPr>
          <a:xfrm>
            <a:off x="7397246" y="5904524"/>
            <a:ext cx="517538" cy="3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543" idx="3"/>
            <a:endCxn id="344" idx="1"/>
          </p:cNvCxnSpPr>
          <p:nvPr/>
        </p:nvCxnSpPr>
        <p:spPr>
          <a:xfrm>
            <a:off x="7385521" y="6549292"/>
            <a:ext cx="540985" cy="3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49" name="Rectangle 548"/>
          <p:cNvSpPr/>
          <p:nvPr/>
        </p:nvSpPr>
        <p:spPr>
          <a:xfrm>
            <a:off x="720284" y="5506147"/>
            <a:ext cx="638960" cy="2603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Stored Energy Efficiency = 0.935</a:t>
            </a:r>
            <a:endParaRPr lang="en-GB" sz="600" dirty="0"/>
          </a:p>
        </p:txBody>
      </p:sp>
      <p:cxnSp>
        <p:nvCxnSpPr>
          <p:cNvPr id="550" name="Elbow Connector 549"/>
          <p:cNvCxnSpPr>
            <a:stCxn id="549" idx="3"/>
            <a:endCxn id="553" idx="5"/>
          </p:cNvCxnSpPr>
          <p:nvPr/>
        </p:nvCxnSpPr>
        <p:spPr>
          <a:xfrm>
            <a:off x="1359244" y="5636317"/>
            <a:ext cx="1841385" cy="397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51" name="Group 550"/>
          <p:cNvGrpSpPr/>
          <p:nvPr/>
        </p:nvGrpSpPr>
        <p:grpSpPr>
          <a:xfrm>
            <a:off x="3192820" y="5597955"/>
            <a:ext cx="171490" cy="307424"/>
            <a:chOff x="2119626" y="1550074"/>
            <a:chExt cx="171490" cy="307424"/>
          </a:xfrm>
        </p:grpSpPr>
        <p:pic>
          <p:nvPicPr>
            <p:cNvPr id="552" name="Picture 55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53" name="Oval 55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4" name="Oval 55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" name="Elbow Connector 3"/>
          <p:cNvCxnSpPr>
            <a:stCxn id="478" idx="3"/>
            <a:endCxn id="554" idx="6"/>
          </p:cNvCxnSpPr>
          <p:nvPr/>
        </p:nvCxnSpPr>
        <p:spPr>
          <a:xfrm>
            <a:off x="3082571" y="5771157"/>
            <a:ext cx="110249" cy="325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552" idx="3"/>
            <a:endCxn id="380" idx="1"/>
          </p:cNvCxnSpPr>
          <p:nvPr/>
        </p:nvCxnSpPr>
        <p:spPr>
          <a:xfrm>
            <a:off x="3364310" y="5751667"/>
            <a:ext cx="262800" cy="118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55647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Rounded Rectangle 178"/>
          <p:cNvSpPr/>
          <p:nvPr/>
        </p:nvSpPr>
        <p:spPr>
          <a:xfrm>
            <a:off x="1328663" y="3692170"/>
            <a:ext cx="111775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Fuel consumption with smart Pneumatics and average electrical  power demand</a:t>
            </a:r>
          </a:p>
        </p:txBody>
      </p:sp>
      <p:grpSp>
        <p:nvGrpSpPr>
          <p:cNvPr id="386" name="Group 385"/>
          <p:cNvGrpSpPr/>
          <p:nvPr/>
        </p:nvGrpSpPr>
        <p:grpSpPr>
          <a:xfrm>
            <a:off x="2655119" y="3486890"/>
            <a:ext cx="201966" cy="319330"/>
            <a:chOff x="2031714" y="1900840"/>
            <a:chExt cx="201966" cy="319330"/>
          </a:xfrm>
        </p:grpSpPr>
        <p:pic>
          <p:nvPicPr>
            <p:cNvPr id="387" name="Picture 38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388" name="Oval 387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9" name="Oval 388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91" name="Straight Arrow Connector 390"/>
          <p:cNvCxnSpPr>
            <a:stCxn id="387" idx="3"/>
          </p:cNvCxnSpPr>
          <p:nvPr/>
        </p:nvCxnSpPr>
        <p:spPr>
          <a:xfrm>
            <a:off x="2857085" y="3646555"/>
            <a:ext cx="132268" cy="2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54" name="Group 453"/>
          <p:cNvGrpSpPr/>
          <p:nvPr/>
        </p:nvGrpSpPr>
        <p:grpSpPr>
          <a:xfrm>
            <a:off x="4244417" y="3202147"/>
            <a:ext cx="201966" cy="319330"/>
            <a:chOff x="2031714" y="1900840"/>
            <a:chExt cx="201966" cy="319330"/>
          </a:xfrm>
        </p:grpSpPr>
        <p:pic>
          <p:nvPicPr>
            <p:cNvPr id="455" name="Picture 45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457" name="Oval 456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8" name="Oval 457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2" name="Elbow Connector 141"/>
          <p:cNvCxnSpPr>
            <a:endCxn id="458" idx="6"/>
          </p:cNvCxnSpPr>
          <p:nvPr/>
        </p:nvCxnSpPr>
        <p:spPr>
          <a:xfrm flipV="1">
            <a:off x="3779124" y="3412369"/>
            <a:ext cx="465293" cy="23620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Elbow Connector 156"/>
          <p:cNvCxnSpPr>
            <a:stCxn id="117" idx="3"/>
            <a:endCxn id="457" idx="6"/>
          </p:cNvCxnSpPr>
          <p:nvPr/>
        </p:nvCxnSpPr>
        <p:spPr>
          <a:xfrm flipV="1">
            <a:off x="2449893" y="3306689"/>
            <a:ext cx="1795638" cy="3739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AA9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60" name="Group 459"/>
          <p:cNvGrpSpPr/>
          <p:nvPr/>
        </p:nvGrpSpPr>
        <p:grpSpPr>
          <a:xfrm flipV="1">
            <a:off x="4698688" y="2922457"/>
            <a:ext cx="201966" cy="319005"/>
            <a:chOff x="2031714" y="1900840"/>
            <a:chExt cx="201966" cy="319330"/>
          </a:xfrm>
        </p:grpSpPr>
        <p:pic>
          <p:nvPicPr>
            <p:cNvPr id="461" name="Picture 4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462" name="Oval 461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3" name="Oval 462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3" name="Straight Arrow Connector 162"/>
          <p:cNvCxnSpPr>
            <a:stCxn id="461" idx="3"/>
          </p:cNvCxnSpPr>
          <p:nvPr/>
        </p:nvCxnSpPr>
        <p:spPr>
          <a:xfrm flipV="1">
            <a:off x="4900654" y="3080622"/>
            <a:ext cx="342107" cy="1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455" idx="3"/>
            <a:endCxn id="462" idx="6"/>
          </p:cNvCxnSpPr>
          <p:nvPr/>
        </p:nvCxnSpPr>
        <p:spPr>
          <a:xfrm flipV="1">
            <a:off x="4446383" y="3137027"/>
            <a:ext cx="253419" cy="224785"/>
          </a:xfrm>
          <a:prstGeom prst="bentConnector3">
            <a:avLst>
              <a:gd name="adj1" fmla="val 3722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endCxn id="463" idx="6"/>
          </p:cNvCxnSpPr>
          <p:nvPr/>
        </p:nvCxnSpPr>
        <p:spPr>
          <a:xfrm>
            <a:off x="3779123" y="2855356"/>
            <a:ext cx="919565" cy="17609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38" name="TextBox 437"/>
          <p:cNvSpPr txBox="1"/>
          <p:nvPr/>
        </p:nvSpPr>
        <p:spPr>
          <a:xfrm>
            <a:off x="185979" y="1943072"/>
            <a:ext cx="5581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13: WHTC Corrected FC calculation over the cycle </a:t>
            </a:r>
            <a:endParaRPr lang="en-GB" dirty="0"/>
          </a:p>
        </p:txBody>
      </p:sp>
      <p:grpSp>
        <p:nvGrpSpPr>
          <p:cNvPr id="439" name="Group 438"/>
          <p:cNvGrpSpPr/>
          <p:nvPr/>
        </p:nvGrpSpPr>
        <p:grpSpPr>
          <a:xfrm flipV="1">
            <a:off x="2657532" y="2683010"/>
            <a:ext cx="201966" cy="345633"/>
            <a:chOff x="2031714" y="1900840"/>
            <a:chExt cx="201966" cy="319330"/>
          </a:xfrm>
        </p:grpSpPr>
        <p:pic>
          <p:nvPicPr>
            <p:cNvPr id="440" name="Picture 4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441" name="Oval 440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2" name="Oval 441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8" name="Straight Arrow Connector 107"/>
          <p:cNvCxnSpPr>
            <a:stCxn id="440" idx="3"/>
          </p:cNvCxnSpPr>
          <p:nvPr/>
        </p:nvCxnSpPr>
        <p:spPr>
          <a:xfrm flipV="1">
            <a:off x="2859498" y="2855356"/>
            <a:ext cx="129854" cy="4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6" name="Rounded Rectangle 235"/>
          <p:cNvSpPr/>
          <p:nvPr/>
        </p:nvSpPr>
        <p:spPr>
          <a:xfrm>
            <a:off x="175859" y="2256918"/>
            <a:ext cx="10660730" cy="275403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Elbow Connector 2"/>
          <p:cNvCxnSpPr>
            <a:stCxn id="117" idx="3"/>
            <a:endCxn id="388" idx="6"/>
          </p:cNvCxnSpPr>
          <p:nvPr/>
        </p:nvCxnSpPr>
        <p:spPr>
          <a:xfrm>
            <a:off x="2449893" y="3310428"/>
            <a:ext cx="206340" cy="281004"/>
          </a:xfrm>
          <a:prstGeom prst="bentConnector3">
            <a:avLst>
              <a:gd name="adj1" fmla="val 46426"/>
            </a:avLst>
          </a:prstGeom>
          <a:noFill/>
          <a:ln w="6350" cap="flat" cmpd="sng" algn="ctr">
            <a:solidFill>
              <a:srgbClr val="00AA9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" name="Elbow Connector 5"/>
          <p:cNvCxnSpPr>
            <a:stCxn id="179" idx="3"/>
            <a:endCxn id="389" idx="6"/>
          </p:cNvCxnSpPr>
          <p:nvPr/>
        </p:nvCxnSpPr>
        <p:spPr>
          <a:xfrm flipV="1">
            <a:off x="2446419" y="3697112"/>
            <a:ext cx="208700" cy="12441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9" name="Rounded Rectangle 238"/>
          <p:cNvSpPr/>
          <p:nvPr/>
        </p:nvSpPr>
        <p:spPr>
          <a:xfrm>
            <a:off x="342737" y="356926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10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8" name="Elbow Connector 7"/>
          <p:cNvCxnSpPr>
            <a:stCxn id="245" idx="3"/>
            <a:endCxn id="117" idx="1"/>
          </p:cNvCxnSpPr>
          <p:nvPr/>
        </p:nvCxnSpPr>
        <p:spPr>
          <a:xfrm>
            <a:off x="967922" y="2799184"/>
            <a:ext cx="394885" cy="51124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239" idx="3"/>
            <a:endCxn id="179" idx="1"/>
          </p:cNvCxnSpPr>
          <p:nvPr/>
        </p:nvCxnSpPr>
        <p:spPr>
          <a:xfrm>
            <a:off x="971073" y="3663959"/>
            <a:ext cx="357590" cy="15756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5" name="Rounded Rectangle 244"/>
          <p:cNvSpPr/>
          <p:nvPr/>
        </p:nvSpPr>
        <p:spPr>
          <a:xfrm>
            <a:off x="339586" y="270448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12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>
            <a:stCxn id="245" idx="3"/>
            <a:endCxn id="244" idx="1"/>
          </p:cNvCxnSpPr>
          <p:nvPr/>
        </p:nvCxnSpPr>
        <p:spPr>
          <a:xfrm>
            <a:off x="967922" y="2799184"/>
            <a:ext cx="394885" cy="20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244" idx="3"/>
            <a:endCxn id="442" idx="6"/>
          </p:cNvCxnSpPr>
          <p:nvPr/>
        </p:nvCxnSpPr>
        <p:spPr>
          <a:xfrm flipV="1">
            <a:off x="2449893" y="2801105"/>
            <a:ext cx="207639" cy="13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59" name="Group 258"/>
          <p:cNvGrpSpPr/>
          <p:nvPr/>
        </p:nvGrpSpPr>
        <p:grpSpPr>
          <a:xfrm>
            <a:off x="7613620" y="2992261"/>
            <a:ext cx="271228" cy="533339"/>
            <a:chOff x="3704809" y="3042615"/>
            <a:chExt cx="271228" cy="715121"/>
          </a:xfrm>
        </p:grpSpPr>
        <p:grpSp>
          <p:nvGrpSpPr>
            <p:cNvPr id="262" name="Group 261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79" name="Rectangle 278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Oval 279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" name="Oval 281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0" name="TextBox 26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74" name="Straight Connector 273"/>
            <p:cNvCxnSpPr>
              <a:stCxn id="281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87" name="Straight Arrow Connector 286"/>
          <p:cNvCxnSpPr>
            <a:endCxn id="281" idx="6"/>
          </p:cNvCxnSpPr>
          <p:nvPr/>
        </p:nvCxnSpPr>
        <p:spPr>
          <a:xfrm flipV="1">
            <a:off x="7485105" y="3259381"/>
            <a:ext cx="138960" cy="11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88" name="Group 287"/>
          <p:cNvGrpSpPr/>
          <p:nvPr/>
        </p:nvGrpSpPr>
        <p:grpSpPr>
          <a:xfrm>
            <a:off x="7613620" y="3858625"/>
            <a:ext cx="271228" cy="533339"/>
            <a:chOff x="3704809" y="3042615"/>
            <a:chExt cx="271228" cy="715121"/>
          </a:xfrm>
        </p:grpSpPr>
        <p:grpSp>
          <p:nvGrpSpPr>
            <p:cNvPr id="289" name="Group 28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96" name="Rectangle 295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8" name="Oval 297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9" name="Oval 298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0" name="TextBox 28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91" name="TextBox 29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92" name="Straight Connector 291"/>
            <p:cNvCxnSpPr>
              <a:stCxn id="298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03" name="Straight Arrow Connector 302"/>
          <p:cNvCxnSpPr>
            <a:endCxn id="298" idx="6"/>
          </p:cNvCxnSpPr>
          <p:nvPr/>
        </p:nvCxnSpPr>
        <p:spPr>
          <a:xfrm flipV="1">
            <a:off x="7485105" y="4125745"/>
            <a:ext cx="138960" cy="54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endCxn id="270" idx="1"/>
          </p:cNvCxnSpPr>
          <p:nvPr/>
        </p:nvCxnSpPr>
        <p:spPr>
          <a:xfrm flipV="1">
            <a:off x="6329847" y="3080410"/>
            <a:ext cx="1283773" cy="212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08" name="Group 307"/>
          <p:cNvGrpSpPr/>
          <p:nvPr/>
        </p:nvGrpSpPr>
        <p:grpSpPr>
          <a:xfrm>
            <a:off x="8820694" y="3171344"/>
            <a:ext cx="271228" cy="533339"/>
            <a:chOff x="3704809" y="3042615"/>
            <a:chExt cx="271228" cy="715121"/>
          </a:xfrm>
        </p:grpSpPr>
        <p:grpSp>
          <p:nvGrpSpPr>
            <p:cNvPr id="309" name="Group 30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316" name="Rectangle 315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7" name="Oval 316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Oval 317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5" name="Oval 324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0" name="TextBox 30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311" name="TextBox 31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312" name="Straight Connector 311"/>
            <p:cNvCxnSpPr>
              <a:stCxn id="318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29" name="Straight Arrow Connector 328"/>
          <p:cNvCxnSpPr>
            <a:endCxn id="318" idx="6"/>
          </p:cNvCxnSpPr>
          <p:nvPr/>
        </p:nvCxnSpPr>
        <p:spPr>
          <a:xfrm flipV="1">
            <a:off x="8692179" y="3438464"/>
            <a:ext cx="138960" cy="2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17" idx="3"/>
          </p:cNvCxnSpPr>
          <p:nvPr/>
        </p:nvCxnSpPr>
        <p:spPr>
          <a:xfrm>
            <a:off x="2449893" y="3310428"/>
            <a:ext cx="2792868" cy="1406575"/>
          </a:xfrm>
          <a:prstGeom prst="bentConnector3">
            <a:avLst>
              <a:gd name="adj1" fmla="val 58115"/>
            </a:avLst>
          </a:prstGeom>
          <a:noFill/>
          <a:ln w="6350" cap="flat" cmpd="sng" algn="ctr">
            <a:solidFill>
              <a:srgbClr val="00AA9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endCxn id="271" idx="1"/>
          </p:cNvCxnSpPr>
          <p:nvPr/>
        </p:nvCxnSpPr>
        <p:spPr>
          <a:xfrm>
            <a:off x="6329847" y="2600597"/>
            <a:ext cx="1285132" cy="840495"/>
          </a:xfrm>
          <a:prstGeom prst="bentConnector3">
            <a:avLst>
              <a:gd name="adj1" fmla="val 863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endCxn id="290" idx="1"/>
          </p:cNvCxnSpPr>
          <p:nvPr/>
        </p:nvCxnSpPr>
        <p:spPr>
          <a:xfrm flipV="1">
            <a:off x="6329847" y="3946774"/>
            <a:ext cx="1283773" cy="37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291" idx="1"/>
          </p:cNvCxnSpPr>
          <p:nvPr/>
        </p:nvCxnSpPr>
        <p:spPr>
          <a:xfrm flipV="1">
            <a:off x="6329847" y="4307456"/>
            <a:ext cx="1285132" cy="409547"/>
          </a:xfrm>
          <a:prstGeom prst="bentConnector3">
            <a:avLst>
              <a:gd name="adj1" fmla="val 1782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296" idx="3"/>
            <a:endCxn id="311" idx="1"/>
          </p:cNvCxnSpPr>
          <p:nvPr/>
        </p:nvCxnSpPr>
        <p:spPr>
          <a:xfrm flipV="1">
            <a:off x="7831058" y="3620175"/>
            <a:ext cx="990995" cy="505120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279" idx="3"/>
            <a:endCxn id="310" idx="1"/>
          </p:cNvCxnSpPr>
          <p:nvPr/>
        </p:nvCxnSpPr>
        <p:spPr>
          <a:xfrm>
            <a:off x="7831058" y="3258931"/>
            <a:ext cx="989636" cy="5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7" name="Rounded Rectangle 356"/>
          <p:cNvSpPr/>
          <p:nvPr/>
        </p:nvSpPr>
        <p:spPr>
          <a:xfrm>
            <a:off x="11037622" y="3377001"/>
            <a:ext cx="1087086" cy="258715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rgbClr val="006BB7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WHTC cycle FC (Grams)</a:t>
            </a:r>
            <a:endParaRPr lang="en-GB" sz="600" dirty="0"/>
          </a:p>
        </p:txBody>
      </p:sp>
      <p:cxnSp>
        <p:nvCxnSpPr>
          <p:cNvPr id="114" name="Elbow Connector 113"/>
          <p:cNvCxnSpPr>
            <a:stCxn id="117" idx="2"/>
            <a:endCxn id="441" idx="6"/>
          </p:cNvCxnSpPr>
          <p:nvPr/>
        </p:nvCxnSpPr>
        <p:spPr>
          <a:xfrm rot="5400000" flipH="1" flipV="1">
            <a:off x="2020350" y="2801490"/>
            <a:ext cx="524295" cy="752296"/>
          </a:xfrm>
          <a:prstGeom prst="bentConnector4">
            <a:avLst>
              <a:gd name="adj1" fmla="val 24309"/>
              <a:gd name="adj2" fmla="val 85363"/>
            </a:avLst>
          </a:prstGeom>
          <a:noFill/>
          <a:ln w="6350" cap="flat" cmpd="sng" algn="ctr">
            <a:solidFill>
              <a:srgbClr val="00AA9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7" name="Rounded Rectangle 116"/>
          <p:cNvSpPr/>
          <p:nvPr/>
        </p:nvSpPr>
        <p:spPr>
          <a:xfrm>
            <a:off x="1362807" y="3181070"/>
            <a:ext cx="1087086" cy="25871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Base fuel consumption with average auxiliary loads</a:t>
            </a:r>
            <a:endParaRPr lang="en-GB" sz="600" dirty="0"/>
          </a:p>
        </p:txBody>
      </p:sp>
      <p:cxnSp>
        <p:nvCxnSpPr>
          <p:cNvPr id="137" name="Elbow Connector 136"/>
          <p:cNvCxnSpPr/>
          <p:nvPr/>
        </p:nvCxnSpPr>
        <p:spPr>
          <a:xfrm flipV="1">
            <a:off x="2322074" y="2600597"/>
            <a:ext cx="2920687" cy="206532"/>
          </a:xfrm>
          <a:prstGeom prst="bentConnector3">
            <a:avLst>
              <a:gd name="adj1" fmla="val 751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4" name="Rounded Rectangle 243"/>
          <p:cNvSpPr/>
          <p:nvPr/>
        </p:nvSpPr>
        <p:spPr>
          <a:xfrm>
            <a:off x="1362807" y="2671884"/>
            <a:ext cx="108708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Fuel consumption with smart Electrics and average pneumatic power demand</a:t>
            </a:r>
          </a:p>
        </p:txBody>
      </p:sp>
      <p:cxnSp>
        <p:nvCxnSpPr>
          <p:cNvPr id="156" name="Elbow Connector 155"/>
          <p:cNvCxnSpPr>
            <a:stCxn id="179" idx="3"/>
          </p:cNvCxnSpPr>
          <p:nvPr/>
        </p:nvCxnSpPr>
        <p:spPr>
          <a:xfrm>
            <a:off x="2446419" y="3821528"/>
            <a:ext cx="2796342" cy="129042"/>
          </a:xfrm>
          <a:prstGeom prst="bentConnector3">
            <a:avLst>
              <a:gd name="adj1" fmla="val 358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stCxn id="316" idx="3"/>
            <a:endCxn id="218" idx="6"/>
          </p:cNvCxnSpPr>
          <p:nvPr/>
        </p:nvCxnSpPr>
        <p:spPr>
          <a:xfrm>
            <a:off x="9038132" y="3438014"/>
            <a:ext cx="1132542" cy="12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1027950" y="258167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1037440" y="311528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082530" y="378252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505103" y="319437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505102" y="403659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533849" y="2815210"/>
            <a:ext cx="303570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7525590" y="3687998"/>
            <a:ext cx="303570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8844286" y="2977084"/>
            <a:ext cx="303570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568323" y="258999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2593224" y="337165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</a:t>
            </a:r>
            <a:r>
              <a:rPr lang="en-GB" sz="7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4157416" y="306899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602576" y="278578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</a:t>
            </a:r>
            <a:r>
              <a:rPr lang="en-GB" sz="7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1009825" y="3164862"/>
            <a:ext cx="393550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81" name="Flowchart: Terminator 180"/>
          <p:cNvSpPr/>
          <p:nvPr/>
        </p:nvSpPr>
        <p:spPr>
          <a:xfrm>
            <a:off x="2998242" y="2710013"/>
            <a:ext cx="886264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Fuel Consumption benefit of Smart Electricals</a:t>
            </a:r>
          </a:p>
        </p:txBody>
      </p:sp>
      <p:sp>
        <p:nvSpPr>
          <p:cNvPr id="182" name="Flowchart: Terminator 181"/>
          <p:cNvSpPr/>
          <p:nvPr/>
        </p:nvSpPr>
        <p:spPr>
          <a:xfrm>
            <a:off x="2991616" y="3498518"/>
            <a:ext cx="886264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Fuel Consumption benefit of Smart Pneumatics</a:t>
            </a:r>
          </a:p>
        </p:txBody>
      </p:sp>
      <p:sp>
        <p:nvSpPr>
          <p:cNvPr id="183" name="Flowchart: Terminator 182"/>
          <p:cNvSpPr/>
          <p:nvPr/>
        </p:nvSpPr>
        <p:spPr>
          <a:xfrm>
            <a:off x="5259062" y="2458223"/>
            <a:ext cx="1119502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FC: with smart Electricals only</a:t>
            </a:r>
          </a:p>
        </p:txBody>
      </p:sp>
      <p:sp>
        <p:nvSpPr>
          <p:cNvPr id="184" name="Flowchart: Terminator 183"/>
          <p:cNvSpPr/>
          <p:nvPr/>
        </p:nvSpPr>
        <p:spPr>
          <a:xfrm>
            <a:off x="5268339" y="2944579"/>
            <a:ext cx="1119502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FC: with smart Electricals and Pneumatics</a:t>
            </a:r>
          </a:p>
        </p:txBody>
      </p:sp>
      <p:sp>
        <p:nvSpPr>
          <p:cNvPr id="185" name="Flowchart: Terminator 184"/>
          <p:cNvSpPr/>
          <p:nvPr/>
        </p:nvSpPr>
        <p:spPr>
          <a:xfrm>
            <a:off x="5261713" y="3804645"/>
            <a:ext cx="1119502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FC: with smart Pneumatics only</a:t>
            </a:r>
          </a:p>
        </p:txBody>
      </p:sp>
      <p:sp>
        <p:nvSpPr>
          <p:cNvPr id="186" name="Flowchart: Terminator 185"/>
          <p:cNvSpPr/>
          <p:nvPr/>
        </p:nvSpPr>
        <p:spPr>
          <a:xfrm>
            <a:off x="5263038" y="4585197"/>
            <a:ext cx="1119502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FC: no smart system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961308" y="3345643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</a:t>
            </a:r>
            <a:endParaRPr lang="en-GB" sz="600" dirty="0"/>
          </a:p>
        </p:txBody>
      </p:sp>
      <p:sp>
        <p:nvSpPr>
          <p:cNvPr id="168" name="Rectangle 167"/>
          <p:cNvSpPr/>
          <p:nvPr/>
        </p:nvSpPr>
        <p:spPr>
          <a:xfrm>
            <a:off x="6738199" y="3169796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sp>
        <p:nvSpPr>
          <p:cNvPr id="169" name="Rectangle 168"/>
          <p:cNvSpPr/>
          <p:nvPr/>
        </p:nvSpPr>
        <p:spPr>
          <a:xfrm>
            <a:off x="6749922" y="4041212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grpSp>
        <p:nvGrpSpPr>
          <p:cNvPr id="165" name="Group 164"/>
          <p:cNvGrpSpPr/>
          <p:nvPr/>
        </p:nvGrpSpPr>
        <p:grpSpPr>
          <a:xfrm>
            <a:off x="9672974" y="2456907"/>
            <a:ext cx="271228" cy="533339"/>
            <a:chOff x="3704809" y="3042615"/>
            <a:chExt cx="271228" cy="715121"/>
          </a:xfrm>
        </p:grpSpPr>
        <p:grpSp>
          <p:nvGrpSpPr>
            <p:cNvPr id="166" name="Group 165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07" name="Rectangle 206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Oval 207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0" name="Oval 209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1" name="TextBox 170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193" name="Straight Connector 192"/>
            <p:cNvCxnSpPr>
              <a:stCxn id="209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1" name="Snip Single Corner Rectangle 210"/>
          <p:cNvSpPr/>
          <p:nvPr/>
        </p:nvSpPr>
        <p:spPr>
          <a:xfrm>
            <a:off x="8583221" y="2622615"/>
            <a:ext cx="882412" cy="172360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In Declaration MODE?</a:t>
            </a:r>
            <a:endParaRPr lang="en-GB" sz="600" dirty="0"/>
          </a:p>
        </p:txBody>
      </p:sp>
      <p:cxnSp>
        <p:nvCxnSpPr>
          <p:cNvPr id="9" name="Straight Arrow Connector 8"/>
          <p:cNvCxnSpPr>
            <a:stCxn id="211" idx="0"/>
            <a:endCxn id="209" idx="5"/>
          </p:cNvCxnSpPr>
          <p:nvPr/>
        </p:nvCxnSpPr>
        <p:spPr>
          <a:xfrm flipV="1">
            <a:off x="9465633" y="2707652"/>
            <a:ext cx="224481" cy="1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2" name="Snip Single Corner Rectangle 211"/>
          <p:cNvSpPr/>
          <p:nvPr/>
        </p:nvSpPr>
        <p:spPr>
          <a:xfrm>
            <a:off x="8587128" y="2407692"/>
            <a:ext cx="882412" cy="172360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WHTC Correction factor</a:t>
            </a:r>
            <a:endParaRPr lang="en-GB" sz="600" dirty="0"/>
          </a:p>
        </p:txBody>
      </p:sp>
      <p:cxnSp>
        <p:nvCxnSpPr>
          <p:cNvPr id="213" name="Straight Arrow Connector 212"/>
          <p:cNvCxnSpPr>
            <a:stCxn id="212" idx="0"/>
            <a:endCxn id="171" idx="1"/>
          </p:cNvCxnSpPr>
          <p:nvPr/>
        </p:nvCxnSpPr>
        <p:spPr>
          <a:xfrm>
            <a:off x="9469540" y="2493872"/>
            <a:ext cx="203434" cy="51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4" name="Rectangle 213"/>
          <p:cNvSpPr/>
          <p:nvPr/>
        </p:nvSpPr>
        <p:spPr>
          <a:xfrm>
            <a:off x="9437633" y="2927518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1</a:t>
            </a:r>
            <a:endParaRPr lang="en-GB" sz="800" dirty="0"/>
          </a:p>
        </p:txBody>
      </p:sp>
      <p:cxnSp>
        <p:nvCxnSpPr>
          <p:cNvPr id="215" name="Elbow Connector 214"/>
          <p:cNvCxnSpPr>
            <a:stCxn id="214" idx="3"/>
          </p:cNvCxnSpPr>
          <p:nvPr/>
        </p:nvCxnSpPr>
        <p:spPr>
          <a:xfrm flipV="1">
            <a:off x="9566588" y="2904048"/>
            <a:ext cx="110456" cy="8794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16" name="Group 215"/>
          <p:cNvGrpSpPr/>
          <p:nvPr/>
        </p:nvGrpSpPr>
        <p:grpSpPr>
          <a:xfrm>
            <a:off x="10169560" y="3350633"/>
            <a:ext cx="171490" cy="307424"/>
            <a:chOff x="2119626" y="1550074"/>
            <a:chExt cx="171490" cy="307424"/>
          </a:xfrm>
        </p:grpSpPr>
        <p:pic>
          <p:nvPicPr>
            <p:cNvPr id="217" name="Picture 2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18" name="Oval 217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Oval 218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4" name="Straight Arrow Connector 23"/>
          <p:cNvCxnSpPr>
            <a:stCxn id="217" idx="3"/>
            <a:endCxn id="357" idx="1"/>
          </p:cNvCxnSpPr>
          <p:nvPr/>
        </p:nvCxnSpPr>
        <p:spPr>
          <a:xfrm>
            <a:off x="10341050" y="3504345"/>
            <a:ext cx="696572" cy="2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207" idx="3"/>
            <a:endCxn id="219" idx="6"/>
          </p:cNvCxnSpPr>
          <p:nvPr/>
        </p:nvCxnSpPr>
        <p:spPr>
          <a:xfrm>
            <a:off x="9890412" y="2723577"/>
            <a:ext cx="279148" cy="83283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>
            <a:off x="10245184" y="318138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</a:t>
            </a:r>
            <a:r>
              <a:rPr lang="en-GB" sz="7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9985601" y="239110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8269535" y="240124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</a:t>
            </a:r>
            <a:r>
              <a:rPr lang="en-GB" sz="7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8277627" y="262931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</a:t>
            </a:r>
            <a:r>
              <a:rPr lang="en-GB" sz="700" dirty="0">
                <a:solidFill>
                  <a:srgbClr val="FF0000"/>
                </a:solidFill>
              </a:rPr>
              <a:t>8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548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nip Single Corner Rectangle 172"/>
          <p:cNvSpPr/>
          <p:nvPr/>
        </p:nvSpPr>
        <p:spPr>
          <a:xfrm>
            <a:off x="9602054" y="3880703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74" name="Rectangle 173"/>
          <p:cNvSpPr/>
          <p:nvPr/>
        </p:nvSpPr>
        <p:spPr>
          <a:xfrm>
            <a:off x="9603630" y="4050543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75" name="Rounded Rectangle 174"/>
          <p:cNvSpPr/>
          <p:nvPr/>
        </p:nvSpPr>
        <p:spPr>
          <a:xfrm>
            <a:off x="9602054" y="4236811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76" name="TextBox 175"/>
          <p:cNvSpPr txBox="1"/>
          <p:nvPr/>
        </p:nvSpPr>
        <p:spPr>
          <a:xfrm>
            <a:off x="10107775" y="3834013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signals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10107775" y="4011842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178" name="TextBox 177"/>
          <p:cNvSpPr txBox="1"/>
          <p:nvPr/>
        </p:nvSpPr>
        <p:spPr>
          <a:xfrm>
            <a:off x="10107775" y="4197663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180" name="Flowchart: Terminator 179"/>
          <p:cNvSpPr/>
          <p:nvPr/>
        </p:nvSpPr>
        <p:spPr>
          <a:xfrm>
            <a:off x="9602053" y="4422901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187" name="TextBox 186"/>
          <p:cNvSpPr txBox="1"/>
          <p:nvPr/>
        </p:nvSpPr>
        <p:spPr>
          <a:xfrm>
            <a:off x="10107774" y="4405536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188" name="TextBox 187"/>
          <p:cNvSpPr txBox="1"/>
          <p:nvPr/>
        </p:nvSpPr>
        <p:spPr>
          <a:xfrm>
            <a:off x="9595917" y="4616742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189" name="TextBox 188"/>
          <p:cNvSpPr txBox="1"/>
          <p:nvPr/>
        </p:nvSpPr>
        <p:spPr>
          <a:xfrm>
            <a:off x="10107773" y="4586316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161" name="Rounded Rectangle 160"/>
          <p:cNvSpPr/>
          <p:nvPr/>
        </p:nvSpPr>
        <p:spPr>
          <a:xfrm>
            <a:off x="9598132" y="3710247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62" name="TextBox 161"/>
          <p:cNvSpPr txBox="1"/>
          <p:nvPr/>
        </p:nvSpPr>
        <p:spPr>
          <a:xfrm>
            <a:off x="10106197" y="3665991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sp>
        <p:nvSpPr>
          <p:cNvPr id="225" name="TextBox 224"/>
          <p:cNvSpPr txBox="1"/>
          <p:nvPr/>
        </p:nvSpPr>
        <p:spPr>
          <a:xfrm>
            <a:off x="207579" y="2070176"/>
            <a:ext cx="3726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14: HVAC Fuelling Accounting</a:t>
            </a:r>
            <a:endParaRPr lang="en-GB" dirty="0"/>
          </a:p>
        </p:txBody>
      </p:sp>
      <p:sp>
        <p:nvSpPr>
          <p:cNvPr id="226" name="Rounded Rectangle 225"/>
          <p:cNvSpPr/>
          <p:nvPr/>
        </p:nvSpPr>
        <p:spPr>
          <a:xfrm>
            <a:off x="197459" y="2384023"/>
            <a:ext cx="8842809" cy="1884942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Rounded Rectangle 226"/>
          <p:cNvSpPr/>
          <p:nvPr/>
        </p:nvSpPr>
        <p:spPr>
          <a:xfrm>
            <a:off x="1360095" y="3288122"/>
            <a:ext cx="1002536" cy="198402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WHTC cycle FC (Grams)</a:t>
            </a:r>
          </a:p>
        </p:txBody>
      </p:sp>
      <p:sp>
        <p:nvSpPr>
          <p:cNvPr id="228" name="Rounded Rectangle 227"/>
          <p:cNvSpPr/>
          <p:nvPr/>
        </p:nvSpPr>
        <p:spPr>
          <a:xfrm>
            <a:off x="429467" y="328890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13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229" name="Straight Arrow Connector 228"/>
          <p:cNvCxnSpPr>
            <a:stCxn id="228" idx="3"/>
            <a:endCxn id="227" idx="1"/>
          </p:cNvCxnSpPr>
          <p:nvPr/>
        </p:nvCxnSpPr>
        <p:spPr>
          <a:xfrm>
            <a:off x="1057803" y="3383596"/>
            <a:ext cx="302292" cy="3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0" name="Rectangle 229"/>
          <p:cNvSpPr/>
          <p:nvPr/>
        </p:nvSpPr>
        <p:spPr>
          <a:xfrm>
            <a:off x="1559099" y="3758732"/>
            <a:ext cx="814283" cy="2405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Diesel GCV:</a:t>
            </a:r>
          </a:p>
          <a:p>
            <a:pPr algn="ctr"/>
            <a:r>
              <a:rPr lang="en-GB" sz="600" dirty="0" smtClean="0"/>
              <a:t>44800 J/g</a:t>
            </a:r>
            <a:endParaRPr lang="en-GB" sz="600" dirty="0"/>
          </a:p>
        </p:txBody>
      </p:sp>
      <p:grpSp>
        <p:nvGrpSpPr>
          <p:cNvPr id="231" name="Group 230"/>
          <p:cNvGrpSpPr/>
          <p:nvPr/>
        </p:nvGrpSpPr>
        <p:grpSpPr>
          <a:xfrm>
            <a:off x="2621021" y="3498317"/>
            <a:ext cx="171490" cy="307424"/>
            <a:chOff x="2119626" y="1550074"/>
            <a:chExt cx="171490" cy="307424"/>
          </a:xfrm>
        </p:grpSpPr>
        <p:pic>
          <p:nvPicPr>
            <p:cNvPr id="232" name="Picture 23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33" name="Oval 23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Oval 23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35" name="Elbow Connector 234"/>
          <p:cNvCxnSpPr>
            <a:stCxn id="227" idx="3"/>
            <a:endCxn id="233" idx="6"/>
          </p:cNvCxnSpPr>
          <p:nvPr/>
        </p:nvCxnSpPr>
        <p:spPr>
          <a:xfrm>
            <a:off x="2362631" y="3387323"/>
            <a:ext cx="259504" cy="2110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7" name="Elbow Connector 236"/>
          <p:cNvCxnSpPr>
            <a:stCxn id="230" idx="3"/>
            <a:endCxn id="234" idx="6"/>
          </p:cNvCxnSpPr>
          <p:nvPr/>
        </p:nvCxnSpPr>
        <p:spPr>
          <a:xfrm flipV="1">
            <a:off x="2373382" y="3704093"/>
            <a:ext cx="247639" cy="17493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8" name="Snip Single Corner Rectangle 237"/>
          <p:cNvSpPr/>
          <p:nvPr/>
        </p:nvSpPr>
        <p:spPr>
          <a:xfrm>
            <a:off x="3032138" y="3842152"/>
            <a:ext cx="930918" cy="20721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Current Cycle Time (s)</a:t>
            </a:r>
            <a:endParaRPr lang="en-GB" sz="600" dirty="0"/>
          </a:p>
        </p:txBody>
      </p:sp>
      <p:grpSp>
        <p:nvGrpSpPr>
          <p:cNvPr id="240" name="Group 239"/>
          <p:cNvGrpSpPr/>
          <p:nvPr/>
        </p:nvGrpSpPr>
        <p:grpSpPr>
          <a:xfrm>
            <a:off x="4166501" y="3452631"/>
            <a:ext cx="151542" cy="314406"/>
            <a:chOff x="2125628" y="1155568"/>
            <a:chExt cx="151542" cy="314406"/>
          </a:xfrm>
        </p:grpSpPr>
        <p:pic>
          <p:nvPicPr>
            <p:cNvPr id="241" name="Picture 24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42" name="Oval 241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Oval 242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46" name="Elbow Connector 245"/>
          <p:cNvCxnSpPr>
            <a:stCxn id="238" idx="0"/>
            <a:endCxn id="243" idx="6"/>
          </p:cNvCxnSpPr>
          <p:nvPr/>
        </p:nvCxnSpPr>
        <p:spPr>
          <a:xfrm flipV="1">
            <a:off x="3963056" y="3671003"/>
            <a:ext cx="203445" cy="27475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47" name="Group 246"/>
          <p:cNvGrpSpPr/>
          <p:nvPr/>
        </p:nvGrpSpPr>
        <p:grpSpPr>
          <a:xfrm>
            <a:off x="2950807" y="3446758"/>
            <a:ext cx="171490" cy="307424"/>
            <a:chOff x="2119626" y="1550074"/>
            <a:chExt cx="171490" cy="307424"/>
          </a:xfrm>
        </p:grpSpPr>
        <p:pic>
          <p:nvPicPr>
            <p:cNvPr id="248" name="Picture 24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49" name="Oval 248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Oval 249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51" name="Straight Arrow Connector 250"/>
          <p:cNvCxnSpPr>
            <a:stCxn id="232" idx="3"/>
            <a:endCxn id="250" idx="6"/>
          </p:cNvCxnSpPr>
          <p:nvPr/>
        </p:nvCxnSpPr>
        <p:spPr>
          <a:xfrm>
            <a:off x="2792511" y="3652029"/>
            <a:ext cx="158296" cy="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2" name="Rectangle 251"/>
          <p:cNvSpPr/>
          <p:nvPr/>
        </p:nvSpPr>
        <p:spPr>
          <a:xfrm>
            <a:off x="2079152" y="2853401"/>
            <a:ext cx="769577" cy="3148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Energy to Heat to Coolant: 0.2</a:t>
            </a:r>
          </a:p>
        </p:txBody>
      </p:sp>
      <p:cxnSp>
        <p:nvCxnSpPr>
          <p:cNvPr id="253" name="Elbow Connector 252"/>
          <p:cNvCxnSpPr>
            <a:stCxn id="252" idx="3"/>
            <a:endCxn id="249" idx="6"/>
          </p:cNvCxnSpPr>
          <p:nvPr/>
        </p:nvCxnSpPr>
        <p:spPr>
          <a:xfrm>
            <a:off x="2848729" y="3010819"/>
            <a:ext cx="103192" cy="5360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4" name="Rounded Rectangle 253"/>
          <p:cNvSpPr/>
          <p:nvPr/>
        </p:nvSpPr>
        <p:spPr>
          <a:xfrm>
            <a:off x="4421523" y="3491196"/>
            <a:ext cx="987525" cy="233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Useable Engine Waste Heat: (W)</a:t>
            </a:r>
            <a:endParaRPr lang="en-GB" sz="600" dirty="0"/>
          </a:p>
        </p:txBody>
      </p:sp>
      <p:cxnSp>
        <p:nvCxnSpPr>
          <p:cNvPr id="255" name="Straight Arrow Connector 254"/>
          <p:cNvCxnSpPr>
            <a:stCxn id="241" idx="1"/>
            <a:endCxn id="254" idx="1"/>
          </p:cNvCxnSpPr>
          <p:nvPr/>
        </p:nvCxnSpPr>
        <p:spPr>
          <a:xfrm flipV="1">
            <a:off x="4318043" y="3608171"/>
            <a:ext cx="103480" cy="1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56" name="Group 255"/>
          <p:cNvGrpSpPr/>
          <p:nvPr/>
        </p:nvGrpSpPr>
        <p:grpSpPr>
          <a:xfrm>
            <a:off x="3876926" y="3395958"/>
            <a:ext cx="171490" cy="307424"/>
            <a:chOff x="2119626" y="1550074"/>
            <a:chExt cx="171490" cy="307424"/>
          </a:xfrm>
        </p:grpSpPr>
        <p:pic>
          <p:nvPicPr>
            <p:cNvPr id="257" name="Picture 25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58" name="Oval 257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0" name="Oval 259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61" name="Straight Arrow Connector 260"/>
          <p:cNvCxnSpPr>
            <a:stCxn id="248" idx="3"/>
            <a:endCxn id="260" idx="6"/>
          </p:cNvCxnSpPr>
          <p:nvPr/>
        </p:nvCxnSpPr>
        <p:spPr>
          <a:xfrm>
            <a:off x="3122297" y="3600470"/>
            <a:ext cx="754629" cy="1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3" name="Rectangle 262"/>
          <p:cNvSpPr/>
          <p:nvPr/>
        </p:nvSpPr>
        <p:spPr>
          <a:xfrm>
            <a:off x="2950329" y="2849491"/>
            <a:ext cx="781539" cy="3148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Coolant Heat transferred to Air cabin heater: 0.75</a:t>
            </a:r>
          </a:p>
        </p:txBody>
      </p:sp>
      <p:cxnSp>
        <p:nvCxnSpPr>
          <p:cNvPr id="264" name="Elbow Connector 263"/>
          <p:cNvCxnSpPr>
            <a:stCxn id="263" idx="3"/>
            <a:endCxn id="258" idx="6"/>
          </p:cNvCxnSpPr>
          <p:nvPr/>
        </p:nvCxnSpPr>
        <p:spPr>
          <a:xfrm>
            <a:off x="3731868" y="3006909"/>
            <a:ext cx="146172" cy="48914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5" name="Straight Arrow Connector 264"/>
          <p:cNvCxnSpPr>
            <a:stCxn id="257" idx="3"/>
            <a:endCxn id="242" idx="6"/>
          </p:cNvCxnSpPr>
          <p:nvPr/>
        </p:nvCxnSpPr>
        <p:spPr>
          <a:xfrm>
            <a:off x="4048416" y="3549670"/>
            <a:ext cx="119199" cy="2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8" name="Rounded Rectangle 267"/>
          <p:cNvSpPr/>
          <p:nvPr/>
        </p:nvSpPr>
        <p:spPr>
          <a:xfrm>
            <a:off x="6694482" y="3586788"/>
            <a:ext cx="691398" cy="1548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Fuelling</a:t>
            </a:r>
            <a:endParaRPr lang="en-GB" sz="600" dirty="0"/>
          </a:p>
        </p:txBody>
      </p:sp>
      <p:cxnSp>
        <p:nvCxnSpPr>
          <p:cNvPr id="269" name="Straight Arrow Connector 268"/>
          <p:cNvCxnSpPr>
            <a:endCxn id="268" idx="1"/>
          </p:cNvCxnSpPr>
          <p:nvPr/>
        </p:nvCxnSpPr>
        <p:spPr>
          <a:xfrm flipV="1">
            <a:off x="6572170" y="3664225"/>
            <a:ext cx="122312" cy="2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2" name="Snip Single Corner Rectangle 271"/>
          <p:cNvSpPr/>
          <p:nvPr/>
        </p:nvSpPr>
        <p:spPr>
          <a:xfrm>
            <a:off x="6050292" y="2990680"/>
            <a:ext cx="882412" cy="172360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Current Cycle Time (s)</a:t>
            </a:r>
            <a:endParaRPr lang="en-GB" sz="600" dirty="0"/>
          </a:p>
        </p:txBody>
      </p:sp>
      <p:grpSp>
        <p:nvGrpSpPr>
          <p:cNvPr id="273" name="Group 272"/>
          <p:cNvGrpSpPr/>
          <p:nvPr/>
        </p:nvGrpSpPr>
        <p:grpSpPr>
          <a:xfrm>
            <a:off x="7299871" y="2977708"/>
            <a:ext cx="151542" cy="314406"/>
            <a:chOff x="2125628" y="1155568"/>
            <a:chExt cx="151542" cy="314406"/>
          </a:xfrm>
        </p:grpSpPr>
        <p:pic>
          <p:nvPicPr>
            <p:cNvPr id="275" name="Picture 27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76" name="Oval 275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3" name="Oval 282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4" name="Straight Arrow Connector 283"/>
          <p:cNvCxnSpPr>
            <a:stCxn id="272" idx="0"/>
            <a:endCxn id="276" idx="6"/>
          </p:cNvCxnSpPr>
          <p:nvPr/>
        </p:nvCxnSpPr>
        <p:spPr>
          <a:xfrm>
            <a:off x="6932704" y="3076860"/>
            <a:ext cx="368281" cy="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5" name="Rectangle 284"/>
          <p:cNvSpPr/>
          <p:nvPr/>
        </p:nvSpPr>
        <p:spPr>
          <a:xfrm>
            <a:off x="6261536" y="3203747"/>
            <a:ext cx="674440" cy="2168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Sec to hours:</a:t>
            </a:r>
          </a:p>
          <a:p>
            <a:pPr algn="ctr"/>
            <a:r>
              <a:rPr lang="en-GB" sz="600" dirty="0" smtClean="0"/>
              <a:t>3600</a:t>
            </a:r>
            <a:endParaRPr lang="en-GB" sz="600" dirty="0"/>
          </a:p>
        </p:txBody>
      </p:sp>
      <p:cxnSp>
        <p:nvCxnSpPr>
          <p:cNvPr id="286" name="Elbow Connector 285"/>
          <p:cNvCxnSpPr>
            <a:stCxn id="285" idx="3"/>
            <a:endCxn id="283" idx="6"/>
          </p:cNvCxnSpPr>
          <p:nvPr/>
        </p:nvCxnSpPr>
        <p:spPr>
          <a:xfrm flipV="1">
            <a:off x="6935976" y="3196080"/>
            <a:ext cx="363895" cy="11610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93" name="Group 292"/>
          <p:cNvGrpSpPr/>
          <p:nvPr/>
        </p:nvGrpSpPr>
        <p:grpSpPr>
          <a:xfrm>
            <a:off x="8146589" y="2545590"/>
            <a:ext cx="177402" cy="263401"/>
            <a:chOff x="1426057" y="1874219"/>
            <a:chExt cx="177402" cy="263401"/>
          </a:xfrm>
        </p:grpSpPr>
        <p:pic>
          <p:nvPicPr>
            <p:cNvPr id="300" name="Picture 29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01" name="Oval 300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2" name="Oval 301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4" name="Rounded Rectangle 303"/>
          <p:cNvSpPr/>
          <p:nvPr/>
        </p:nvSpPr>
        <p:spPr>
          <a:xfrm>
            <a:off x="9511479" y="2547757"/>
            <a:ext cx="1087086" cy="25871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FC (Grams)</a:t>
            </a:r>
            <a:endParaRPr lang="en-GB" sz="600" dirty="0"/>
          </a:p>
        </p:txBody>
      </p:sp>
      <p:sp>
        <p:nvSpPr>
          <p:cNvPr id="305" name="Rounded Rectangle 304"/>
          <p:cNvSpPr/>
          <p:nvPr/>
        </p:nvSpPr>
        <p:spPr>
          <a:xfrm>
            <a:off x="9524723" y="3143532"/>
            <a:ext cx="1089326" cy="25871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FC ( LITRES )</a:t>
            </a:r>
            <a:endParaRPr lang="en-GB" sz="600" dirty="0"/>
          </a:p>
        </p:txBody>
      </p:sp>
      <p:cxnSp>
        <p:nvCxnSpPr>
          <p:cNvPr id="306" name="Elbow Connector 305"/>
          <p:cNvCxnSpPr>
            <a:stCxn id="307" idx="1"/>
            <a:endCxn id="322" idx="6"/>
          </p:cNvCxnSpPr>
          <p:nvPr/>
        </p:nvCxnSpPr>
        <p:spPr>
          <a:xfrm rot="10800000">
            <a:off x="7804264" y="3376000"/>
            <a:ext cx="107983" cy="362129"/>
          </a:xfrm>
          <a:prstGeom prst="bentConnector3">
            <a:avLst>
              <a:gd name="adj1" fmla="val 22333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7" name="Rectangle 306"/>
          <p:cNvSpPr/>
          <p:nvPr/>
        </p:nvSpPr>
        <p:spPr>
          <a:xfrm>
            <a:off x="7912246" y="3629687"/>
            <a:ext cx="957596" cy="2168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Density = 835 g/L</a:t>
            </a:r>
            <a:endParaRPr lang="en-GB" sz="600" dirty="0"/>
          </a:p>
        </p:txBody>
      </p:sp>
      <p:grpSp>
        <p:nvGrpSpPr>
          <p:cNvPr id="313" name="Group 312"/>
          <p:cNvGrpSpPr/>
          <p:nvPr/>
        </p:nvGrpSpPr>
        <p:grpSpPr>
          <a:xfrm>
            <a:off x="7804263" y="3043924"/>
            <a:ext cx="170188" cy="425285"/>
            <a:chOff x="1430857" y="1490168"/>
            <a:chExt cx="201525" cy="453760"/>
          </a:xfrm>
        </p:grpSpPr>
        <p:pic>
          <p:nvPicPr>
            <p:cNvPr id="319" name="Picture 3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38642" y="1490168"/>
              <a:ext cx="193740" cy="453760"/>
            </a:xfrm>
            <a:prstGeom prst="rect">
              <a:avLst/>
            </a:prstGeom>
          </p:spPr>
        </p:pic>
        <p:sp>
          <p:nvSpPr>
            <p:cNvPr id="320" name="Oval 319"/>
            <p:cNvSpPr/>
            <p:nvPr/>
          </p:nvSpPr>
          <p:spPr>
            <a:xfrm flipH="1" flipV="1">
              <a:off x="1432016" y="1560772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1" name="Oval 320"/>
            <p:cNvSpPr/>
            <p:nvPr/>
          </p:nvSpPr>
          <p:spPr>
            <a:xfrm flipH="1" flipV="1">
              <a:off x="1430857" y="168420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2" name="Oval 321"/>
            <p:cNvSpPr/>
            <p:nvPr/>
          </p:nvSpPr>
          <p:spPr>
            <a:xfrm flipH="1" flipV="1">
              <a:off x="1430857" y="181342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23" name="Elbow Connector 322"/>
          <p:cNvCxnSpPr>
            <a:stCxn id="268" idx="3"/>
            <a:endCxn id="321" idx="6"/>
          </p:cNvCxnSpPr>
          <p:nvPr/>
        </p:nvCxnSpPr>
        <p:spPr>
          <a:xfrm flipV="1">
            <a:off x="7385880" y="3254888"/>
            <a:ext cx="418383" cy="40933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4" name="Straight Arrow Connector 323"/>
          <p:cNvCxnSpPr>
            <a:stCxn id="275" idx="1"/>
            <a:endCxn id="320" idx="6"/>
          </p:cNvCxnSpPr>
          <p:nvPr/>
        </p:nvCxnSpPr>
        <p:spPr>
          <a:xfrm>
            <a:off x="7451413" y="3134911"/>
            <a:ext cx="353829" cy="4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26" name="Group 325"/>
          <p:cNvGrpSpPr/>
          <p:nvPr/>
        </p:nvGrpSpPr>
        <p:grpSpPr>
          <a:xfrm>
            <a:off x="8631987" y="3112168"/>
            <a:ext cx="151542" cy="314406"/>
            <a:chOff x="2125628" y="1155568"/>
            <a:chExt cx="151542" cy="314406"/>
          </a:xfrm>
        </p:grpSpPr>
        <p:pic>
          <p:nvPicPr>
            <p:cNvPr id="327" name="Picture 3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28" name="Oval 32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0" name="Oval 32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1" name="Elbow Connector 330"/>
          <p:cNvCxnSpPr>
            <a:stCxn id="228" idx="3"/>
            <a:endCxn id="301" idx="6"/>
          </p:cNvCxnSpPr>
          <p:nvPr/>
        </p:nvCxnSpPr>
        <p:spPr>
          <a:xfrm flipV="1">
            <a:off x="1057803" y="2626971"/>
            <a:ext cx="7089900" cy="756625"/>
          </a:xfrm>
          <a:prstGeom prst="bentConnector3">
            <a:avLst>
              <a:gd name="adj1" fmla="val 160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2" name="Elbow Connector 331"/>
          <p:cNvCxnSpPr>
            <a:stCxn id="319" idx="3"/>
            <a:endCxn id="302" idx="6"/>
          </p:cNvCxnSpPr>
          <p:nvPr/>
        </p:nvCxnSpPr>
        <p:spPr>
          <a:xfrm flipV="1">
            <a:off x="7974451" y="2732651"/>
            <a:ext cx="172138" cy="52391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3" name="Elbow Connector 332"/>
          <p:cNvCxnSpPr>
            <a:stCxn id="307" idx="0"/>
            <a:endCxn id="330" idx="6"/>
          </p:cNvCxnSpPr>
          <p:nvPr/>
        </p:nvCxnSpPr>
        <p:spPr>
          <a:xfrm rot="5400000" flipH="1" flipV="1">
            <a:off x="8361942" y="3359643"/>
            <a:ext cx="299147" cy="24094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4" name="Elbow Connector 333"/>
          <p:cNvCxnSpPr>
            <a:stCxn id="300" idx="3"/>
            <a:endCxn id="328" idx="6"/>
          </p:cNvCxnSpPr>
          <p:nvPr/>
        </p:nvCxnSpPr>
        <p:spPr>
          <a:xfrm>
            <a:off x="8323991" y="2677291"/>
            <a:ext cx="309110" cy="5342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5" name="Straight Arrow Connector 334"/>
          <p:cNvCxnSpPr>
            <a:stCxn id="300" idx="3"/>
            <a:endCxn id="304" idx="1"/>
          </p:cNvCxnSpPr>
          <p:nvPr/>
        </p:nvCxnSpPr>
        <p:spPr>
          <a:xfrm flipV="1">
            <a:off x="8323991" y="2677115"/>
            <a:ext cx="1187488" cy="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6" name="Straight Arrow Connector 335"/>
          <p:cNvCxnSpPr>
            <a:stCxn id="327" idx="1"/>
            <a:endCxn id="305" idx="1"/>
          </p:cNvCxnSpPr>
          <p:nvPr/>
        </p:nvCxnSpPr>
        <p:spPr>
          <a:xfrm>
            <a:off x="8783529" y="3269371"/>
            <a:ext cx="741194" cy="3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7" name="TextBox 336"/>
          <p:cNvSpPr txBox="1"/>
          <p:nvPr/>
        </p:nvSpPr>
        <p:spPr>
          <a:xfrm>
            <a:off x="9523901" y="2373756"/>
            <a:ext cx="393550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9552734" y="2979237"/>
            <a:ext cx="393550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2525859" y="329711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3054093" y="326008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3838116" y="318862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4120433" y="327883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7279588" y="281041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7791307" y="286117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8133848" y="238683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8590094" y="291982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</a:t>
            </a:r>
            <a:r>
              <a:rPr lang="en-GB" sz="700">
                <a:solidFill>
                  <a:srgbClr val="FF0000"/>
                </a:solidFill>
              </a:rPr>
              <a:t>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1352430" y="303582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2089836" y="401334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2352216" y="263126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3122297" y="263071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3540277" y="403358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6431531" y="279441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6</a:t>
            </a:r>
            <a:endParaRPr lang="en-GB" sz="700" dirty="0">
              <a:solidFill>
                <a:srgbClr val="FF0000"/>
              </a:solidFill>
            </a:endParaRPr>
          </a:p>
        </p:txBody>
      </p:sp>
      <p:cxnSp>
        <p:nvCxnSpPr>
          <p:cNvPr id="7" name="Elbow Connector 6"/>
          <p:cNvCxnSpPr/>
          <p:nvPr/>
        </p:nvCxnSpPr>
        <p:spPr>
          <a:xfrm>
            <a:off x="5677921" y="3662993"/>
            <a:ext cx="81450" cy="39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254" idx="3"/>
          </p:cNvCxnSpPr>
          <p:nvPr/>
        </p:nvCxnSpPr>
        <p:spPr>
          <a:xfrm>
            <a:off x="5409048" y="3608171"/>
            <a:ext cx="98497" cy="1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66" name="Rectangle 365"/>
          <p:cNvSpPr/>
          <p:nvPr/>
        </p:nvSpPr>
        <p:spPr>
          <a:xfrm>
            <a:off x="4571932" y="3872055"/>
            <a:ext cx="814283" cy="2405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W to kW:</a:t>
            </a:r>
          </a:p>
          <a:p>
            <a:pPr algn="ctr"/>
            <a:r>
              <a:rPr lang="en-GB" sz="600" dirty="0" smtClean="0"/>
              <a:t>1000</a:t>
            </a:r>
            <a:endParaRPr lang="en-GB" sz="600" dirty="0"/>
          </a:p>
        </p:txBody>
      </p:sp>
      <p:grpSp>
        <p:nvGrpSpPr>
          <p:cNvPr id="367" name="Group 366"/>
          <p:cNvGrpSpPr/>
          <p:nvPr/>
        </p:nvGrpSpPr>
        <p:grpSpPr>
          <a:xfrm>
            <a:off x="5530285" y="3511247"/>
            <a:ext cx="151542" cy="314406"/>
            <a:chOff x="2125628" y="1155568"/>
            <a:chExt cx="151542" cy="314406"/>
          </a:xfrm>
        </p:grpSpPr>
        <p:pic>
          <p:nvPicPr>
            <p:cNvPr id="368" name="Picture 36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69" name="Oval 36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0" name="Oval 36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7" name="Elbow Connector 16"/>
          <p:cNvCxnSpPr>
            <a:stCxn id="366" idx="3"/>
            <a:endCxn id="370" idx="6"/>
          </p:cNvCxnSpPr>
          <p:nvPr/>
        </p:nvCxnSpPr>
        <p:spPr>
          <a:xfrm flipV="1">
            <a:off x="5386215" y="3729619"/>
            <a:ext cx="144070" cy="2627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7" name="Rounded Rectangle 266"/>
          <p:cNvSpPr/>
          <p:nvPr/>
        </p:nvSpPr>
        <p:spPr>
          <a:xfrm>
            <a:off x="5774989" y="3509520"/>
            <a:ext cx="788451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Steady State HVAC Model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873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881" y="85613"/>
            <a:ext cx="94136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Calculation of Cycle FC accounting for Smart Auxiliaries</a:t>
            </a:r>
            <a:endParaRPr lang="en-GB" sz="3200" dirty="0"/>
          </a:p>
        </p:txBody>
      </p:sp>
      <p:sp>
        <p:nvSpPr>
          <p:cNvPr id="5" name="Rounded Rectangle 4"/>
          <p:cNvSpPr/>
          <p:nvPr/>
        </p:nvSpPr>
        <p:spPr>
          <a:xfrm>
            <a:off x="4132370" y="2310685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32370" y="258913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2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29287" y="287476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3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442239" y="287475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132370" y="315661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29287" y="3442242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5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429355" y="287045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7</a:t>
            </a:r>
          </a:p>
        </p:txBody>
      </p:sp>
      <p:cxnSp>
        <p:nvCxnSpPr>
          <p:cNvPr id="27" name="Straight Arrow Connector 26"/>
          <p:cNvCxnSpPr>
            <a:stCxn id="8" idx="3"/>
            <a:endCxn id="11" idx="1"/>
          </p:cNvCxnSpPr>
          <p:nvPr/>
        </p:nvCxnSpPr>
        <p:spPr>
          <a:xfrm flipV="1">
            <a:off x="6070575" y="2965151"/>
            <a:ext cx="358780" cy="4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5" idx="3"/>
            <a:endCxn id="12" idx="1"/>
          </p:cNvCxnSpPr>
          <p:nvPr/>
        </p:nvCxnSpPr>
        <p:spPr>
          <a:xfrm flipV="1">
            <a:off x="4760706" y="2404243"/>
            <a:ext cx="2799695" cy="1137"/>
          </a:xfrm>
          <a:prstGeom prst="straightConnector1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3180303" y="1991042"/>
            <a:ext cx="6111978" cy="186911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3108503" y="181039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Calculation performed for every time step</a:t>
            </a:r>
            <a:endParaRPr lang="en-GB" sz="800" dirty="0"/>
          </a:p>
        </p:txBody>
      </p:sp>
      <p:cxnSp>
        <p:nvCxnSpPr>
          <p:cNvPr id="51" name="Straight Arrow Connector 50"/>
          <p:cNvCxnSpPr>
            <a:endCxn id="47" idx="1"/>
          </p:cNvCxnSpPr>
          <p:nvPr/>
        </p:nvCxnSpPr>
        <p:spPr>
          <a:xfrm flipV="1">
            <a:off x="2199191" y="2925600"/>
            <a:ext cx="981112" cy="2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>
            <a:stCxn id="8" idx="3"/>
            <a:endCxn id="12" idx="1"/>
          </p:cNvCxnSpPr>
          <p:nvPr/>
        </p:nvCxnSpPr>
        <p:spPr>
          <a:xfrm flipV="1">
            <a:off x="6070575" y="2404243"/>
            <a:ext cx="1489826" cy="565211"/>
          </a:xfrm>
          <a:prstGeom prst="straightConnector1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3"/>
            <a:endCxn id="8" idx="1"/>
          </p:cNvCxnSpPr>
          <p:nvPr/>
        </p:nvCxnSpPr>
        <p:spPr>
          <a:xfrm>
            <a:off x="4760706" y="2405380"/>
            <a:ext cx="681533" cy="564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3"/>
            <a:endCxn id="8" idx="1"/>
          </p:cNvCxnSpPr>
          <p:nvPr/>
        </p:nvCxnSpPr>
        <p:spPr>
          <a:xfrm>
            <a:off x="4760706" y="2683826"/>
            <a:ext cx="681533" cy="285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3"/>
            <a:endCxn id="8" idx="1"/>
          </p:cNvCxnSpPr>
          <p:nvPr/>
        </p:nvCxnSpPr>
        <p:spPr>
          <a:xfrm flipV="1">
            <a:off x="4757623" y="2969454"/>
            <a:ext cx="68461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9" idx="3"/>
            <a:endCxn id="8" idx="1"/>
          </p:cNvCxnSpPr>
          <p:nvPr/>
        </p:nvCxnSpPr>
        <p:spPr>
          <a:xfrm flipV="1">
            <a:off x="4760706" y="2969454"/>
            <a:ext cx="681533" cy="281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0" idx="3"/>
            <a:endCxn id="8" idx="1"/>
          </p:cNvCxnSpPr>
          <p:nvPr/>
        </p:nvCxnSpPr>
        <p:spPr>
          <a:xfrm flipV="1">
            <a:off x="4757623" y="2969454"/>
            <a:ext cx="684616" cy="567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5445708" y="359189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11</a:t>
            </a:r>
          </a:p>
        </p:txBody>
      </p:sp>
      <p:cxnSp>
        <p:nvCxnSpPr>
          <p:cNvPr id="35" name="Straight Arrow Connector 34"/>
          <p:cNvCxnSpPr>
            <a:stCxn id="5" idx="3"/>
            <a:endCxn id="50" idx="1"/>
          </p:cNvCxnSpPr>
          <p:nvPr/>
        </p:nvCxnSpPr>
        <p:spPr>
          <a:xfrm>
            <a:off x="4760706" y="2405380"/>
            <a:ext cx="685002" cy="1281205"/>
          </a:xfrm>
          <a:prstGeom prst="straightConnector1">
            <a:avLst/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7" idx="3"/>
            <a:endCxn id="50" idx="1"/>
          </p:cNvCxnSpPr>
          <p:nvPr/>
        </p:nvCxnSpPr>
        <p:spPr>
          <a:xfrm>
            <a:off x="4757623" y="2969455"/>
            <a:ext cx="688085" cy="717130"/>
          </a:xfrm>
          <a:prstGeom prst="straightConnector1">
            <a:avLst/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8" idx="2"/>
            <a:endCxn id="50" idx="0"/>
          </p:cNvCxnSpPr>
          <p:nvPr/>
        </p:nvCxnSpPr>
        <p:spPr>
          <a:xfrm>
            <a:off x="5756407" y="3064148"/>
            <a:ext cx="3469" cy="527742"/>
          </a:xfrm>
          <a:prstGeom prst="straightConnector1">
            <a:avLst/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11" idx="0"/>
            <a:endCxn id="12" idx="1"/>
          </p:cNvCxnSpPr>
          <p:nvPr/>
        </p:nvCxnSpPr>
        <p:spPr>
          <a:xfrm flipV="1">
            <a:off x="6743523" y="2404243"/>
            <a:ext cx="816878" cy="466213"/>
          </a:xfrm>
          <a:prstGeom prst="straightConnector1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4" name="Rounded Rectangle 63"/>
          <p:cNvSpPr/>
          <p:nvPr/>
        </p:nvSpPr>
        <p:spPr>
          <a:xfrm>
            <a:off x="6576835" y="359166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12</a:t>
            </a:r>
          </a:p>
        </p:txBody>
      </p:sp>
      <p:cxnSp>
        <p:nvCxnSpPr>
          <p:cNvPr id="66" name="Straight Arrow Connector 65"/>
          <p:cNvCxnSpPr>
            <a:stCxn id="50" idx="3"/>
            <a:endCxn id="64" idx="1"/>
          </p:cNvCxnSpPr>
          <p:nvPr/>
        </p:nvCxnSpPr>
        <p:spPr>
          <a:xfrm flipV="1">
            <a:off x="6074044" y="3686359"/>
            <a:ext cx="502791" cy="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5442239" y="251023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9</a:t>
            </a:r>
          </a:p>
        </p:txBody>
      </p:sp>
      <p:cxnSp>
        <p:nvCxnSpPr>
          <p:cNvPr id="69" name="Straight Arrow Connector 68"/>
          <p:cNvCxnSpPr>
            <a:stCxn id="5" idx="3"/>
            <a:endCxn id="67" idx="1"/>
          </p:cNvCxnSpPr>
          <p:nvPr/>
        </p:nvCxnSpPr>
        <p:spPr>
          <a:xfrm>
            <a:off x="4760706" y="2405380"/>
            <a:ext cx="681533" cy="199554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9" idx="3"/>
            <a:endCxn id="67" idx="1"/>
          </p:cNvCxnSpPr>
          <p:nvPr/>
        </p:nvCxnSpPr>
        <p:spPr>
          <a:xfrm flipV="1">
            <a:off x="4760706" y="2604934"/>
            <a:ext cx="681533" cy="646374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8" idx="0"/>
            <a:endCxn id="67" idx="2"/>
          </p:cNvCxnSpPr>
          <p:nvPr/>
        </p:nvCxnSpPr>
        <p:spPr>
          <a:xfrm flipV="1">
            <a:off x="5756407" y="2699628"/>
            <a:ext cx="0" cy="175131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12" idx="1"/>
            <a:endCxn id="67" idx="3"/>
          </p:cNvCxnSpPr>
          <p:nvPr/>
        </p:nvCxnSpPr>
        <p:spPr>
          <a:xfrm flipH="1">
            <a:off x="6070575" y="2404243"/>
            <a:ext cx="1489826" cy="200691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5" name="Rounded Rectangle 84"/>
          <p:cNvSpPr/>
          <p:nvPr/>
        </p:nvSpPr>
        <p:spPr>
          <a:xfrm>
            <a:off x="5442239" y="209803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10</a:t>
            </a:r>
          </a:p>
        </p:txBody>
      </p:sp>
      <p:cxnSp>
        <p:nvCxnSpPr>
          <p:cNvPr id="87" name="Straight Arrow Connector 86"/>
          <p:cNvCxnSpPr>
            <a:stCxn id="67" idx="0"/>
            <a:endCxn id="85" idx="2"/>
          </p:cNvCxnSpPr>
          <p:nvPr/>
        </p:nvCxnSpPr>
        <p:spPr>
          <a:xfrm flipV="1">
            <a:off x="5756407" y="2287427"/>
            <a:ext cx="0" cy="222812"/>
          </a:xfrm>
          <a:prstGeom prst="straightConnector1">
            <a:avLst/>
          </a:prstGeom>
          <a:noFill/>
          <a:ln w="6350" cap="flat" cmpd="sng" algn="ctr">
            <a:solidFill>
              <a:srgbClr val="DC241F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0" name="Rounded Rectangle 89"/>
          <p:cNvSpPr/>
          <p:nvPr/>
        </p:nvSpPr>
        <p:spPr>
          <a:xfrm>
            <a:off x="7556548" y="310348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13</a:t>
            </a:r>
          </a:p>
        </p:txBody>
      </p:sp>
      <p:cxnSp>
        <p:nvCxnSpPr>
          <p:cNvPr id="102" name="Straight Arrow Connector 101"/>
          <p:cNvCxnSpPr>
            <a:stCxn id="64" idx="3"/>
            <a:endCxn id="90" idx="2"/>
          </p:cNvCxnSpPr>
          <p:nvPr/>
        </p:nvCxnSpPr>
        <p:spPr>
          <a:xfrm flipV="1">
            <a:off x="7205171" y="3292876"/>
            <a:ext cx="665545" cy="393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4" name="Rounded Rectangle 103"/>
          <p:cNvSpPr/>
          <p:nvPr/>
        </p:nvSpPr>
        <p:spPr>
          <a:xfrm>
            <a:off x="9435479" y="3069603"/>
            <a:ext cx="108708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FC</a:t>
            </a:r>
            <a:endParaRPr lang="en-GB" sz="600" dirty="0"/>
          </a:p>
        </p:txBody>
      </p:sp>
      <p:cxnSp>
        <p:nvCxnSpPr>
          <p:cNvPr id="72" name="Straight Arrow Connector 71"/>
          <p:cNvCxnSpPr>
            <a:stCxn id="12" idx="2"/>
            <a:endCxn id="50" idx="3"/>
          </p:cNvCxnSpPr>
          <p:nvPr/>
        </p:nvCxnSpPr>
        <p:spPr>
          <a:xfrm flipH="1">
            <a:off x="6074044" y="2498937"/>
            <a:ext cx="1800525" cy="1187648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7560401" y="230954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8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3250919" y="2310685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0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22" name="Straight Arrow Connector 21"/>
          <p:cNvCxnSpPr>
            <a:stCxn id="76" idx="3"/>
            <a:endCxn id="5" idx="1"/>
          </p:cNvCxnSpPr>
          <p:nvPr/>
        </p:nvCxnSpPr>
        <p:spPr>
          <a:xfrm>
            <a:off x="3879255" y="2405380"/>
            <a:ext cx="253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76" idx="3"/>
            <a:endCxn id="6" idx="1"/>
          </p:cNvCxnSpPr>
          <p:nvPr/>
        </p:nvCxnSpPr>
        <p:spPr>
          <a:xfrm>
            <a:off x="3879255" y="2405380"/>
            <a:ext cx="253115" cy="27844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4" name="Rounded Rectangle 73"/>
          <p:cNvSpPr/>
          <p:nvPr/>
        </p:nvSpPr>
        <p:spPr>
          <a:xfrm>
            <a:off x="3254827" y="344000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0.5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>
            <a:stCxn id="76" idx="2"/>
            <a:endCxn id="74" idx="0"/>
          </p:cNvCxnSpPr>
          <p:nvPr/>
        </p:nvCxnSpPr>
        <p:spPr>
          <a:xfrm>
            <a:off x="3565087" y="2500074"/>
            <a:ext cx="3908" cy="939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4" idx="3"/>
            <a:endCxn id="10" idx="1"/>
          </p:cNvCxnSpPr>
          <p:nvPr/>
        </p:nvCxnSpPr>
        <p:spPr>
          <a:xfrm>
            <a:off x="3883163" y="3534704"/>
            <a:ext cx="246124" cy="2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5" idx="3"/>
            <a:endCxn id="90" idx="0"/>
          </p:cNvCxnSpPr>
          <p:nvPr/>
        </p:nvCxnSpPr>
        <p:spPr>
          <a:xfrm>
            <a:off x="4760706" y="2405380"/>
            <a:ext cx="3110010" cy="698107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10" idx="3"/>
            <a:endCxn id="11" idx="1"/>
          </p:cNvCxnSpPr>
          <p:nvPr/>
        </p:nvCxnSpPr>
        <p:spPr>
          <a:xfrm flipV="1">
            <a:off x="4757623" y="2965151"/>
            <a:ext cx="1671732" cy="5717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7" idx="3"/>
            <a:endCxn id="85" idx="1"/>
          </p:cNvCxnSpPr>
          <p:nvPr/>
        </p:nvCxnSpPr>
        <p:spPr>
          <a:xfrm flipV="1">
            <a:off x="4757623" y="2192733"/>
            <a:ext cx="684616" cy="776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5" name="Snip Single Corner Rectangle 104"/>
          <p:cNvSpPr/>
          <p:nvPr/>
        </p:nvSpPr>
        <p:spPr>
          <a:xfrm>
            <a:off x="1221731" y="3853741"/>
            <a:ext cx="874399" cy="173765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Time (s)</a:t>
            </a:r>
            <a:endParaRPr lang="en-GB" sz="600" dirty="0"/>
          </a:p>
        </p:txBody>
      </p:sp>
      <p:sp>
        <p:nvSpPr>
          <p:cNvPr id="107" name="Snip Single Corner Rectangle 106"/>
          <p:cNvSpPr/>
          <p:nvPr/>
        </p:nvSpPr>
        <p:spPr>
          <a:xfrm>
            <a:off x="1221731" y="3490836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</a:t>
            </a:r>
            <a:endParaRPr lang="en-GB" sz="600" dirty="0"/>
          </a:p>
        </p:txBody>
      </p:sp>
      <p:sp>
        <p:nvSpPr>
          <p:cNvPr id="108" name="Snip Single Corner Rectangle 107"/>
          <p:cNvSpPr/>
          <p:nvPr/>
        </p:nvSpPr>
        <p:spPr>
          <a:xfrm>
            <a:off x="1221731" y="1823611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Motoring Power</a:t>
            </a:r>
            <a:endParaRPr lang="en-GB" sz="600" dirty="0"/>
          </a:p>
        </p:txBody>
      </p:sp>
      <p:sp>
        <p:nvSpPr>
          <p:cNvPr id="109" name="Snip Single Corner Rectangle 108"/>
          <p:cNvSpPr/>
          <p:nvPr/>
        </p:nvSpPr>
        <p:spPr>
          <a:xfrm>
            <a:off x="1221731" y="2186514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Power</a:t>
            </a:r>
            <a:endParaRPr lang="en-GB" sz="600" dirty="0"/>
          </a:p>
        </p:txBody>
      </p:sp>
      <p:sp>
        <p:nvSpPr>
          <p:cNvPr id="121" name="Snip Single Corner Rectangle 120"/>
          <p:cNvSpPr/>
          <p:nvPr/>
        </p:nvSpPr>
        <p:spPr>
          <a:xfrm>
            <a:off x="1221731" y="1460708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Pre-existing Aux Power</a:t>
            </a:r>
            <a:endParaRPr lang="en-GB" sz="600" dirty="0"/>
          </a:p>
        </p:txBody>
      </p:sp>
      <p:sp>
        <p:nvSpPr>
          <p:cNvPr id="122" name="Snip Single Corner Rectangle 121"/>
          <p:cNvSpPr/>
          <p:nvPr/>
        </p:nvSpPr>
        <p:spPr>
          <a:xfrm>
            <a:off x="1221731" y="2852978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Clutch Engaged</a:t>
            </a:r>
            <a:endParaRPr lang="en-GB" sz="600" dirty="0"/>
          </a:p>
        </p:txBody>
      </p:sp>
      <p:sp>
        <p:nvSpPr>
          <p:cNvPr id="123" name="Rounded Rectangle 122"/>
          <p:cNvSpPr/>
          <p:nvPr/>
        </p:nvSpPr>
        <p:spPr>
          <a:xfrm>
            <a:off x="1161946" y="1409189"/>
            <a:ext cx="1005984" cy="364736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TextBox 123"/>
          <p:cNvSpPr txBox="1"/>
          <p:nvPr/>
        </p:nvSpPr>
        <p:spPr>
          <a:xfrm>
            <a:off x="1018370" y="1219505"/>
            <a:ext cx="12811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Input Signals from Pre-run</a:t>
            </a:r>
            <a:endParaRPr lang="en-GB" sz="800" dirty="0"/>
          </a:p>
        </p:txBody>
      </p:sp>
      <p:sp>
        <p:nvSpPr>
          <p:cNvPr id="125" name="Snip Single Corner Rectangle 124"/>
          <p:cNvSpPr/>
          <p:nvPr/>
        </p:nvSpPr>
        <p:spPr>
          <a:xfrm>
            <a:off x="1217823" y="3185131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Idle Flag</a:t>
            </a:r>
            <a:endParaRPr lang="en-GB" sz="600" dirty="0"/>
          </a:p>
        </p:txBody>
      </p:sp>
      <p:sp>
        <p:nvSpPr>
          <p:cNvPr id="126" name="Snip Single Corner Rectangle 125"/>
          <p:cNvSpPr/>
          <p:nvPr/>
        </p:nvSpPr>
        <p:spPr>
          <a:xfrm>
            <a:off x="1213915" y="2548177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Neutral flag</a:t>
            </a:r>
            <a:endParaRPr lang="en-GB" sz="600" dirty="0"/>
          </a:p>
        </p:txBody>
      </p:sp>
      <p:sp>
        <p:nvSpPr>
          <p:cNvPr id="127" name="Snip Single Corner Rectangle 126"/>
          <p:cNvSpPr/>
          <p:nvPr/>
        </p:nvSpPr>
        <p:spPr>
          <a:xfrm>
            <a:off x="3180303" y="4877354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28" name="Rectangle 127"/>
          <p:cNvSpPr/>
          <p:nvPr/>
        </p:nvSpPr>
        <p:spPr>
          <a:xfrm>
            <a:off x="3181879" y="5047194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29" name="Rounded Rectangle 128"/>
          <p:cNvSpPr/>
          <p:nvPr/>
        </p:nvSpPr>
        <p:spPr>
          <a:xfrm>
            <a:off x="3180303" y="5233462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30" name="TextBox 129"/>
          <p:cNvSpPr txBox="1"/>
          <p:nvPr/>
        </p:nvSpPr>
        <p:spPr>
          <a:xfrm>
            <a:off x="3686024" y="4830664"/>
            <a:ext cx="21387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</a:t>
            </a:r>
            <a:r>
              <a:rPr lang="en-GB" sz="800" dirty="0" smtClean="0"/>
              <a:t>signals</a:t>
            </a:r>
            <a:endParaRPr lang="en-GB" sz="8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686024" y="5008493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132" name="TextBox 131"/>
          <p:cNvSpPr txBox="1"/>
          <p:nvPr/>
        </p:nvSpPr>
        <p:spPr>
          <a:xfrm>
            <a:off x="3686024" y="5194314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133" name="Flowchart: Terminator 132"/>
          <p:cNvSpPr/>
          <p:nvPr/>
        </p:nvSpPr>
        <p:spPr>
          <a:xfrm>
            <a:off x="3180302" y="5419552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134" name="TextBox 133"/>
          <p:cNvSpPr txBox="1"/>
          <p:nvPr/>
        </p:nvSpPr>
        <p:spPr>
          <a:xfrm>
            <a:off x="3686023" y="5402187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135" name="TextBox 134"/>
          <p:cNvSpPr txBox="1"/>
          <p:nvPr/>
        </p:nvSpPr>
        <p:spPr>
          <a:xfrm>
            <a:off x="3174166" y="5613393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136" name="TextBox 135"/>
          <p:cNvSpPr txBox="1"/>
          <p:nvPr/>
        </p:nvSpPr>
        <p:spPr>
          <a:xfrm>
            <a:off x="3686022" y="5582967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79" name="Snip Single Corner Rectangle 78"/>
          <p:cNvSpPr/>
          <p:nvPr/>
        </p:nvSpPr>
        <p:spPr>
          <a:xfrm>
            <a:off x="1217824" y="4193710"/>
            <a:ext cx="874399" cy="173765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Start / Stop</a:t>
            </a:r>
            <a:endParaRPr lang="en-GB" sz="600" dirty="0"/>
          </a:p>
        </p:txBody>
      </p:sp>
      <p:cxnSp>
        <p:nvCxnSpPr>
          <p:cNvPr id="13" name="Curved Connector 12"/>
          <p:cNvCxnSpPr>
            <a:stCxn id="85" idx="3"/>
            <a:endCxn id="64" idx="1"/>
          </p:cNvCxnSpPr>
          <p:nvPr/>
        </p:nvCxnSpPr>
        <p:spPr>
          <a:xfrm>
            <a:off x="6070575" y="2192733"/>
            <a:ext cx="506260" cy="1493626"/>
          </a:xfrm>
          <a:prstGeom prst="curvedConnector3">
            <a:avLst>
              <a:gd name="adj1" fmla="val 3610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1" name="Snip Single Corner Rectangle 80"/>
          <p:cNvSpPr/>
          <p:nvPr/>
        </p:nvSpPr>
        <p:spPr>
          <a:xfrm>
            <a:off x="1217824" y="4490695"/>
            <a:ext cx="874399" cy="173765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WHTC Correction factor</a:t>
            </a:r>
            <a:endParaRPr lang="en-GB" sz="600" dirty="0"/>
          </a:p>
        </p:txBody>
      </p:sp>
      <p:sp>
        <p:nvSpPr>
          <p:cNvPr id="83" name="Snip Single Corner Rectangle 82"/>
          <p:cNvSpPr/>
          <p:nvPr/>
        </p:nvSpPr>
        <p:spPr>
          <a:xfrm>
            <a:off x="1213917" y="4830664"/>
            <a:ext cx="874399" cy="173765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In Declaration MODE?</a:t>
            </a:r>
            <a:endParaRPr lang="en-GB" sz="600" dirty="0"/>
          </a:p>
        </p:txBody>
      </p:sp>
      <p:sp>
        <p:nvSpPr>
          <p:cNvPr id="77" name="Rounded Rectangle 76"/>
          <p:cNvSpPr/>
          <p:nvPr/>
        </p:nvSpPr>
        <p:spPr>
          <a:xfrm>
            <a:off x="8433877" y="310760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14</a:t>
            </a:r>
          </a:p>
        </p:txBody>
      </p:sp>
      <p:cxnSp>
        <p:nvCxnSpPr>
          <p:cNvPr id="19" name="Straight Arrow Connector 18"/>
          <p:cNvCxnSpPr>
            <a:stCxn id="90" idx="3"/>
            <a:endCxn id="77" idx="1"/>
          </p:cNvCxnSpPr>
          <p:nvPr/>
        </p:nvCxnSpPr>
        <p:spPr>
          <a:xfrm>
            <a:off x="8184884" y="3198182"/>
            <a:ext cx="248993" cy="4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77" idx="3"/>
            <a:endCxn id="104" idx="1"/>
          </p:cNvCxnSpPr>
          <p:nvPr/>
        </p:nvCxnSpPr>
        <p:spPr>
          <a:xfrm flipV="1">
            <a:off x="9062213" y="3198961"/>
            <a:ext cx="373266" cy="3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59608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638869"/>
              </p:ext>
            </p:extLst>
          </p:nvPr>
        </p:nvGraphicFramePr>
        <p:xfrm>
          <a:off x="695570" y="977574"/>
          <a:ext cx="10941538" cy="5287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200"/>
                <a:gridCol w="3282461"/>
                <a:gridCol w="2915138"/>
                <a:gridCol w="301673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Module</a:t>
                      </a:r>
                      <a:r>
                        <a:rPr lang="en-GB" sz="1200" baseline="0" dirty="0" smtClean="0"/>
                        <a:t> Origin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Model Signal Names In Schematics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Code Level Signal</a:t>
                      </a:r>
                      <a:r>
                        <a:rPr lang="en-GB" sz="1200" baseline="0" dirty="0" smtClean="0"/>
                        <a:t> Names 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Public</a:t>
                      </a:r>
                      <a:r>
                        <a:rPr lang="en-GB" sz="1200" baseline="0" dirty="0" smtClean="0"/>
                        <a:t> Signals as Reported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Alternators Efficiency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AlternatorsEfficiency</a:t>
                      </a:r>
                      <a:endParaRPr lang="en-GB" sz="10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AA_NonSmartAlternatorsEfficiency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M0.5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Smart Idle Current (A)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SmartIdleCurrent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AA_SmartIdleCurrent_Amps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M0.5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Alternators Efficiency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dirty="0" smtClean="0"/>
                        <a:t>(Idle – Result Card)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AlternatorsEfficiencyIdleResultsCard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AA_SmartIdleAlternatorsEfficiency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M0.5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Smart Traction Current (A)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SmartTractionCurrent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AA_SmartTractionCurrent_Amps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M0.5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Alternators Efficiency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dirty="0" smtClean="0"/>
                        <a:t>(Traction – Result Card)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AlternatorsEfficiencyTractionONResultsCard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AA_SmartTractionAlternatorEfficiency</a:t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M0.5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Smart Overrun Current (A)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SmartOverrunCurrent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AA_SmartOverrunCurrent_Amps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M0.5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Alternators Efficiency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dirty="0" smtClean="0"/>
                        <a:t>(Overrun – Result Card)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AlternatorsEfficiencyOverrunResultsCard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AA_SmartOverrunAlternatorEfficiency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M4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Compressor Flow Rate (l/s)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GetFlowRate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AA_CompressorFlowRate_LitrePerSec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Over-run Flag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OverrunFlag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AA_OverrunFlag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M7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Engine Idle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E47E00"/>
                          </a:solidFill>
                          <a:effectLst/>
                          <a:latin typeface="+mn-lt"/>
                        </a:rPr>
                        <a:t>INTL_EngineIdleFlag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AA_EngineIdleFlag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M8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Compressor Flag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CompressorFlag</a:t>
                      </a:r>
                      <a:endParaRPr lang="en-GB" sz="10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AA_CompressorFlag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M13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Total cycle FC (Grams)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TotalCycleFuelConsumptionGrams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AA_TotalCycleFC_Grams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M13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Total cycle FC ( LITRES 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TotalCycleFuelConsumptionLitres</a:t>
                      </a:r>
                      <a:endParaRPr lang="en-GB" sz="10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AA_TotalCycleFC_Litres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3723" y="273538"/>
            <a:ext cx="418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Tabulated List of Reported Logged Signals: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025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8445" y="382954"/>
            <a:ext cx="11367740" cy="4720492"/>
          </a:xfrm>
          <a:prstGeom prst="roundRect">
            <a:avLst>
              <a:gd name="adj" fmla="val 2007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762359" y="2644077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Bus Parameterisation</a:t>
            </a:r>
            <a:endParaRPr lang="en-GB" sz="800" dirty="0"/>
          </a:p>
        </p:txBody>
      </p:sp>
      <p:sp>
        <p:nvSpPr>
          <p:cNvPr id="34" name="Rectangle 33"/>
          <p:cNvSpPr/>
          <p:nvPr/>
        </p:nvSpPr>
        <p:spPr>
          <a:xfrm>
            <a:off x="758452" y="3070016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Boundary Conditions</a:t>
            </a:r>
            <a:endParaRPr lang="en-GB" sz="800" dirty="0"/>
          </a:p>
        </p:txBody>
      </p:sp>
      <p:sp>
        <p:nvSpPr>
          <p:cNvPr id="35" name="Rectangle 34"/>
          <p:cNvSpPr/>
          <p:nvPr/>
        </p:nvSpPr>
        <p:spPr>
          <a:xfrm>
            <a:off x="762360" y="3495955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Environmental Conditions</a:t>
            </a:r>
            <a:endParaRPr lang="en-GB" sz="800" dirty="0"/>
          </a:p>
        </p:txBody>
      </p:sp>
      <p:sp>
        <p:nvSpPr>
          <p:cNvPr id="39" name="Rectangle 38"/>
          <p:cNvSpPr/>
          <p:nvPr/>
        </p:nvSpPr>
        <p:spPr>
          <a:xfrm>
            <a:off x="6311287" y="4551034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TECH LIST</a:t>
            </a:r>
            <a:endParaRPr lang="en-GB" sz="800" dirty="0"/>
          </a:p>
        </p:txBody>
      </p:sp>
      <p:sp>
        <p:nvSpPr>
          <p:cNvPr id="40" name="Rounded Rectangle 39"/>
          <p:cNvSpPr/>
          <p:nvPr/>
        </p:nvSpPr>
        <p:spPr>
          <a:xfrm>
            <a:off x="687487" y="2565090"/>
            <a:ext cx="1297617" cy="1326969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593966" y="224301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nputs</a:t>
            </a:r>
            <a:endParaRPr lang="en-GB" dirty="0"/>
          </a:p>
        </p:txBody>
      </p:sp>
      <p:sp>
        <p:nvSpPr>
          <p:cNvPr id="42" name="Rounded Rectangle 41"/>
          <p:cNvSpPr/>
          <p:nvPr/>
        </p:nvSpPr>
        <p:spPr>
          <a:xfrm>
            <a:off x="6232507" y="4486031"/>
            <a:ext cx="1297617" cy="46501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6107724" y="417732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nputs</a:t>
            </a:r>
            <a:endParaRPr lang="en-GB" dirty="0"/>
          </a:p>
        </p:txBody>
      </p:sp>
      <p:sp>
        <p:nvSpPr>
          <p:cNvPr id="44" name="Rounded Rectangle 43"/>
          <p:cNvSpPr/>
          <p:nvPr/>
        </p:nvSpPr>
        <p:spPr>
          <a:xfrm>
            <a:off x="2517417" y="3072527"/>
            <a:ext cx="755444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Energy Balance</a:t>
            </a:r>
            <a:endParaRPr lang="en-GB" sz="800" dirty="0">
              <a:solidFill>
                <a:srgbClr val="000000"/>
              </a:solidFill>
            </a:endParaRPr>
          </a:p>
        </p:txBody>
      </p:sp>
      <p:cxnSp>
        <p:nvCxnSpPr>
          <p:cNvPr id="46" name="Straight Arrow Connector 45"/>
          <p:cNvCxnSpPr>
            <a:stCxn id="40" idx="3"/>
            <a:endCxn id="44" idx="1"/>
          </p:cNvCxnSpPr>
          <p:nvPr/>
        </p:nvCxnSpPr>
        <p:spPr>
          <a:xfrm flipV="1">
            <a:off x="1985104" y="3226000"/>
            <a:ext cx="532313" cy="2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3703236" y="2699562"/>
            <a:ext cx="841145" cy="239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Heating</a:t>
            </a:r>
            <a:endParaRPr lang="en-GB" sz="600" dirty="0"/>
          </a:p>
        </p:txBody>
      </p:sp>
      <p:sp>
        <p:nvSpPr>
          <p:cNvPr id="48" name="Rounded Rectangle 47"/>
          <p:cNvSpPr/>
          <p:nvPr/>
        </p:nvSpPr>
        <p:spPr>
          <a:xfrm>
            <a:off x="3707144" y="3102053"/>
            <a:ext cx="841145" cy="239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Ventilation</a:t>
            </a:r>
            <a:endParaRPr lang="en-GB" sz="600" dirty="0"/>
          </a:p>
        </p:txBody>
      </p:sp>
      <p:sp>
        <p:nvSpPr>
          <p:cNvPr id="49" name="Rounded Rectangle 48"/>
          <p:cNvSpPr/>
          <p:nvPr/>
        </p:nvSpPr>
        <p:spPr>
          <a:xfrm>
            <a:off x="3711052" y="3520173"/>
            <a:ext cx="841145" cy="239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Cooling</a:t>
            </a:r>
            <a:endParaRPr lang="en-GB" sz="600" dirty="0"/>
          </a:p>
        </p:txBody>
      </p:sp>
      <p:sp>
        <p:nvSpPr>
          <p:cNvPr id="50" name="Rounded Rectangle 49"/>
          <p:cNvSpPr/>
          <p:nvPr/>
        </p:nvSpPr>
        <p:spPr>
          <a:xfrm>
            <a:off x="3657337" y="2633784"/>
            <a:ext cx="938110" cy="1180123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7030A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3556000" y="2438400"/>
            <a:ext cx="10342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Phase Definition</a:t>
            </a:r>
            <a:endParaRPr lang="en-GB" sz="1000" dirty="0"/>
          </a:p>
        </p:txBody>
      </p:sp>
      <p:cxnSp>
        <p:nvCxnSpPr>
          <p:cNvPr id="54" name="Straight Arrow Connector 53"/>
          <p:cNvCxnSpPr>
            <a:stCxn id="44" idx="3"/>
            <a:endCxn id="50" idx="1"/>
          </p:cNvCxnSpPr>
          <p:nvPr/>
        </p:nvCxnSpPr>
        <p:spPr>
          <a:xfrm flipV="1">
            <a:off x="3272861" y="3223846"/>
            <a:ext cx="384476" cy="2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954585" y="2899509"/>
            <a:ext cx="338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OR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958493" y="3302002"/>
            <a:ext cx="338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OR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372703" y="1698418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Aux. Heater</a:t>
            </a:r>
            <a:endParaRPr lang="en-GB" sz="800" dirty="0"/>
          </a:p>
        </p:txBody>
      </p:sp>
      <p:sp>
        <p:nvSpPr>
          <p:cNvPr id="63" name="Rounded Rectangle 62"/>
          <p:cNvSpPr/>
          <p:nvPr/>
        </p:nvSpPr>
        <p:spPr>
          <a:xfrm>
            <a:off x="3297830" y="1629509"/>
            <a:ext cx="1297617" cy="46501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3212123" y="1336431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nputs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4693140" y="2473568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IF heating</a:t>
            </a:r>
            <a:endParaRPr lang="en-GB" sz="1000" b="1" dirty="0"/>
          </a:p>
        </p:txBody>
      </p:sp>
      <p:cxnSp>
        <p:nvCxnSpPr>
          <p:cNvPr id="71" name="Straight Arrow Connector 70"/>
          <p:cNvCxnSpPr>
            <a:endCxn id="75" idx="1"/>
          </p:cNvCxnSpPr>
          <p:nvPr/>
        </p:nvCxnSpPr>
        <p:spPr>
          <a:xfrm>
            <a:off x="5963139" y="2473568"/>
            <a:ext cx="834990" cy="1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467231" y="2270371"/>
            <a:ext cx="367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Yes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6798129" y="2285347"/>
            <a:ext cx="1001625" cy="379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Zero Energy Required for Heating to maintain minimum acceptable cabin temp</a:t>
            </a:r>
            <a:endParaRPr lang="en-GB" sz="600" dirty="0"/>
          </a:p>
        </p:txBody>
      </p:sp>
      <p:cxnSp>
        <p:nvCxnSpPr>
          <p:cNvPr id="76" name="Straight Arrow Connector 75"/>
          <p:cNvCxnSpPr>
            <a:stCxn id="112" idx="0"/>
            <a:endCxn id="85" idx="2"/>
          </p:cNvCxnSpPr>
          <p:nvPr/>
        </p:nvCxnSpPr>
        <p:spPr>
          <a:xfrm flipV="1">
            <a:off x="6021754" y="1812487"/>
            <a:ext cx="0" cy="5243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986586" y="2024189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No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494215" y="1505542"/>
            <a:ext cx="1055077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Aux. heater Fuelling Calculation</a:t>
            </a:r>
            <a:endParaRPr lang="en-GB" sz="800" dirty="0">
              <a:solidFill>
                <a:srgbClr val="00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84131" y="1457570"/>
            <a:ext cx="7938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Waste Heat</a:t>
            </a:r>
            <a:endParaRPr lang="en-GB" sz="1000" dirty="0"/>
          </a:p>
        </p:txBody>
      </p:sp>
      <p:sp>
        <p:nvSpPr>
          <p:cNvPr id="91" name="TextBox 90"/>
          <p:cNvSpPr txBox="1"/>
          <p:nvPr/>
        </p:nvSpPr>
        <p:spPr>
          <a:xfrm>
            <a:off x="4703668" y="2203938"/>
            <a:ext cx="7938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Waste Heat</a:t>
            </a:r>
            <a:endParaRPr lang="en-GB" sz="1000" dirty="0"/>
          </a:p>
        </p:txBody>
      </p:sp>
      <p:sp>
        <p:nvSpPr>
          <p:cNvPr id="92" name="Rounded Rectangle 91"/>
          <p:cNvSpPr/>
          <p:nvPr/>
        </p:nvSpPr>
        <p:spPr>
          <a:xfrm>
            <a:off x="10412746" y="1453009"/>
            <a:ext cx="1001625" cy="4070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Fuelling </a:t>
            </a:r>
            <a:r>
              <a:rPr lang="en-GB" sz="600" dirty="0"/>
              <a:t>Amount Calculated to maintain minimum acceptable cabin </a:t>
            </a:r>
            <a:r>
              <a:rPr lang="en-GB" sz="600" dirty="0" smtClean="0"/>
              <a:t>temp</a:t>
            </a:r>
            <a:endParaRPr lang="en-GB" sz="600" dirty="0"/>
          </a:p>
        </p:txBody>
      </p:sp>
      <p:cxnSp>
        <p:nvCxnSpPr>
          <p:cNvPr id="93" name="Straight Arrow Connector 92"/>
          <p:cNvCxnSpPr>
            <a:stCxn id="85" idx="3"/>
            <a:endCxn id="92" idx="1"/>
          </p:cNvCxnSpPr>
          <p:nvPr/>
        </p:nvCxnSpPr>
        <p:spPr>
          <a:xfrm flipV="1">
            <a:off x="6549292" y="1656536"/>
            <a:ext cx="3863454" cy="2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48" idx="3"/>
            <a:endCxn id="99" idx="1"/>
          </p:cNvCxnSpPr>
          <p:nvPr/>
        </p:nvCxnSpPr>
        <p:spPr>
          <a:xfrm flipV="1">
            <a:off x="4548289" y="3206294"/>
            <a:ext cx="2261563" cy="15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9" name="Rounded Rectangle 98"/>
          <p:cNvSpPr/>
          <p:nvPr/>
        </p:nvSpPr>
        <p:spPr>
          <a:xfrm>
            <a:off x="6809852" y="3063630"/>
            <a:ext cx="1001625" cy="2853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Zero Power Required for maintaining acceptable cabin temp</a:t>
            </a:r>
            <a:endParaRPr lang="en-GB" sz="600" dirty="0"/>
          </a:p>
        </p:txBody>
      </p:sp>
      <p:sp>
        <p:nvSpPr>
          <p:cNvPr id="100" name="TextBox 99"/>
          <p:cNvSpPr txBox="1"/>
          <p:nvPr/>
        </p:nvSpPr>
        <p:spPr>
          <a:xfrm>
            <a:off x="4720494" y="3008921"/>
            <a:ext cx="901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IF Ventilation</a:t>
            </a:r>
            <a:endParaRPr lang="en-GB" sz="1000" b="1" dirty="0"/>
          </a:p>
        </p:txBody>
      </p:sp>
      <p:sp>
        <p:nvSpPr>
          <p:cNvPr id="101" name="Rounded Rectangle 100"/>
          <p:cNvSpPr/>
          <p:nvPr/>
        </p:nvSpPr>
        <p:spPr>
          <a:xfrm>
            <a:off x="5470770" y="3486744"/>
            <a:ext cx="1008184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AC compressor power Calculation</a:t>
            </a:r>
            <a:endParaRPr lang="en-GB" sz="800" dirty="0">
              <a:solidFill>
                <a:srgbClr val="000000"/>
              </a:solidFill>
            </a:endParaRPr>
          </a:p>
        </p:txBody>
      </p:sp>
      <p:cxnSp>
        <p:nvCxnSpPr>
          <p:cNvPr id="103" name="Straight Arrow Connector 102"/>
          <p:cNvCxnSpPr>
            <a:stCxn id="49" idx="3"/>
            <a:endCxn id="101" idx="1"/>
          </p:cNvCxnSpPr>
          <p:nvPr/>
        </p:nvCxnSpPr>
        <p:spPr>
          <a:xfrm>
            <a:off x="4552197" y="3639717"/>
            <a:ext cx="918573" cy="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4732217" y="3442675"/>
            <a:ext cx="705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IF Cooling</a:t>
            </a:r>
            <a:endParaRPr lang="en-GB" sz="1000" b="1" dirty="0"/>
          </a:p>
        </p:txBody>
      </p:sp>
      <p:sp>
        <p:nvSpPr>
          <p:cNvPr id="107" name="Rounded Rectangle 106"/>
          <p:cNvSpPr/>
          <p:nvPr/>
        </p:nvSpPr>
        <p:spPr>
          <a:xfrm>
            <a:off x="7970438" y="3496730"/>
            <a:ext cx="1001625" cy="293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AC power required to maintain maximum acceptable cabin temp</a:t>
            </a:r>
            <a:endParaRPr lang="en-GB" sz="600" dirty="0"/>
          </a:p>
        </p:txBody>
      </p:sp>
      <p:cxnSp>
        <p:nvCxnSpPr>
          <p:cNvPr id="109" name="Straight Arrow Connector 108"/>
          <p:cNvCxnSpPr>
            <a:stCxn id="101" idx="3"/>
            <a:endCxn id="107" idx="1"/>
          </p:cNvCxnSpPr>
          <p:nvPr/>
        </p:nvCxnSpPr>
        <p:spPr>
          <a:xfrm>
            <a:off x="6478954" y="3640217"/>
            <a:ext cx="1491484" cy="3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5525477" y="2336800"/>
            <a:ext cx="992554" cy="3516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Is Engine Waste Heat Sufficient?</a:t>
            </a:r>
            <a:endParaRPr lang="en-GB" sz="800" dirty="0"/>
          </a:p>
        </p:txBody>
      </p:sp>
      <p:cxnSp>
        <p:nvCxnSpPr>
          <p:cNvPr id="114" name="Elbow Connector 113"/>
          <p:cNvCxnSpPr>
            <a:stCxn id="47" idx="3"/>
            <a:endCxn id="112" idx="1"/>
          </p:cNvCxnSpPr>
          <p:nvPr/>
        </p:nvCxnSpPr>
        <p:spPr>
          <a:xfrm flipV="1">
            <a:off x="4544381" y="2512646"/>
            <a:ext cx="981096" cy="306460"/>
          </a:xfrm>
          <a:prstGeom prst="bentConnector3">
            <a:avLst>
              <a:gd name="adj1" fmla="val 22119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63" idx="3"/>
          </p:cNvCxnSpPr>
          <p:nvPr/>
        </p:nvCxnSpPr>
        <p:spPr>
          <a:xfrm>
            <a:off x="4595447" y="1862016"/>
            <a:ext cx="922214" cy="529491"/>
          </a:xfrm>
          <a:prstGeom prst="bentConnector3">
            <a:avLst>
              <a:gd name="adj1" fmla="val 1864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0" name="Elbow Connector 119"/>
          <p:cNvCxnSpPr>
            <a:stCxn id="63" idx="3"/>
            <a:endCxn id="85" idx="1"/>
          </p:cNvCxnSpPr>
          <p:nvPr/>
        </p:nvCxnSpPr>
        <p:spPr>
          <a:xfrm flipV="1">
            <a:off x="4595447" y="1659015"/>
            <a:ext cx="898768" cy="203001"/>
          </a:xfrm>
          <a:prstGeom prst="bentConnector3">
            <a:avLst>
              <a:gd name="adj1" fmla="val 1869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>
            <a:off x="5541471" y="701955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Ventilation</a:t>
            </a:r>
            <a:endParaRPr lang="en-GB" sz="800" dirty="0"/>
          </a:p>
        </p:txBody>
      </p:sp>
      <p:sp>
        <p:nvSpPr>
          <p:cNvPr id="126" name="Rounded Rectangle 125"/>
          <p:cNvSpPr/>
          <p:nvPr/>
        </p:nvSpPr>
        <p:spPr>
          <a:xfrm>
            <a:off x="5470505" y="636954"/>
            <a:ext cx="1297617" cy="46501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TextBox 126"/>
          <p:cNvSpPr txBox="1"/>
          <p:nvPr/>
        </p:nvSpPr>
        <p:spPr>
          <a:xfrm>
            <a:off x="5361354" y="336061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nputs</a:t>
            </a:r>
            <a:endParaRPr lang="en-GB" dirty="0"/>
          </a:p>
        </p:txBody>
      </p:sp>
      <p:sp>
        <p:nvSpPr>
          <p:cNvPr id="132" name="Rounded Rectangle 131"/>
          <p:cNvSpPr/>
          <p:nvPr/>
        </p:nvSpPr>
        <p:spPr>
          <a:xfrm>
            <a:off x="7966531" y="734646"/>
            <a:ext cx="817963" cy="2618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Ventilation Power </a:t>
            </a:r>
          </a:p>
          <a:p>
            <a:pPr algn="ctr"/>
            <a:r>
              <a:rPr lang="en-GB" sz="600" dirty="0" smtClean="0"/>
              <a:t>(High / Low)</a:t>
            </a:r>
            <a:endParaRPr lang="en-GB" sz="600" dirty="0"/>
          </a:p>
        </p:txBody>
      </p:sp>
      <p:cxnSp>
        <p:nvCxnSpPr>
          <p:cNvPr id="134" name="Straight Arrow Connector 133"/>
          <p:cNvCxnSpPr>
            <a:stCxn id="125" idx="3"/>
            <a:endCxn id="132" idx="1"/>
          </p:cNvCxnSpPr>
          <p:nvPr/>
        </p:nvCxnSpPr>
        <p:spPr>
          <a:xfrm flipV="1">
            <a:off x="6701693" y="865555"/>
            <a:ext cx="1264838" cy="2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6432066" y="3993660"/>
            <a:ext cx="915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IF Mechanical</a:t>
            </a:r>
            <a:endParaRPr lang="en-GB" sz="1000" b="1" dirty="0"/>
          </a:p>
        </p:txBody>
      </p:sp>
      <p:sp>
        <p:nvSpPr>
          <p:cNvPr id="172" name="Rounded Rectangle 171"/>
          <p:cNvSpPr/>
          <p:nvPr/>
        </p:nvSpPr>
        <p:spPr>
          <a:xfrm>
            <a:off x="9138832" y="3899222"/>
            <a:ext cx="1001625" cy="293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AC power required to maintain maximum acceptable cabin temp</a:t>
            </a:r>
            <a:endParaRPr lang="en-GB" sz="600" dirty="0"/>
          </a:p>
        </p:txBody>
      </p:sp>
      <p:cxnSp>
        <p:nvCxnSpPr>
          <p:cNvPr id="174" name="Elbow Connector 173"/>
          <p:cNvCxnSpPr>
            <a:stCxn id="101" idx="3"/>
            <a:endCxn id="172" idx="1"/>
          </p:cNvCxnSpPr>
          <p:nvPr/>
        </p:nvCxnSpPr>
        <p:spPr>
          <a:xfrm>
            <a:off x="6478954" y="3640217"/>
            <a:ext cx="2659878" cy="405871"/>
          </a:xfrm>
          <a:prstGeom prst="bentConnector3">
            <a:avLst>
              <a:gd name="adj1" fmla="val 1813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6451603" y="3450491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IF Electrical</a:t>
            </a:r>
            <a:endParaRPr lang="en-GB" sz="1000" b="1" dirty="0"/>
          </a:p>
        </p:txBody>
      </p:sp>
      <p:sp>
        <p:nvSpPr>
          <p:cNvPr id="190" name="Rounded Rectangle 189"/>
          <p:cNvSpPr/>
          <p:nvPr/>
        </p:nvSpPr>
        <p:spPr>
          <a:xfrm>
            <a:off x="7862278" y="668214"/>
            <a:ext cx="1164492" cy="4271109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TextBox 190"/>
          <p:cNvSpPr txBox="1"/>
          <p:nvPr/>
        </p:nvSpPr>
        <p:spPr>
          <a:xfrm>
            <a:off x="7780215" y="441570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SUM: Electrical Power</a:t>
            </a:r>
            <a:endParaRPr lang="en-GB" sz="1000" dirty="0"/>
          </a:p>
        </p:txBody>
      </p:sp>
      <p:cxnSp>
        <p:nvCxnSpPr>
          <p:cNvPr id="194" name="Straight Connector 193"/>
          <p:cNvCxnSpPr/>
          <p:nvPr/>
        </p:nvCxnSpPr>
        <p:spPr>
          <a:xfrm>
            <a:off x="8389815" y="1047262"/>
            <a:ext cx="0" cy="236806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7" name="Oval 196"/>
          <p:cNvSpPr/>
          <p:nvPr/>
        </p:nvSpPr>
        <p:spPr>
          <a:xfrm>
            <a:off x="8264770" y="2090616"/>
            <a:ext cx="234461" cy="21883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198" name="Rounded Rectangle 197"/>
          <p:cNvSpPr/>
          <p:nvPr/>
        </p:nvSpPr>
        <p:spPr>
          <a:xfrm>
            <a:off x="9085385" y="3845169"/>
            <a:ext cx="1164492" cy="109415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TextBox 198"/>
          <p:cNvSpPr txBox="1"/>
          <p:nvPr/>
        </p:nvSpPr>
        <p:spPr>
          <a:xfrm>
            <a:off x="8995507" y="3634155"/>
            <a:ext cx="1136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Mechanical Power</a:t>
            </a:r>
            <a:endParaRPr lang="en-GB" sz="1000" dirty="0"/>
          </a:p>
        </p:txBody>
      </p:sp>
      <p:cxnSp>
        <p:nvCxnSpPr>
          <p:cNvPr id="203" name="Straight Connector 202"/>
          <p:cNvCxnSpPr>
            <a:stCxn id="39" idx="3"/>
            <a:endCxn id="208" idx="3"/>
          </p:cNvCxnSpPr>
          <p:nvPr/>
        </p:nvCxnSpPr>
        <p:spPr>
          <a:xfrm flipV="1">
            <a:off x="7471509" y="4710722"/>
            <a:ext cx="3876431" cy="611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4" name="Rounded Rectangle 203"/>
          <p:cNvSpPr/>
          <p:nvPr/>
        </p:nvSpPr>
        <p:spPr>
          <a:xfrm>
            <a:off x="9197455" y="4622799"/>
            <a:ext cx="864854" cy="18366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Account for TECH list Benefits</a:t>
            </a:r>
            <a:endParaRPr lang="en-GB" sz="600" dirty="0"/>
          </a:p>
        </p:txBody>
      </p:sp>
      <p:sp>
        <p:nvSpPr>
          <p:cNvPr id="205" name="Rounded Rectangle 204"/>
          <p:cNvSpPr/>
          <p:nvPr/>
        </p:nvSpPr>
        <p:spPr>
          <a:xfrm>
            <a:off x="8029055" y="4626708"/>
            <a:ext cx="864854" cy="18366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Account for TECH list Benefits</a:t>
            </a:r>
            <a:endParaRPr lang="en-GB" sz="600" dirty="0"/>
          </a:p>
        </p:txBody>
      </p:sp>
      <p:sp>
        <p:nvSpPr>
          <p:cNvPr id="206" name="Rounded Rectangle 205"/>
          <p:cNvSpPr/>
          <p:nvPr/>
        </p:nvSpPr>
        <p:spPr>
          <a:xfrm>
            <a:off x="10331939" y="1359877"/>
            <a:ext cx="1164492" cy="3583353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TextBox 206"/>
          <p:cNvSpPr txBox="1"/>
          <p:nvPr/>
        </p:nvSpPr>
        <p:spPr>
          <a:xfrm>
            <a:off x="10249876" y="1152770"/>
            <a:ext cx="10454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Average Fuelling</a:t>
            </a:r>
            <a:endParaRPr lang="en-GB" sz="1000" dirty="0"/>
          </a:p>
        </p:txBody>
      </p:sp>
      <p:sp>
        <p:nvSpPr>
          <p:cNvPr id="208" name="Rounded Rectangle 207"/>
          <p:cNvSpPr/>
          <p:nvPr/>
        </p:nvSpPr>
        <p:spPr>
          <a:xfrm>
            <a:off x="10483086" y="4618891"/>
            <a:ext cx="864854" cy="18366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Account for TECH list Benefits</a:t>
            </a:r>
            <a:endParaRPr lang="en-GB" sz="600" dirty="0"/>
          </a:p>
        </p:txBody>
      </p:sp>
      <p:sp>
        <p:nvSpPr>
          <p:cNvPr id="222" name="Rectangle 221"/>
          <p:cNvSpPr/>
          <p:nvPr/>
        </p:nvSpPr>
        <p:spPr>
          <a:xfrm>
            <a:off x="3736116" y="4226693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AC-system</a:t>
            </a:r>
            <a:endParaRPr lang="en-GB" sz="800" dirty="0"/>
          </a:p>
        </p:txBody>
      </p:sp>
      <p:sp>
        <p:nvSpPr>
          <p:cNvPr id="223" name="Rounded Rectangle 222"/>
          <p:cNvSpPr/>
          <p:nvPr/>
        </p:nvSpPr>
        <p:spPr>
          <a:xfrm>
            <a:off x="3657337" y="4161692"/>
            <a:ext cx="1297617" cy="46501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TextBox 223"/>
          <p:cNvSpPr txBox="1"/>
          <p:nvPr/>
        </p:nvSpPr>
        <p:spPr>
          <a:xfrm>
            <a:off x="3555999" y="385298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nputs</a:t>
            </a:r>
            <a:endParaRPr lang="en-GB" dirty="0"/>
          </a:p>
        </p:txBody>
      </p:sp>
      <p:cxnSp>
        <p:nvCxnSpPr>
          <p:cNvPr id="226" name="Elbow Connector 225"/>
          <p:cNvCxnSpPr>
            <a:stCxn id="222" idx="3"/>
            <a:endCxn id="101" idx="2"/>
          </p:cNvCxnSpPr>
          <p:nvPr/>
        </p:nvCxnSpPr>
        <p:spPr>
          <a:xfrm flipV="1">
            <a:off x="4896338" y="3793689"/>
            <a:ext cx="1078524" cy="59880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9" name="TextBox 228"/>
          <p:cNvSpPr txBox="1"/>
          <p:nvPr/>
        </p:nvSpPr>
        <p:spPr>
          <a:xfrm>
            <a:off x="202329" y="63416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Steady State HVAC Model</a:t>
            </a:r>
            <a:endParaRPr lang="en-GB" dirty="0"/>
          </a:p>
        </p:txBody>
      </p:sp>
      <p:sp>
        <p:nvSpPr>
          <p:cNvPr id="230" name="Snip Single Corner Rectangle 229"/>
          <p:cNvSpPr/>
          <p:nvPr/>
        </p:nvSpPr>
        <p:spPr>
          <a:xfrm>
            <a:off x="301746" y="5843158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31" name="Rectangle 230"/>
          <p:cNvSpPr/>
          <p:nvPr/>
        </p:nvSpPr>
        <p:spPr>
          <a:xfrm>
            <a:off x="303322" y="6012998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32" name="Rounded Rectangle 231"/>
          <p:cNvSpPr/>
          <p:nvPr/>
        </p:nvSpPr>
        <p:spPr>
          <a:xfrm>
            <a:off x="301746" y="6199266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33" name="TextBox 232"/>
          <p:cNvSpPr txBox="1"/>
          <p:nvPr/>
        </p:nvSpPr>
        <p:spPr>
          <a:xfrm>
            <a:off x="807467" y="5796468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</a:t>
            </a:r>
            <a:r>
              <a:rPr lang="en-GB" sz="800" dirty="0"/>
              <a:t>pre-existing VECTO signals</a:t>
            </a:r>
          </a:p>
        </p:txBody>
      </p:sp>
      <p:sp>
        <p:nvSpPr>
          <p:cNvPr id="234" name="TextBox 233"/>
          <p:cNvSpPr txBox="1"/>
          <p:nvPr/>
        </p:nvSpPr>
        <p:spPr>
          <a:xfrm>
            <a:off x="807467" y="5974297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35" name="TextBox 234"/>
          <p:cNvSpPr txBox="1"/>
          <p:nvPr/>
        </p:nvSpPr>
        <p:spPr>
          <a:xfrm>
            <a:off x="807467" y="6160118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236" name="Flowchart: Terminator 235"/>
          <p:cNvSpPr/>
          <p:nvPr/>
        </p:nvSpPr>
        <p:spPr>
          <a:xfrm>
            <a:off x="301745" y="6385356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37" name="TextBox 236"/>
          <p:cNvSpPr txBox="1"/>
          <p:nvPr/>
        </p:nvSpPr>
        <p:spPr>
          <a:xfrm>
            <a:off x="807466" y="6367991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38" name="TextBox 237"/>
          <p:cNvSpPr txBox="1"/>
          <p:nvPr/>
        </p:nvSpPr>
        <p:spPr>
          <a:xfrm>
            <a:off x="295609" y="6579197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239" name="TextBox 238"/>
          <p:cNvSpPr txBox="1"/>
          <p:nvPr/>
        </p:nvSpPr>
        <p:spPr>
          <a:xfrm>
            <a:off x="807465" y="6548771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240" name="Rounded Rectangle 239"/>
          <p:cNvSpPr/>
          <p:nvPr/>
        </p:nvSpPr>
        <p:spPr>
          <a:xfrm>
            <a:off x="290008" y="5672700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41" name="TextBox 240"/>
          <p:cNvSpPr txBox="1"/>
          <p:nvPr/>
        </p:nvSpPr>
        <p:spPr>
          <a:xfrm>
            <a:off x="798073" y="5628444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sp>
        <p:nvSpPr>
          <p:cNvPr id="243" name="Rectangle 242"/>
          <p:cNvSpPr/>
          <p:nvPr/>
        </p:nvSpPr>
        <p:spPr>
          <a:xfrm>
            <a:off x="293076" y="5502030"/>
            <a:ext cx="511908" cy="136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244" name="TextBox 243"/>
          <p:cNvSpPr txBox="1"/>
          <p:nvPr/>
        </p:nvSpPr>
        <p:spPr>
          <a:xfrm>
            <a:off x="794165" y="5468229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Decision Blocks</a:t>
            </a:r>
            <a:endParaRPr lang="en-GB" sz="800" dirty="0"/>
          </a:p>
        </p:txBody>
      </p:sp>
      <p:sp>
        <p:nvSpPr>
          <p:cNvPr id="245" name="Rounded Rectangle 244"/>
          <p:cNvSpPr/>
          <p:nvPr/>
        </p:nvSpPr>
        <p:spPr>
          <a:xfrm>
            <a:off x="7943082" y="5329438"/>
            <a:ext cx="1001625" cy="293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Electrical Power</a:t>
            </a:r>
            <a:endParaRPr lang="en-GB" sz="600" dirty="0"/>
          </a:p>
        </p:txBody>
      </p:sp>
      <p:sp>
        <p:nvSpPr>
          <p:cNvPr id="247" name="Rounded Rectangle 246"/>
          <p:cNvSpPr/>
          <p:nvPr/>
        </p:nvSpPr>
        <p:spPr>
          <a:xfrm>
            <a:off x="9166191" y="5317715"/>
            <a:ext cx="1001625" cy="293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Mechanical Power</a:t>
            </a:r>
            <a:endParaRPr lang="en-GB" sz="600" dirty="0"/>
          </a:p>
        </p:txBody>
      </p:sp>
      <p:sp>
        <p:nvSpPr>
          <p:cNvPr id="248" name="Rounded Rectangle 247"/>
          <p:cNvSpPr/>
          <p:nvPr/>
        </p:nvSpPr>
        <p:spPr>
          <a:xfrm>
            <a:off x="10420560" y="5305992"/>
            <a:ext cx="1001625" cy="293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Fuelling</a:t>
            </a:r>
            <a:endParaRPr lang="en-GB" sz="600" dirty="0"/>
          </a:p>
        </p:txBody>
      </p:sp>
      <p:cxnSp>
        <p:nvCxnSpPr>
          <p:cNvPr id="250" name="Straight Arrow Connector 249"/>
          <p:cNvCxnSpPr>
            <a:stCxn id="190" idx="2"/>
            <a:endCxn id="245" idx="0"/>
          </p:cNvCxnSpPr>
          <p:nvPr/>
        </p:nvCxnSpPr>
        <p:spPr>
          <a:xfrm flipH="1">
            <a:off x="8443895" y="4939323"/>
            <a:ext cx="629" cy="390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2" name="Straight Arrow Connector 251"/>
          <p:cNvCxnSpPr>
            <a:stCxn id="198" idx="2"/>
            <a:endCxn id="247" idx="0"/>
          </p:cNvCxnSpPr>
          <p:nvPr/>
        </p:nvCxnSpPr>
        <p:spPr>
          <a:xfrm flipH="1">
            <a:off x="9667004" y="4939323"/>
            <a:ext cx="627" cy="378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4" name="Straight Arrow Connector 253"/>
          <p:cNvCxnSpPr>
            <a:stCxn id="206" idx="2"/>
            <a:endCxn id="248" idx="0"/>
          </p:cNvCxnSpPr>
          <p:nvPr/>
        </p:nvCxnSpPr>
        <p:spPr>
          <a:xfrm>
            <a:off x="10914185" y="4943230"/>
            <a:ext cx="7188" cy="362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16269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55336" y="1367694"/>
            <a:ext cx="10523679" cy="3688862"/>
          </a:xfrm>
          <a:prstGeom prst="roundRect">
            <a:avLst>
              <a:gd name="adj" fmla="val 2007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74793" y="2550294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Current (Amps)</a:t>
            </a:r>
            <a:endParaRPr lang="en-GB" sz="800" dirty="0"/>
          </a:p>
        </p:txBody>
      </p:sp>
      <p:sp>
        <p:nvSpPr>
          <p:cNvPr id="34" name="Rectangle 33"/>
          <p:cNvSpPr/>
          <p:nvPr/>
        </p:nvSpPr>
        <p:spPr>
          <a:xfrm>
            <a:off x="570886" y="2976233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Number of Alternators</a:t>
            </a:r>
            <a:endParaRPr lang="en-GB" sz="800" dirty="0"/>
          </a:p>
        </p:txBody>
      </p:sp>
      <p:sp>
        <p:nvSpPr>
          <p:cNvPr id="35" name="Rectangle 34"/>
          <p:cNvSpPr/>
          <p:nvPr/>
        </p:nvSpPr>
        <p:spPr>
          <a:xfrm>
            <a:off x="574794" y="3402172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Engine Speed (rpm)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99921" y="2485293"/>
            <a:ext cx="1297617" cy="132861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406400" y="2149229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nputs</a:t>
            </a:r>
            <a:endParaRPr lang="en-GB" dirty="0"/>
          </a:p>
        </p:txBody>
      </p:sp>
      <p:sp>
        <p:nvSpPr>
          <p:cNvPr id="229" name="TextBox 228"/>
          <p:cNvSpPr txBox="1"/>
          <p:nvPr/>
        </p:nvSpPr>
        <p:spPr>
          <a:xfrm>
            <a:off x="264851" y="1040340"/>
            <a:ext cx="1862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Alternator Model</a:t>
            </a:r>
            <a:endParaRPr lang="en-GB" dirty="0"/>
          </a:p>
        </p:txBody>
      </p:sp>
      <p:grpSp>
        <p:nvGrpSpPr>
          <p:cNvPr id="136" name="Group 135"/>
          <p:cNvGrpSpPr/>
          <p:nvPr/>
        </p:nvGrpSpPr>
        <p:grpSpPr>
          <a:xfrm>
            <a:off x="1987546" y="2613529"/>
            <a:ext cx="151542" cy="314406"/>
            <a:chOff x="2125628" y="1155568"/>
            <a:chExt cx="151542" cy="314406"/>
          </a:xfrm>
        </p:grpSpPr>
        <p:pic>
          <p:nvPicPr>
            <p:cNvPr id="137" name="Picture 13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38" name="Oval 13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Oval 13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" name="Elbow Connector 3"/>
          <p:cNvCxnSpPr>
            <a:stCxn id="33" idx="3"/>
            <a:endCxn id="138" idx="6"/>
          </p:cNvCxnSpPr>
          <p:nvPr/>
        </p:nvCxnSpPr>
        <p:spPr>
          <a:xfrm flipV="1">
            <a:off x="1735015" y="2712873"/>
            <a:ext cx="253645" cy="322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34" idx="3"/>
            <a:endCxn id="139" idx="6"/>
          </p:cNvCxnSpPr>
          <p:nvPr/>
        </p:nvCxnSpPr>
        <p:spPr>
          <a:xfrm flipV="1">
            <a:off x="1731108" y="2831901"/>
            <a:ext cx="256438" cy="31013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0" name="Flowchart: Terminator 139"/>
          <p:cNvSpPr/>
          <p:nvPr/>
        </p:nvSpPr>
        <p:spPr>
          <a:xfrm>
            <a:off x="2288231" y="2631011"/>
            <a:ext cx="595646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Amps Per Alternator</a:t>
            </a:r>
            <a:endParaRPr lang="en-GB" sz="600" dirty="0"/>
          </a:p>
        </p:txBody>
      </p:sp>
      <p:cxnSp>
        <p:nvCxnSpPr>
          <p:cNvPr id="9" name="Straight Arrow Connector 8"/>
          <p:cNvCxnSpPr>
            <a:stCxn id="137" idx="1"/>
            <a:endCxn id="140" idx="1"/>
          </p:cNvCxnSpPr>
          <p:nvPr/>
        </p:nvCxnSpPr>
        <p:spPr>
          <a:xfrm>
            <a:off x="2139088" y="2770732"/>
            <a:ext cx="149143" cy="43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40" idx="3"/>
          </p:cNvCxnSpPr>
          <p:nvPr/>
        </p:nvCxnSpPr>
        <p:spPr>
          <a:xfrm flipV="1">
            <a:off x="2883877" y="2764220"/>
            <a:ext cx="434116" cy="10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6" name="Rectangle 145"/>
          <p:cNvSpPr/>
          <p:nvPr/>
        </p:nvSpPr>
        <p:spPr>
          <a:xfrm>
            <a:off x="3317993" y="2598421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Table 1: 2000rpm</a:t>
            </a:r>
          </a:p>
          <a:p>
            <a:pPr algn="ctr"/>
            <a:r>
              <a:rPr lang="en-GB" sz="800" dirty="0" smtClean="0"/>
              <a:t>[Efficiency]x[Amps]</a:t>
            </a:r>
            <a:endParaRPr lang="en-GB" sz="800" dirty="0"/>
          </a:p>
        </p:txBody>
      </p:sp>
      <p:sp>
        <p:nvSpPr>
          <p:cNvPr id="147" name="Rectangle 146"/>
          <p:cNvSpPr/>
          <p:nvPr/>
        </p:nvSpPr>
        <p:spPr>
          <a:xfrm>
            <a:off x="3314086" y="3024360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Table 2: 4000rpm</a:t>
            </a:r>
          </a:p>
          <a:p>
            <a:pPr algn="ctr"/>
            <a:r>
              <a:rPr lang="en-GB" sz="800" dirty="0"/>
              <a:t>[Efficiency]x[Amps</a:t>
            </a:r>
            <a:r>
              <a:rPr lang="en-GB" sz="800" dirty="0" smtClean="0"/>
              <a:t>]</a:t>
            </a:r>
            <a:endParaRPr lang="en-GB" sz="800" dirty="0"/>
          </a:p>
        </p:txBody>
      </p:sp>
      <p:sp>
        <p:nvSpPr>
          <p:cNvPr id="148" name="Rectangle 147"/>
          <p:cNvSpPr/>
          <p:nvPr/>
        </p:nvSpPr>
        <p:spPr>
          <a:xfrm>
            <a:off x="3317994" y="3450299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Table 3: 6000rpm</a:t>
            </a:r>
          </a:p>
          <a:p>
            <a:pPr algn="ctr"/>
            <a:r>
              <a:rPr lang="en-GB" sz="800" dirty="0"/>
              <a:t>[Efficiency]x[Amps</a:t>
            </a:r>
            <a:r>
              <a:rPr lang="en-GB" sz="800" dirty="0" smtClean="0"/>
              <a:t>]</a:t>
            </a:r>
            <a:endParaRPr lang="en-GB" sz="800" dirty="0"/>
          </a:p>
        </p:txBody>
      </p:sp>
      <p:sp>
        <p:nvSpPr>
          <p:cNvPr id="149" name="Rounded Rectangle 148"/>
          <p:cNvSpPr/>
          <p:nvPr/>
        </p:nvSpPr>
        <p:spPr>
          <a:xfrm>
            <a:off x="3243121" y="2519434"/>
            <a:ext cx="1297617" cy="1326969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TextBox 149"/>
          <p:cNvSpPr txBox="1"/>
          <p:nvPr/>
        </p:nvSpPr>
        <p:spPr>
          <a:xfrm>
            <a:off x="3149600" y="2197356"/>
            <a:ext cx="13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Inputs (Alt1)</a:t>
            </a:r>
            <a:endParaRPr lang="en-GB" dirty="0"/>
          </a:p>
        </p:txBody>
      </p:sp>
      <p:cxnSp>
        <p:nvCxnSpPr>
          <p:cNvPr id="23" name="Elbow Connector 22"/>
          <p:cNvCxnSpPr>
            <a:stCxn id="140" idx="3"/>
            <a:endCxn id="147" idx="1"/>
          </p:cNvCxnSpPr>
          <p:nvPr/>
        </p:nvCxnSpPr>
        <p:spPr>
          <a:xfrm>
            <a:off x="2883877" y="2775108"/>
            <a:ext cx="430209" cy="41505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40" idx="3"/>
            <a:endCxn id="148" idx="1"/>
          </p:cNvCxnSpPr>
          <p:nvPr/>
        </p:nvCxnSpPr>
        <p:spPr>
          <a:xfrm>
            <a:off x="2883877" y="2775108"/>
            <a:ext cx="434117" cy="8409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35" idx="3"/>
            <a:endCxn id="167" idx="6"/>
          </p:cNvCxnSpPr>
          <p:nvPr/>
        </p:nvCxnSpPr>
        <p:spPr>
          <a:xfrm>
            <a:off x="1735016" y="3567971"/>
            <a:ext cx="2635151" cy="53605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46" idx="3"/>
          </p:cNvCxnSpPr>
          <p:nvPr/>
        </p:nvCxnSpPr>
        <p:spPr>
          <a:xfrm flipV="1">
            <a:off x="4478215" y="2756982"/>
            <a:ext cx="1191230" cy="7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4503553" y="2594092"/>
            <a:ext cx="1101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Interpolated output (1)</a:t>
            </a:r>
            <a:endParaRPr lang="en-GB" sz="800" dirty="0"/>
          </a:p>
        </p:txBody>
      </p:sp>
      <p:cxnSp>
        <p:nvCxnSpPr>
          <p:cNvPr id="160" name="Straight Arrow Connector 159"/>
          <p:cNvCxnSpPr/>
          <p:nvPr/>
        </p:nvCxnSpPr>
        <p:spPr>
          <a:xfrm flipV="1">
            <a:off x="4486236" y="3182097"/>
            <a:ext cx="1191230" cy="7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4511574" y="3019207"/>
            <a:ext cx="1101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Interpolated output (2)</a:t>
            </a:r>
            <a:endParaRPr lang="en-GB" sz="800" dirty="0"/>
          </a:p>
        </p:txBody>
      </p:sp>
      <p:cxnSp>
        <p:nvCxnSpPr>
          <p:cNvPr id="162" name="Straight Arrow Connector 161"/>
          <p:cNvCxnSpPr/>
          <p:nvPr/>
        </p:nvCxnSpPr>
        <p:spPr>
          <a:xfrm flipV="1">
            <a:off x="4478215" y="3615234"/>
            <a:ext cx="1191230" cy="7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4503553" y="3452344"/>
            <a:ext cx="1101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Interpolated output (3)</a:t>
            </a:r>
            <a:endParaRPr lang="en-GB" sz="800" dirty="0"/>
          </a:p>
        </p:txBody>
      </p:sp>
      <p:sp>
        <p:nvSpPr>
          <p:cNvPr id="164" name="Rectangle 163"/>
          <p:cNvSpPr/>
          <p:nvPr/>
        </p:nvSpPr>
        <p:spPr>
          <a:xfrm>
            <a:off x="3606537" y="4414462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1 Pulley Ratio</a:t>
            </a:r>
            <a:endParaRPr lang="en-GB" sz="600" dirty="0"/>
          </a:p>
        </p:txBody>
      </p:sp>
      <p:grpSp>
        <p:nvGrpSpPr>
          <p:cNvPr id="165" name="Group 164"/>
          <p:cNvGrpSpPr/>
          <p:nvPr/>
        </p:nvGrpSpPr>
        <p:grpSpPr>
          <a:xfrm>
            <a:off x="4369053" y="4004678"/>
            <a:ext cx="151542" cy="314406"/>
            <a:chOff x="2125628" y="1155568"/>
            <a:chExt cx="151542" cy="314406"/>
          </a:xfrm>
        </p:grpSpPr>
        <p:pic>
          <p:nvPicPr>
            <p:cNvPr id="166" name="Picture 16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67" name="Oval 166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" name="Oval 167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70" name="Elbow Connector 169"/>
          <p:cNvCxnSpPr>
            <a:stCxn id="164" idx="3"/>
            <a:endCxn id="168" idx="6"/>
          </p:cNvCxnSpPr>
          <p:nvPr/>
        </p:nvCxnSpPr>
        <p:spPr>
          <a:xfrm flipH="1" flipV="1">
            <a:off x="4369053" y="4223050"/>
            <a:ext cx="51767" cy="286181"/>
          </a:xfrm>
          <a:prstGeom prst="bentConnector5">
            <a:avLst>
              <a:gd name="adj1" fmla="val -441594"/>
              <a:gd name="adj2" fmla="val 61132"/>
              <a:gd name="adj3" fmla="val 54159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>
            <a:off x="5684204" y="2590400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/>
              <a:t>Interpolated output (1)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5680297" y="3016339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/>
              <a:t>Interpolated output </a:t>
            </a:r>
            <a:r>
              <a:rPr lang="en-GB" sz="800" dirty="0" smtClean="0"/>
              <a:t>(2)</a:t>
            </a:r>
            <a:endParaRPr lang="en-GB" sz="800" dirty="0"/>
          </a:p>
        </p:txBody>
      </p:sp>
      <p:sp>
        <p:nvSpPr>
          <p:cNvPr id="180" name="Rectangle 179"/>
          <p:cNvSpPr/>
          <p:nvPr/>
        </p:nvSpPr>
        <p:spPr>
          <a:xfrm>
            <a:off x="5684205" y="3442278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/>
              <a:t>Interpolated output </a:t>
            </a:r>
            <a:r>
              <a:rPr lang="en-GB" sz="800" dirty="0" smtClean="0"/>
              <a:t>(3)</a:t>
            </a:r>
            <a:endParaRPr lang="en-GB" sz="800" dirty="0"/>
          </a:p>
        </p:txBody>
      </p:sp>
      <p:sp>
        <p:nvSpPr>
          <p:cNvPr id="181" name="Rounded Rectangle 180"/>
          <p:cNvSpPr/>
          <p:nvPr/>
        </p:nvSpPr>
        <p:spPr>
          <a:xfrm>
            <a:off x="5609332" y="2107276"/>
            <a:ext cx="2618829" cy="173110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TextBox 181"/>
          <p:cNvSpPr txBox="1"/>
          <p:nvPr/>
        </p:nvSpPr>
        <p:spPr>
          <a:xfrm>
            <a:off x="5275178" y="1916617"/>
            <a:ext cx="24075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 smtClean="0"/>
              <a:t>Table 4: Created from interpolated values</a:t>
            </a:r>
            <a:endParaRPr lang="en-GB" sz="800" b="1" dirty="0"/>
          </a:p>
        </p:txBody>
      </p:sp>
      <p:sp>
        <p:nvSpPr>
          <p:cNvPr id="51" name="Rounded Rectangle 50"/>
          <p:cNvSpPr/>
          <p:nvPr/>
        </p:nvSpPr>
        <p:spPr>
          <a:xfrm>
            <a:off x="5805803" y="2187488"/>
            <a:ext cx="882316" cy="3208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ROW 1</a:t>
            </a:r>
          </a:p>
          <a:p>
            <a:pPr algn="ctr"/>
            <a:r>
              <a:rPr lang="en-GB" sz="1000" dirty="0" smtClean="0"/>
              <a:t>[efficiencies] </a:t>
            </a:r>
            <a:endParaRPr lang="en-GB" sz="1000" dirty="0"/>
          </a:p>
        </p:txBody>
      </p:sp>
      <p:sp>
        <p:nvSpPr>
          <p:cNvPr id="186" name="Rectangle 185"/>
          <p:cNvSpPr/>
          <p:nvPr/>
        </p:nvSpPr>
        <p:spPr>
          <a:xfrm>
            <a:off x="6975594" y="2590400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 smtClean="0"/>
              <a:t>Compressor: 2000rpm</a:t>
            </a:r>
            <a:endParaRPr lang="en-GB" sz="800" dirty="0"/>
          </a:p>
        </p:txBody>
      </p:sp>
      <p:sp>
        <p:nvSpPr>
          <p:cNvPr id="187" name="Rectangle 186"/>
          <p:cNvSpPr/>
          <p:nvPr/>
        </p:nvSpPr>
        <p:spPr>
          <a:xfrm>
            <a:off x="6971687" y="3016339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/>
              <a:t>Compressor: </a:t>
            </a:r>
            <a:r>
              <a:rPr lang="en-GB" sz="800" dirty="0" smtClean="0"/>
              <a:t>4000rpm</a:t>
            </a:r>
            <a:endParaRPr lang="en-GB" sz="800" dirty="0"/>
          </a:p>
        </p:txBody>
      </p:sp>
      <p:sp>
        <p:nvSpPr>
          <p:cNvPr id="188" name="Rectangle 187"/>
          <p:cNvSpPr/>
          <p:nvPr/>
        </p:nvSpPr>
        <p:spPr>
          <a:xfrm>
            <a:off x="6975595" y="3442278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/>
              <a:t>Compressor: </a:t>
            </a:r>
            <a:r>
              <a:rPr lang="en-GB" sz="800" dirty="0" smtClean="0"/>
              <a:t>6000rpm</a:t>
            </a:r>
            <a:endParaRPr lang="en-GB" sz="800" dirty="0"/>
          </a:p>
        </p:txBody>
      </p:sp>
      <p:sp>
        <p:nvSpPr>
          <p:cNvPr id="189" name="Rounded Rectangle 188"/>
          <p:cNvSpPr/>
          <p:nvPr/>
        </p:nvSpPr>
        <p:spPr>
          <a:xfrm>
            <a:off x="7097193" y="2187488"/>
            <a:ext cx="882316" cy="3208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ROW 2</a:t>
            </a:r>
          </a:p>
          <a:p>
            <a:pPr algn="ctr"/>
            <a:r>
              <a:rPr lang="en-GB" sz="1000" dirty="0" smtClean="0"/>
              <a:t>[rpm] </a:t>
            </a:r>
            <a:endParaRPr lang="en-GB" sz="1000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6912708" y="2299781"/>
            <a:ext cx="0" cy="150795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 flipV="1">
            <a:off x="5629339" y="2972830"/>
            <a:ext cx="2566737" cy="72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 flipV="1">
            <a:off x="5653403" y="3397945"/>
            <a:ext cx="2566737" cy="72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7514285" y="3815761"/>
            <a:ext cx="80211" cy="56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Elbow Connector 71"/>
          <p:cNvCxnSpPr>
            <a:stCxn id="166" idx="1"/>
            <a:endCxn id="69" idx="4"/>
          </p:cNvCxnSpPr>
          <p:nvPr/>
        </p:nvCxnSpPr>
        <p:spPr>
          <a:xfrm flipV="1">
            <a:off x="4520595" y="3871909"/>
            <a:ext cx="3033796" cy="2899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9" name="Straight Arrow Connector 208"/>
          <p:cNvCxnSpPr>
            <a:stCxn id="181" idx="3"/>
            <a:endCxn id="211" idx="1"/>
          </p:cNvCxnSpPr>
          <p:nvPr/>
        </p:nvCxnSpPr>
        <p:spPr>
          <a:xfrm>
            <a:off x="8228161" y="2972830"/>
            <a:ext cx="107809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8257406" y="2802638"/>
            <a:ext cx="11017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Interpolated output </a:t>
            </a:r>
            <a:endParaRPr lang="en-GB" sz="800" dirty="0"/>
          </a:p>
        </p:txBody>
      </p:sp>
      <p:sp>
        <p:nvSpPr>
          <p:cNvPr id="211" name="Rounded Rectangle 210"/>
          <p:cNvSpPr/>
          <p:nvPr/>
        </p:nvSpPr>
        <p:spPr>
          <a:xfrm>
            <a:off x="9306252" y="2821150"/>
            <a:ext cx="943214" cy="3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Alternator Efficiency 1</a:t>
            </a:r>
            <a:endParaRPr lang="en-GB" sz="1000" dirty="0"/>
          </a:p>
        </p:txBody>
      </p:sp>
      <p:sp>
        <p:nvSpPr>
          <p:cNvPr id="212" name="Rounded Rectangle 211"/>
          <p:cNvSpPr/>
          <p:nvPr/>
        </p:nvSpPr>
        <p:spPr>
          <a:xfrm>
            <a:off x="1887564" y="1738307"/>
            <a:ext cx="6420807" cy="299987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tx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TextBox 212"/>
          <p:cNvSpPr txBox="1"/>
          <p:nvPr/>
        </p:nvSpPr>
        <p:spPr>
          <a:xfrm>
            <a:off x="1810085" y="1411293"/>
            <a:ext cx="5054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Done for each alternator: (Example for Alternator 1)</a:t>
            </a:r>
            <a:endParaRPr lang="en-GB" dirty="0"/>
          </a:p>
        </p:txBody>
      </p:sp>
      <p:sp>
        <p:nvSpPr>
          <p:cNvPr id="214" name="Rounded Rectangle 213"/>
          <p:cNvSpPr/>
          <p:nvPr/>
        </p:nvSpPr>
        <p:spPr>
          <a:xfrm>
            <a:off x="9306252" y="3246266"/>
            <a:ext cx="943214" cy="3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Alternator Efficiency 2</a:t>
            </a:r>
            <a:endParaRPr lang="en-GB" sz="1000" dirty="0"/>
          </a:p>
        </p:txBody>
      </p:sp>
      <p:sp>
        <p:nvSpPr>
          <p:cNvPr id="215" name="Rounded Rectangle 214"/>
          <p:cNvSpPr/>
          <p:nvPr/>
        </p:nvSpPr>
        <p:spPr>
          <a:xfrm>
            <a:off x="9322294" y="3679403"/>
            <a:ext cx="943214" cy="3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Alternator Efficiency 3</a:t>
            </a:r>
            <a:endParaRPr lang="en-GB" sz="1000" dirty="0"/>
          </a:p>
        </p:txBody>
      </p:sp>
      <p:sp>
        <p:nvSpPr>
          <p:cNvPr id="216" name="Rounded Rectangle 215"/>
          <p:cNvSpPr/>
          <p:nvPr/>
        </p:nvSpPr>
        <p:spPr>
          <a:xfrm>
            <a:off x="8537018" y="3294390"/>
            <a:ext cx="413037" cy="20052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tx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Rounded Rectangle 216"/>
          <p:cNvSpPr/>
          <p:nvPr/>
        </p:nvSpPr>
        <p:spPr>
          <a:xfrm>
            <a:off x="8545039" y="3727527"/>
            <a:ext cx="413037" cy="20052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tx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Rounded Rectangle 217"/>
          <p:cNvSpPr/>
          <p:nvPr/>
        </p:nvSpPr>
        <p:spPr>
          <a:xfrm>
            <a:off x="9330315" y="4112540"/>
            <a:ext cx="943214" cy="3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Alternator Efficiency 4</a:t>
            </a:r>
            <a:endParaRPr lang="en-GB" sz="1000" dirty="0"/>
          </a:p>
        </p:txBody>
      </p:sp>
      <p:sp>
        <p:nvSpPr>
          <p:cNvPr id="219" name="Rounded Rectangle 218"/>
          <p:cNvSpPr/>
          <p:nvPr/>
        </p:nvSpPr>
        <p:spPr>
          <a:xfrm>
            <a:off x="8561081" y="4168685"/>
            <a:ext cx="413037" cy="20052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tx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0" name="Straight Arrow Connector 219"/>
          <p:cNvCxnSpPr>
            <a:stCxn id="216" idx="3"/>
            <a:endCxn id="214" idx="1"/>
          </p:cNvCxnSpPr>
          <p:nvPr/>
        </p:nvCxnSpPr>
        <p:spPr>
          <a:xfrm>
            <a:off x="8950055" y="3394654"/>
            <a:ext cx="356197" cy="3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1" name="Straight Arrow Connector 220"/>
          <p:cNvCxnSpPr>
            <a:stCxn id="217" idx="3"/>
            <a:endCxn id="215" idx="1"/>
          </p:cNvCxnSpPr>
          <p:nvPr/>
        </p:nvCxnSpPr>
        <p:spPr>
          <a:xfrm>
            <a:off x="8958076" y="3827791"/>
            <a:ext cx="364218" cy="3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5" name="Straight Arrow Connector 224"/>
          <p:cNvCxnSpPr>
            <a:stCxn id="219" idx="3"/>
            <a:endCxn id="218" idx="1"/>
          </p:cNvCxnSpPr>
          <p:nvPr/>
        </p:nvCxnSpPr>
        <p:spPr>
          <a:xfrm flipV="1">
            <a:off x="8974118" y="4264221"/>
            <a:ext cx="356197" cy="4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7" name="Rounded Rectangle 226"/>
          <p:cNvSpPr/>
          <p:nvPr/>
        </p:nvSpPr>
        <p:spPr>
          <a:xfrm>
            <a:off x="9210786" y="2748959"/>
            <a:ext cx="1126911" cy="1724528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Rectangle 227"/>
          <p:cNvSpPr/>
          <p:nvPr/>
        </p:nvSpPr>
        <p:spPr>
          <a:xfrm>
            <a:off x="9169454" y="4732844"/>
            <a:ext cx="1160222" cy="1752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Number of Alternators</a:t>
            </a:r>
            <a:endParaRPr lang="en-GB" sz="800" dirty="0"/>
          </a:p>
        </p:txBody>
      </p:sp>
      <p:grpSp>
        <p:nvGrpSpPr>
          <p:cNvPr id="242" name="Group 241"/>
          <p:cNvGrpSpPr/>
          <p:nvPr/>
        </p:nvGrpSpPr>
        <p:grpSpPr>
          <a:xfrm>
            <a:off x="10586114" y="4370140"/>
            <a:ext cx="151542" cy="314406"/>
            <a:chOff x="2125628" y="1155568"/>
            <a:chExt cx="151542" cy="314406"/>
          </a:xfrm>
        </p:grpSpPr>
        <p:pic>
          <p:nvPicPr>
            <p:cNvPr id="243" name="Picture 24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44" name="Oval 243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Oval 244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46" name="Elbow Connector 245"/>
          <p:cNvCxnSpPr>
            <a:stCxn id="228" idx="3"/>
            <a:endCxn id="245" idx="6"/>
          </p:cNvCxnSpPr>
          <p:nvPr/>
        </p:nvCxnSpPr>
        <p:spPr>
          <a:xfrm flipV="1">
            <a:off x="10329676" y="4588512"/>
            <a:ext cx="256438" cy="23194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7" name="TextBox 246"/>
          <p:cNvSpPr txBox="1"/>
          <p:nvPr/>
        </p:nvSpPr>
        <p:spPr>
          <a:xfrm>
            <a:off x="9470189" y="2454029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SUM</a:t>
            </a:r>
            <a:endParaRPr lang="en-GB" dirty="0"/>
          </a:p>
        </p:txBody>
      </p:sp>
      <p:cxnSp>
        <p:nvCxnSpPr>
          <p:cNvPr id="154" name="Elbow Connector 153"/>
          <p:cNvCxnSpPr>
            <a:stCxn id="227" idx="3"/>
            <a:endCxn id="244" idx="6"/>
          </p:cNvCxnSpPr>
          <p:nvPr/>
        </p:nvCxnSpPr>
        <p:spPr>
          <a:xfrm>
            <a:off x="10337697" y="3611223"/>
            <a:ext cx="249531" cy="8582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8" name="Rounded Rectangle 247"/>
          <p:cNvSpPr/>
          <p:nvPr/>
        </p:nvSpPr>
        <p:spPr>
          <a:xfrm>
            <a:off x="11018849" y="4379086"/>
            <a:ext cx="943214" cy="3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Alternator Set Efficiency </a:t>
            </a:r>
            <a:endParaRPr lang="en-GB" sz="1000" dirty="0"/>
          </a:p>
        </p:txBody>
      </p:sp>
      <p:cxnSp>
        <p:nvCxnSpPr>
          <p:cNvPr id="156" name="Straight Arrow Connector 155"/>
          <p:cNvCxnSpPr>
            <a:stCxn id="243" idx="1"/>
            <a:endCxn id="248" idx="1"/>
          </p:cNvCxnSpPr>
          <p:nvPr/>
        </p:nvCxnSpPr>
        <p:spPr>
          <a:xfrm>
            <a:off x="10737656" y="4527343"/>
            <a:ext cx="281193" cy="3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9" name="Snip Single Corner Rectangle 248"/>
          <p:cNvSpPr/>
          <p:nvPr/>
        </p:nvSpPr>
        <p:spPr>
          <a:xfrm>
            <a:off x="9602054" y="5936943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50" name="Rectangle 249"/>
          <p:cNvSpPr/>
          <p:nvPr/>
        </p:nvSpPr>
        <p:spPr>
          <a:xfrm>
            <a:off x="9603630" y="6106783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51" name="Rounded Rectangle 250"/>
          <p:cNvSpPr/>
          <p:nvPr/>
        </p:nvSpPr>
        <p:spPr>
          <a:xfrm>
            <a:off x="9602054" y="6293051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52" name="TextBox 251"/>
          <p:cNvSpPr txBox="1"/>
          <p:nvPr/>
        </p:nvSpPr>
        <p:spPr>
          <a:xfrm>
            <a:off x="10107775" y="5890253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</a:t>
            </a:r>
            <a:r>
              <a:rPr lang="en-GB" sz="800" dirty="0"/>
              <a:t>pre-existing VECTO signals</a:t>
            </a:r>
          </a:p>
        </p:txBody>
      </p:sp>
      <p:sp>
        <p:nvSpPr>
          <p:cNvPr id="253" name="TextBox 252"/>
          <p:cNvSpPr txBox="1"/>
          <p:nvPr/>
        </p:nvSpPr>
        <p:spPr>
          <a:xfrm>
            <a:off x="10107775" y="6068082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54" name="TextBox 253"/>
          <p:cNvSpPr txBox="1"/>
          <p:nvPr/>
        </p:nvSpPr>
        <p:spPr>
          <a:xfrm>
            <a:off x="10107775" y="6253903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255" name="Flowchart: Terminator 254"/>
          <p:cNvSpPr/>
          <p:nvPr/>
        </p:nvSpPr>
        <p:spPr>
          <a:xfrm>
            <a:off x="9602053" y="6479141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56" name="TextBox 255"/>
          <p:cNvSpPr txBox="1"/>
          <p:nvPr/>
        </p:nvSpPr>
        <p:spPr>
          <a:xfrm>
            <a:off x="10107774" y="6461776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57" name="TextBox 256"/>
          <p:cNvSpPr txBox="1"/>
          <p:nvPr/>
        </p:nvSpPr>
        <p:spPr>
          <a:xfrm>
            <a:off x="9595917" y="6672982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258" name="TextBox 257"/>
          <p:cNvSpPr txBox="1"/>
          <p:nvPr/>
        </p:nvSpPr>
        <p:spPr>
          <a:xfrm>
            <a:off x="10107773" y="6642556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259" name="Rounded Rectangle 258"/>
          <p:cNvSpPr/>
          <p:nvPr/>
        </p:nvSpPr>
        <p:spPr>
          <a:xfrm>
            <a:off x="9590316" y="5766485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60" name="TextBox 259"/>
          <p:cNvSpPr txBox="1"/>
          <p:nvPr/>
        </p:nvSpPr>
        <p:spPr>
          <a:xfrm>
            <a:off x="10098381" y="5722229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958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532606" y="4077292"/>
            <a:ext cx="995091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</a:p>
          <a:p>
            <a:pPr algn="ctr"/>
            <a:r>
              <a:rPr lang="en-GB" sz="600" dirty="0" smtClean="0"/>
              <a:t>(Overrun </a:t>
            </a:r>
            <a:r>
              <a:rPr lang="en-GB" sz="600" dirty="0"/>
              <a:t>– Result </a:t>
            </a:r>
            <a:r>
              <a:rPr lang="en-GB" sz="600" dirty="0" smtClean="0"/>
              <a:t>Card)</a:t>
            </a:r>
            <a:endParaRPr lang="en-GB" sz="600" dirty="0"/>
          </a:p>
        </p:txBody>
      </p:sp>
      <p:sp>
        <p:nvSpPr>
          <p:cNvPr id="5" name="Rounded Rectangle 4"/>
          <p:cNvSpPr/>
          <p:nvPr/>
        </p:nvSpPr>
        <p:spPr>
          <a:xfrm>
            <a:off x="7160696" y="836048"/>
            <a:ext cx="2932033" cy="360829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046764" y="503139"/>
            <a:ext cx="4238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0.5: Smart Alternator Set Efficiency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8175703" y="1301733"/>
            <a:ext cx="841145" cy="239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Non-Base Current Demands (A)</a:t>
            </a:r>
            <a:endParaRPr lang="en-GB" sz="600" dirty="0"/>
          </a:p>
        </p:txBody>
      </p:sp>
      <p:cxnSp>
        <p:nvCxnSpPr>
          <p:cNvPr id="10" name="Straight Arrow Connector 9"/>
          <p:cNvCxnSpPr>
            <a:endCxn id="9" idx="1"/>
          </p:cNvCxnSpPr>
          <p:nvPr/>
        </p:nvCxnSpPr>
        <p:spPr>
          <a:xfrm>
            <a:off x="8018589" y="1417043"/>
            <a:ext cx="157114" cy="4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Snip Single Corner Rectangle 10"/>
          <p:cNvSpPr/>
          <p:nvPr/>
        </p:nvSpPr>
        <p:spPr>
          <a:xfrm>
            <a:off x="8452379" y="4114732"/>
            <a:ext cx="627532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 (RPM)</a:t>
            </a:r>
            <a:endParaRPr lang="en-GB" sz="600" dirty="0"/>
          </a:p>
        </p:txBody>
      </p:sp>
      <p:cxnSp>
        <p:nvCxnSpPr>
          <p:cNvPr id="12" name="Straight Arrow Connector 11"/>
          <p:cNvCxnSpPr>
            <a:stCxn id="11" idx="0"/>
          </p:cNvCxnSpPr>
          <p:nvPr/>
        </p:nvCxnSpPr>
        <p:spPr>
          <a:xfrm>
            <a:off x="9079911" y="4209200"/>
            <a:ext cx="192157" cy="4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9560005" y="1232805"/>
            <a:ext cx="177402" cy="263401"/>
            <a:chOff x="1426057" y="1874219"/>
            <a:chExt cx="177402" cy="26340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18" name="Oval 1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Elbow Connector 19"/>
          <p:cNvCxnSpPr>
            <a:stCxn id="9" idx="3"/>
            <a:endCxn id="19" idx="6"/>
          </p:cNvCxnSpPr>
          <p:nvPr/>
        </p:nvCxnSpPr>
        <p:spPr>
          <a:xfrm flipV="1">
            <a:off x="9016848" y="1419866"/>
            <a:ext cx="543157" cy="14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7" idx="3"/>
            <a:endCxn id="42" idx="1"/>
          </p:cNvCxnSpPr>
          <p:nvPr/>
        </p:nvCxnSpPr>
        <p:spPr>
          <a:xfrm flipH="1">
            <a:off x="8438908" y="1364506"/>
            <a:ext cx="1298499" cy="1653968"/>
          </a:xfrm>
          <a:prstGeom prst="bentConnector5">
            <a:avLst>
              <a:gd name="adj1" fmla="val -17605"/>
              <a:gd name="adj2" fmla="val 51006"/>
              <a:gd name="adj3" fmla="val 11760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4" idx="1"/>
          </p:cNvCxnSpPr>
          <p:nvPr/>
        </p:nvCxnSpPr>
        <p:spPr>
          <a:xfrm>
            <a:off x="10025976" y="4213594"/>
            <a:ext cx="506630" cy="1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8171515" y="890281"/>
            <a:ext cx="855255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Electrical Current Demand (A)</a:t>
            </a:r>
            <a:endParaRPr lang="en-GB" sz="600" dirty="0"/>
          </a:p>
        </p:txBody>
      </p:sp>
      <p:sp>
        <p:nvSpPr>
          <p:cNvPr id="35" name="Rounded Rectangle 34"/>
          <p:cNvSpPr/>
          <p:nvPr/>
        </p:nvSpPr>
        <p:spPr>
          <a:xfrm>
            <a:off x="7285123" y="93064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0</a:t>
            </a:r>
          </a:p>
        </p:txBody>
      </p:sp>
      <p:cxnSp>
        <p:nvCxnSpPr>
          <p:cNvPr id="37" name="Straight Arrow Connector 36"/>
          <p:cNvCxnSpPr>
            <a:stCxn id="35" idx="3"/>
            <a:endCxn id="33" idx="1"/>
          </p:cNvCxnSpPr>
          <p:nvPr/>
        </p:nvCxnSpPr>
        <p:spPr>
          <a:xfrm>
            <a:off x="7913459" y="1025341"/>
            <a:ext cx="258056" cy="2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33" idx="3"/>
            <a:endCxn id="18" idx="6"/>
          </p:cNvCxnSpPr>
          <p:nvPr/>
        </p:nvCxnSpPr>
        <p:spPr>
          <a:xfrm>
            <a:off x="9026770" y="1028104"/>
            <a:ext cx="534349" cy="2860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8438908" y="3859373"/>
            <a:ext cx="648795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Result Card: Overrun</a:t>
            </a:r>
            <a:endParaRPr lang="en-GB" sz="600" dirty="0"/>
          </a:p>
        </p:txBody>
      </p:sp>
      <p:sp>
        <p:nvSpPr>
          <p:cNvPr id="41" name="Rectangle 40"/>
          <p:cNvSpPr/>
          <p:nvPr/>
        </p:nvSpPr>
        <p:spPr>
          <a:xfrm>
            <a:off x="8438908" y="3428048"/>
            <a:ext cx="648795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Result Card: Traction</a:t>
            </a:r>
            <a:endParaRPr lang="en-GB" sz="600" dirty="0"/>
          </a:p>
        </p:txBody>
      </p:sp>
      <p:sp>
        <p:nvSpPr>
          <p:cNvPr id="42" name="Rectangle 41"/>
          <p:cNvSpPr/>
          <p:nvPr/>
        </p:nvSpPr>
        <p:spPr>
          <a:xfrm>
            <a:off x="8438908" y="2920055"/>
            <a:ext cx="648795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Result Card: Idle</a:t>
            </a:r>
            <a:endParaRPr lang="en-GB" sz="600" dirty="0"/>
          </a:p>
        </p:txBody>
      </p:sp>
      <p:cxnSp>
        <p:nvCxnSpPr>
          <p:cNvPr id="45" name="Elbow Connector 44"/>
          <p:cNvCxnSpPr>
            <a:stCxn id="17" idx="3"/>
            <a:endCxn id="41" idx="1"/>
          </p:cNvCxnSpPr>
          <p:nvPr/>
        </p:nvCxnSpPr>
        <p:spPr>
          <a:xfrm flipH="1">
            <a:off x="8438908" y="1364506"/>
            <a:ext cx="1298499" cy="2161961"/>
          </a:xfrm>
          <a:prstGeom prst="bentConnector5">
            <a:avLst>
              <a:gd name="adj1" fmla="val -17605"/>
              <a:gd name="adj2" fmla="val 38958"/>
              <a:gd name="adj3" fmla="val 11760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17" idx="3"/>
            <a:endCxn id="40" idx="1"/>
          </p:cNvCxnSpPr>
          <p:nvPr/>
        </p:nvCxnSpPr>
        <p:spPr>
          <a:xfrm flipH="1">
            <a:off x="8438908" y="1364506"/>
            <a:ext cx="1298499" cy="2593286"/>
          </a:xfrm>
          <a:prstGeom prst="bentConnector5">
            <a:avLst>
              <a:gd name="adj1" fmla="val -17605"/>
              <a:gd name="adj2" fmla="val 32535"/>
              <a:gd name="adj3" fmla="val 11760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10528699" y="3472831"/>
            <a:ext cx="991184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</a:p>
          <a:p>
            <a:pPr algn="ctr"/>
            <a:r>
              <a:rPr lang="en-GB" sz="600" dirty="0" smtClean="0"/>
              <a:t>(Traction </a:t>
            </a:r>
            <a:r>
              <a:rPr lang="en-GB" sz="600" dirty="0"/>
              <a:t>– Result Card)</a:t>
            </a:r>
          </a:p>
          <a:p>
            <a:pPr algn="ctr"/>
            <a:endParaRPr lang="en-GB" sz="600" dirty="0"/>
          </a:p>
        </p:txBody>
      </p:sp>
      <p:cxnSp>
        <p:nvCxnSpPr>
          <p:cNvPr id="52" name="Straight Arrow Connector 51"/>
          <p:cNvCxnSpPr>
            <a:endCxn id="50" idx="1"/>
          </p:cNvCxnSpPr>
          <p:nvPr/>
        </p:nvCxnSpPr>
        <p:spPr>
          <a:xfrm flipV="1">
            <a:off x="10046376" y="3610654"/>
            <a:ext cx="482323" cy="11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10524790" y="2882780"/>
            <a:ext cx="995093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</a:p>
          <a:p>
            <a:pPr algn="ctr"/>
            <a:r>
              <a:rPr lang="en-GB" sz="600" dirty="0" smtClean="0"/>
              <a:t>(Idle – Result Card)</a:t>
            </a:r>
            <a:endParaRPr lang="en-GB" sz="600" dirty="0"/>
          </a:p>
        </p:txBody>
      </p:sp>
      <p:cxnSp>
        <p:nvCxnSpPr>
          <p:cNvPr id="55" name="Straight Arrow Connector 54"/>
          <p:cNvCxnSpPr>
            <a:endCxn id="53" idx="1"/>
          </p:cNvCxnSpPr>
          <p:nvPr/>
        </p:nvCxnSpPr>
        <p:spPr>
          <a:xfrm>
            <a:off x="10023576" y="3015994"/>
            <a:ext cx="501214" cy="4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40" idx="3"/>
          </p:cNvCxnSpPr>
          <p:nvPr/>
        </p:nvCxnSpPr>
        <p:spPr>
          <a:xfrm>
            <a:off x="9087703" y="3957792"/>
            <a:ext cx="561319" cy="10859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41" idx="3"/>
          </p:cNvCxnSpPr>
          <p:nvPr/>
        </p:nvCxnSpPr>
        <p:spPr>
          <a:xfrm flipV="1">
            <a:off x="9087703" y="3474791"/>
            <a:ext cx="581719" cy="51676"/>
          </a:xfrm>
          <a:prstGeom prst="bentConnector4">
            <a:avLst>
              <a:gd name="adj1" fmla="val 27502"/>
              <a:gd name="adj2" fmla="val 409898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42" idx="3"/>
          </p:cNvCxnSpPr>
          <p:nvPr/>
        </p:nvCxnSpPr>
        <p:spPr>
          <a:xfrm flipV="1">
            <a:off x="9087703" y="2868791"/>
            <a:ext cx="558919" cy="149683"/>
          </a:xfrm>
          <a:prstGeom prst="bentConnector4">
            <a:avLst>
              <a:gd name="adj1" fmla="val 11125"/>
              <a:gd name="adj2" fmla="val 19500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11" idx="0"/>
          </p:cNvCxnSpPr>
          <p:nvPr/>
        </p:nvCxnSpPr>
        <p:spPr>
          <a:xfrm flipV="1">
            <a:off x="9079911" y="3015994"/>
            <a:ext cx="189757" cy="119320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11" idx="0"/>
          </p:cNvCxnSpPr>
          <p:nvPr/>
        </p:nvCxnSpPr>
        <p:spPr>
          <a:xfrm flipV="1">
            <a:off x="9079911" y="3621994"/>
            <a:ext cx="212557" cy="587206"/>
          </a:xfrm>
          <a:prstGeom prst="bentConnector3">
            <a:avLst>
              <a:gd name="adj1" fmla="val 4322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/>
          <p:cNvSpPr/>
          <p:nvPr/>
        </p:nvSpPr>
        <p:spPr>
          <a:xfrm>
            <a:off x="5134441" y="2457391"/>
            <a:ext cx="903284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  <a:endParaRPr lang="en-GB" sz="600" dirty="0"/>
          </a:p>
        </p:txBody>
      </p:sp>
      <p:sp>
        <p:nvSpPr>
          <p:cNvPr id="73" name="Rounded Rectangle 72"/>
          <p:cNvSpPr/>
          <p:nvPr/>
        </p:nvSpPr>
        <p:spPr>
          <a:xfrm>
            <a:off x="519460" y="849617"/>
            <a:ext cx="4343556" cy="199705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/>
          <p:nvPr/>
        </p:nvSpPr>
        <p:spPr>
          <a:xfrm>
            <a:off x="405528" y="516707"/>
            <a:ext cx="4500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0</a:t>
            </a:r>
            <a:r>
              <a:rPr lang="en-GB" dirty="0" smtClean="0"/>
              <a:t>: </a:t>
            </a:r>
            <a:r>
              <a:rPr lang="en-GB" dirty="0"/>
              <a:t>N</a:t>
            </a:r>
            <a:r>
              <a:rPr lang="en-GB" dirty="0" smtClean="0"/>
              <a:t>on-Smart Alternator Set Efficiency</a:t>
            </a:r>
            <a:endParaRPr lang="en-GB" dirty="0"/>
          </a:p>
        </p:txBody>
      </p:sp>
      <p:sp>
        <p:nvSpPr>
          <p:cNvPr id="77" name="Rounded Rectangle 76"/>
          <p:cNvSpPr/>
          <p:nvPr/>
        </p:nvSpPr>
        <p:spPr>
          <a:xfrm>
            <a:off x="1534467" y="1554608"/>
            <a:ext cx="841145" cy="239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Base Current Demands (A)</a:t>
            </a:r>
            <a:endParaRPr lang="en-GB" sz="600" dirty="0"/>
          </a:p>
        </p:txBody>
      </p:sp>
      <p:cxnSp>
        <p:nvCxnSpPr>
          <p:cNvPr id="78" name="Straight Arrow Connector 77"/>
          <p:cNvCxnSpPr>
            <a:endCxn id="77" idx="1"/>
          </p:cNvCxnSpPr>
          <p:nvPr/>
        </p:nvCxnSpPr>
        <p:spPr>
          <a:xfrm flipV="1">
            <a:off x="1392984" y="1674152"/>
            <a:ext cx="141483" cy="3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9" name="Snip Single Corner Rectangle 78"/>
          <p:cNvSpPr/>
          <p:nvPr/>
        </p:nvSpPr>
        <p:spPr>
          <a:xfrm>
            <a:off x="1514583" y="2500796"/>
            <a:ext cx="627532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 (RPM)</a:t>
            </a:r>
            <a:endParaRPr lang="en-GB" sz="600" dirty="0"/>
          </a:p>
        </p:txBody>
      </p:sp>
      <p:cxnSp>
        <p:nvCxnSpPr>
          <p:cNvPr id="80" name="Straight Arrow Connector 79"/>
          <p:cNvCxnSpPr>
            <a:stCxn id="79" idx="0"/>
          </p:cNvCxnSpPr>
          <p:nvPr/>
        </p:nvCxnSpPr>
        <p:spPr>
          <a:xfrm flipV="1">
            <a:off x="2142115" y="2593341"/>
            <a:ext cx="217670" cy="1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2918769" y="1485680"/>
            <a:ext cx="177402" cy="263401"/>
            <a:chOff x="1426057" y="1874219"/>
            <a:chExt cx="177402" cy="263401"/>
          </a:xfrm>
        </p:grpSpPr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86" name="Oval 85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8" name="Elbow Connector 87"/>
          <p:cNvCxnSpPr>
            <a:stCxn id="77" idx="3"/>
            <a:endCxn id="87" idx="6"/>
          </p:cNvCxnSpPr>
          <p:nvPr/>
        </p:nvCxnSpPr>
        <p:spPr>
          <a:xfrm flipV="1">
            <a:off x="2375612" y="1672741"/>
            <a:ext cx="543157" cy="14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85" idx="3"/>
          </p:cNvCxnSpPr>
          <p:nvPr/>
        </p:nvCxnSpPr>
        <p:spPr>
          <a:xfrm flipH="1">
            <a:off x="2766185" y="1617381"/>
            <a:ext cx="329986" cy="819653"/>
          </a:xfrm>
          <a:prstGeom prst="bentConnector4">
            <a:avLst>
              <a:gd name="adj1" fmla="val -69276"/>
              <a:gd name="adj2" fmla="val 5803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endCxn id="72" idx="1"/>
          </p:cNvCxnSpPr>
          <p:nvPr/>
        </p:nvCxnSpPr>
        <p:spPr>
          <a:xfrm>
            <a:off x="3172584" y="2593341"/>
            <a:ext cx="1961857" cy="1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91" name="Group 90"/>
          <p:cNvGrpSpPr/>
          <p:nvPr/>
        </p:nvGrpSpPr>
        <p:grpSpPr>
          <a:xfrm>
            <a:off x="4328253" y="1085616"/>
            <a:ext cx="151542" cy="314406"/>
            <a:chOff x="2125628" y="1155568"/>
            <a:chExt cx="151542" cy="314406"/>
          </a:xfrm>
        </p:grpSpPr>
        <p:pic>
          <p:nvPicPr>
            <p:cNvPr id="92" name="Picture 9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93" name="Oval 92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Oval 93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ounded Rectangle 94"/>
          <p:cNvSpPr/>
          <p:nvPr/>
        </p:nvSpPr>
        <p:spPr>
          <a:xfrm>
            <a:off x="2277786" y="923132"/>
            <a:ext cx="798041" cy="233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Electrical Loads (Power W)</a:t>
            </a:r>
            <a:endParaRPr lang="en-GB" sz="600" dirty="0"/>
          </a:p>
        </p:txBody>
      </p:sp>
      <p:cxnSp>
        <p:nvCxnSpPr>
          <p:cNvPr id="96" name="Straight Arrow Connector 95"/>
          <p:cNvCxnSpPr>
            <a:endCxn id="95" idx="1"/>
          </p:cNvCxnSpPr>
          <p:nvPr/>
        </p:nvCxnSpPr>
        <p:spPr>
          <a:xfrm flipV="1">
            <a:off x="2169666" y="1040107"/>
            <a:ext cx="108120" cy="3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8" name="Elbow Connector 97"/>
          <p:cNvCxnSpPr>
            <a:stCxn id="92" idx="1"/>
            <a:endCxn id="86" idx="6"/>
          </p:cNvCxnSpPr>
          <p:nvPr/>
        </p:nvCxnSpPr>
        <p:spPr>
          <a:xfrm flipH="1">
            <a:off x="2919883" y="1242819"/>
            <a:ext cx="1559912" cy="324242"/>
          </a:xfrm>
          <a:prstGeom prst="bentConnector5">
            <a:avLst>
              <a:gd name="adj1" fmla="val -14655"/>
              <a:gd name="adj2" fmla="val 69453"/>
              <a:gd name="adj3" fmla="val 11465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2263370" y="1213198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err="1" smtClean="0"/>
              <a:t>Powernet</a:t>
            </a:r>
            <a:r>
              <a:rPr lang="en-GB" sz="600" dirty="0" smtClean="0"/>
              <a:t> Voltage (V)</a:t>
            </a:r>
            <a:endParaRPr lang="en-GB" sz="600" dirty="0"/>
          </a:p>
        </p:txBody>
      </p:sp>
      <p:cxnSp>
        <p:nvCxnSpPr>
          <p:cNvPr id="100" name="Elbow Connector 99"/>
          <p:cNvCxnSpPr>
            <a:stCxn id="99" idx="3"/>
            <a:endCxn id="94" idx="6"/>
          </p:cNvCxnSpPr>
          <p:nvPr/>
        </p:nvCxnSpPr>
        <p:spPr>
          <a:xfrm flipV="1">
            <a:off x="3077653" y="1303988"/>
            <a:ext cx="1250600" cy="39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1" name="Rounded Rectangle 100"/>
          <p:cNvSpPr/>
          <p:nvPr/>
        </p:nvSpPr>
        <p:spPr>
          <a:xfrm>
            <a:off x="5109728" y="1104077"/>
            <a:ext cx="903284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Electrical Current Demand (A)</a:t>
            </a:r>
            <a:endParaRPr lang="en-GB" sz="600" dirty="0"/>
          </a:p>
        </p:txBody>
      </p:sp>
      <p:cxnSp>
        <p:nvCxnSpPr>
          <p:cNvPr id="102" name="Straight Arrow Connector 101"/>
          <p:cNvCxnSpPr>
            <a:stCxn id="92" idx="1"/>
            <a:endCxn id="101" idx="1"/>
          </p:cNvCxnSpPr>
          <p:nvPr/>
        </p:nvCxnSpPr>
        <p:spPr>
          <a:xfrm flipV="1">
            <a:off x="4479795" y="1241900"/>
            <a:ext cx="629933" cy="9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8" name="Rounded Rectangle 107"/>
          <p:cNvSpPr/>
          <p:nvPr/>
        </p:nvSpPr>
        <p:spPr>
          <a:xfrm>
            <a:off x="10524789" y="3197898"/>
            <a:ext cx="995093" cy="226251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Traction Current (A)</a:t>
            </a:r>
            <a:endParaRPr lang="en-GB" sz="600" dirty="0"/>
          </a:p>
        </p:txBody>
      </p:sp>
      <p:sp>
        <p:nvSpPr>
          <p:cNvPr id="109" name="Rounded Rectangle 108"/>
          <p:cNvSpPr/>
          <p:nvPr/>
        </p:nvSpPr>
        <p:spPr>
          <a:xfrm>
            <a:off x="10532605" y="3791867"/>
            <a:ext cx="995093" cy="226251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Overrun Current (A)</a:t>
            </a:r>
            <a:endParaRPr lang="en-GB" sz="600" dirty="0"/>
          </a:p>
        </p:txBody>
      </p:sp>
      <p:sp>
        <p:nvSpPr>
          <p:cNvPr id="110" name="Rounded Rectangle 109"/>
          <p:cNvSpPr/>
          <p:nvPr/>
        </p:nvSpPr>
        <p:spPr>
          <a:xfrm>
            <a:off x="10516974" y="2611744"/>
            <a:ext cx="995093" cy="226251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Idle Current (A)</a:t>
            </a:r>
            <a:endParaRPr lang="en-GB" sz="600" dirty="0"/>
          </a:p>
        </p:txBody>
      </p:sp>
      <p:cxnSp>
        <p:nvCxnSpPr>
          <p:cNvPr id="112" name="Elbow Connector 111"/>
          <p:cNvCxnSpPr>
            <a:stCxn id="42" idx="3"/>
            <a:endCxn id="110" idx="1"/>
          </p:cNvCxnSpPr>
          <p:nvPr/>
        </p:nvCxnSpPr>
        <p:spPr>
          <a:xfrm flipV="1">
            <a:off x="9087703" y="2724870"/>
            <a:ext cx="1429271" cy="293604"/>
          </a:xfrm>
          <a:prstGeom prst="bentConnector3">
            <a:avLst>
              <a:gd name="adj1" fmla="val 461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41" idx="3"/>
            <a:endCxn id="108" idx="1"/>
          </p:cNvCxnSpPr>
          <p:nvPr/>
        </p:nvCxnSpPr>
        <p:spPr>
          <a:xfrm flipV="1">
            <a:off x="9087703" y="3311024"/>
            <a:ext cx="1437086" cy="215443"/>
          </a:xfrm>
          <a:prstGeom prst="bentConnector3">
            <a:avLst>
              <a:gd name="adj1" fmla="val 10844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40" idx="3"/>
            <a:endCxn id="109" idx="1"/>
          </p:cNvCxnSpPr>
          <p:nvPr/>
        </p:nvCxnSpPr>
        <p:spPr>
          <a:xfrm flipV="1">
            <a:off x="9087703" y="3904993"/>
            <a:ext cx="1444902" cy="52799"/>
          </a:xfrm>
          <a:prstGeom prst="bentConnector3">
            <a:avLst>
              <a:gd name="adj1" fmla="val 381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95" idx="3"/>
            <a:endCxn id="93" idx="6"/>
          </p:cNvCxnSpPr>
          <p:nvPr/>
        </p:nvCxnSpPr>
        <p:spPr>
          <a:xfrm>
            <a:off x="3075827" y="1040107"/>
            <a:ext cx="1253540" cy="1448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1" name="Snip Single Corner Rectangle 80"/>
          <p:cNvSpPr/>
          <p:nvPr/>
        </p:nvSpPr>
        <p:spPr>
          <a:xfrm>
            <a:off x="1643545" y="3550383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82" name="Rectangle 81"/>
          <p:cNvSpPr/>
          <p:nvPr/>
        </p:nvSpPr>
        <p:spPr>
          <a:xfrm>
            <a:off x="1645121" y="3720223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97" name="Rounded Rectangle 96"/>
          <p:cNvSpPr/>
          <p:nvPr/>
        </p:nvSpPr>
        <p:spPr>
          <a:xfrm>
            <a:off x="1643545" y="3906491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03" name="TextBox 102"/>
          <p:cNvSpPr txBox="1"/>
          <p:nvPr/>
        </p:nvSpPr>
        <p:spPr>
          <a:xfrm>
            <a:off x="2149266" y="3503693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</a:t>
            </a:r>
            <a:r>
              <a:rPr lang="en-GB" sz="800" dirty="0"/>
              <a:t>pre-existing VECTO signals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149266" y="3681522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105" name="TextBox 104"/>
          <p:cNvSpPr txBox="1"/>
          <p:nvPr/>
        </p:nvSpPr>
        <p:spPr>
          <a:xfrm>
            <a:off x="2149266" y="3867343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106" name="Flowchart: Terminator 105"/>
          <p:cNvSpPr/>
          <p:nvPr/>
        </p:nvSpPr>
        <p:spPr>
          <a:xfrm>
            <a:off x="1643544" y="4092581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107" name="TextBox 106"/>
          <p:cNvSpPr txBox="1"/>
          <p:nvPr/>
        </p:nvSpPr>
        <p:spPr>
          <a:xfrm>
            <a:off x="2149265" y="4075216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111" name="TextBox 110"/>
          <p:cNvSpPr txBox="1"/>
          <p:nvPr/>
        </p:nvSpPr>
        <p:spPr>
          <a:xfrm>
            <a:off x="1637408" y="4286422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113" name="TextBox 112"/>
          <p:cNvSpPr txBox="1"/>
          <p:nvPr/>
        </p:nvSpPr>
        <p:spPr>
          <a:xfrm>
            <a:off x="2149264" y="4255996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124" name="Rounded Rectangle 123"/>
          <p:cNvSpPr/>
          <p:nvPr/>
        </p:nvSpPr>
        <p:spPr>
          <a:xfrm>
            <a:off x="1631807" y="3379925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25" name="TextBox 124"/>
          <p:cNvSpPr txBox="1"/>
          <p:nvPr/>
        </p:nvSpPr>
        <p:spPr>
          <a:xfrm>
            <a:off x="2139872" y="3335669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sp>
        <p:nvSpPr>
          <p:cNvPr id="119" name="Rounded Rectangle 118"/>
          <p:cNvSpPr/>
          <p:nvPr/>
        </p:nvSpPr>
        <p:spPr>
          <a:xfrm>
            <a:off x="1357168" y="894113"/>
            <a:ext cx="788451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Steady State HVAC Model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7212427" y="1244407"/>
            <a:ext cx="814283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List of Electric </a:t>
            </a:r>
          </a:p>
          <a:p>
            <a:pPr algn="ctr"/>
            <a:r>
              <a:rPr lang="en-GB" sz="800" dirty="0" smtClean="0"/>
              <a:t>Consumers</a:t>
            </a:r>
            <a:endParaRPr lang="en-GB" sz="800" dirty="0"/>
          </a:p>
        </p:txBody>
      </p:sp>
      <p:sp>
        <p:nvSpPr>
          <p:cNvPr id="122" name="Rectangle 121"/>
          <p:cNvSpPr/>
          <p:nvPr/>
        </p:nvSpPr>
        <p:spPr>
          <a:xfrm>
            <a:off x="578701" y="1506942"/>
            <a:ext cx="814283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List of Electric </a:t>
            </a:r>
          </a:p>
          <a:p>
            <a:pPr algn="ctr"/>
            <a:r>
              <a:rPr lang="en-GB" sz="800" dirty="0" smtClean="0"/>
              <a:t>Consumers</a:t>
            </a:r>
            <a:endParaRPr lang="en-GB" sz="800" dirty="0"/>
          </a:p>
        </p:txBody>
      </p:sp>
      <p:sp>
        <p:nvSpPr>
          <p:cNvPr id="123" name="Rounded Rectangle 122"/>
          <p:cNvSpPr/>
          <p:nvPr/>
        </p:nvSpPr>
        <p:spPr>
          <a:xfrm>
            <a:off x="9268133" y="2878172"/>
            <a:ext cx="755444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Alternator</a:t>
            </a:r>
          </a:p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Model</a:t>
            </a:r>
            <a:endParaRPr lang="en-GB" sz="800" dirty="0">
              <a:solidFill>
                <a:srgbClr val="000000"/>
              </a:solidFill>
            </a:endParaRPr>
          </a:p>
        </p:txBody>
      </p:sp>
      <p:sp>
        <p:nvSpPr>
          <p:cNvPr id="126" name="Rounded Rectangle 125"/>
          <p:cNvSpPr/>
          <p:nvPr/>
        </p:nvSpPr>
        <p:spPr>
          <a:xfrm>
            <a:off x="9279201" y="3486392"/>
            <a:ext cx="755444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Alternator</a:t>
            </a:r>
          </a:p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Model</a:t>
            </a:r>
            <a:endParaRPr lang="en-GB" sz="800" dirty="0">
              <a:solidFill>
                <a:srgbClr val="000000"/>
              </a:solidFill>
            </a:endParaRPr>
          </a:p>
        </p:txBody>
      </p:sp>
      <p:sp>
        <p:nvSpPr>
          <p:cNvPr id="127" name="Rounded Rectangle 126"/>
          <p:cNvSpPr/>
          <p:nvPr/>
        </p:nvSpPr>
        <p:spPr>
          <a:xfrm>
            <a:off x="9274206" y="4066391"/>
            <a:ext cx="755444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Alternator</a:t>
            </a:r>
          </a:p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Model</a:t>
            </a:r>
            <a:endParaRPr lang="en-GB" sz="800" dirty="0">
              <a:solidFill>
                <a:srgbClr val="000000"/>
              </a:solidFill>
            </a:endParaRPr>
          </a:p>
        </p:txBody>
      </p:sp>
      <p:sp>
        <p:nvSpPr>
          <p:cNvPr id="129" name="Rounded Rectangle 128"/>
          <p:cNvSpPr/>
          <p:nvPr/>
        </p:nvSpPr>
        <p:spPr>
          <a:xfrm>
            <a:off x="2388463" y="2459023"/>
            <a:ext cx="755444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Alternator</a:t>
            </a:r>
          </a:p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Model</a:t>
            </a:r>
            <a:endParaRPr lang="en-GB" sz="8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053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1956239" y="5707797"/>
            <a:ext cx="922353" cy="253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Air Consumption Per Cycle (L)</a:t>
            </a:r>
            <a:endParaRPr lang="en-GB" sz="600" dirty="0"/>
          </a:p>
        </p:txBody>
      </p:sp>
      <p:cxnSp>
        <p:nvCxnSpPr>
          <p:cNvPr id="24" name="Elbow Connector 23"/>
          <p:cNvCxnSpPr>
            <a:endCxn id="22" idx="1"/>
          </p:cNvCxnSpPr>
          <p:nvPr/>
        </p:nvCxnSpPr>
        <p:spPr>
          <a:xfrm>
            <a:off x="1690707" y="5833359"/>
            <a:ext cx="265532" cy="126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>
            <a:off x="4293815" y="5106987"/>
            <a:ext cx="171490" cy="307424"/>
            <a:chOff x="2119626" y="1550074"/>
            <a:chExt cx="171490" cy="307424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80" name="Oval 79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2" name="Straight Arrow Connector 81"/>
          <p:cNvCxnSpPr>
            <a:stCxn id="420" idx="1"/>
            <a:endCxn id="80" idx="6"/>
          </p:cNvCxnSpPr>
          <p:nvPr/>
        </p:nvCxnSpPr>
        <p:spPr>
          <a:xfrm flipV="1">
            <a:off x="3665101" y="5207083"/>
            <a:ext cx="629828" cy="90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96" name="Group 95"/>
          <p:cNvGrpSpPr/>
          <p:nvPr/>
        </p:nvGrpSpPr>
        <p:grpSpPr>
          <a:xfrm>
            <a:off x="3224910" y="5735344"/>
            <a:ext cx="151542" cy="314406"/>
            <a:chOff x="2125628" y="1155568"/>
            <a:chExt cx="151542" cy="314406"/>
          </a:xfrm>
        </p:grpSpPr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98" name="Oval 9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Oval 9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0" name="Straight Arrow Connector 99"/>
          <p:cNvCxnSpPr>
            <a:stCxn id="22" idx="3"/>
            <a:endCxn id="98" idx="6"/>
          </p:cNvCxnSpPr>
          <p:nvPr/>
        </p:nvCxnSpPr>
        <p:spPr>
          <a:xfrm>
            <a:off x="2878592" y="5834623"/>
            <a:ext cx="347432" cy="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2" name="Elbow Connector 101"/>
          <p:cNvCxnSpPr>
            <a:endCxn id="99" idx="6"/>
          </p:cNvCxnSpPr>
          <p:nvPr/>
        </p:nvCxnSpPr>
        <p:spPr>
          <a:xfrm flipV="1">
            <a:off x="2870829" y="5953716"/>
            <a:ext cx="354081" cy="1414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3" name="Elbow Connector 102"/>
          <p:cNvCxnSpPr>
            <a:stCxn id="97" idx="1"/>
            <a:endCxn id="81" idx="6"/>
          </p:cNvCxnSpPr>
          <p:nvPr/>
        </p:nvCxnSpPr>
        <p:spPr>
          <a:xfrm flipV="1">
            <a:off x="3376452" y="5312763"/>
            <a:ext cx="917363" cy="5797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8" name="Elbow Connector 107"/>
          <p:cNvCxnSpPr>
            <a:stCxn id="97" idx="1"/>
            <a:endCxn id="147" idx="1"/>
          </p:cNvCxnSpPr>
          <p:nvPr/>
        </p:nvCxnSpPr>
        <p:spPr>
          <a:xfrm>
            <a:off x="3376452" y="5892547"/>
            <a:ext cx="2209803" cy="259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3" name="Rounded Rectangle 112"/>
          <p:cNvSpPr/>
          <p:nvPr/>
        </p:nvSpPr>
        <p:spPr>
          <a:xfrm>
            <a:off x="5578018" y="5175252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Pneumatics (W)</a:t>
            </a:r>
            <a:endParaRPr lang="en-GB" sz="600" dirty="0"/>
          </a:p>
        </p:txBody>
      </p:sp>
      <p:sp>
        <p:nvSpPr>
          <p:cNvPr id="114" name="Rectangle 113"/>
          <p:cNvSpPr/>
          <p:nvPr/>
        </p:nvSpPr>
        <p:spPr>
          <a:xfrm>
            <a:off x="4122559" y="5441917"/>
            <a:ext cx="955589" cy="1977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Mechanical </a:t>
            </a:r>
            <a:r>
              <a:rPr lang="en-GB" sz="600" dirty="0"/>
              <a:t>Gear Efficiency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5213043" y="5160230"/>
            <a:ext cx="151542" cy="314406"/>
            <a:chOff x="2125628" y="1155568"/>
            <a:chExt cx="151542" cy="314406"/>
          </a:xfrm>
        </p:grpSpPr>
        <p:pic>
          <p:nvPicPr>
            <p:cNvPr id="116" name="Picture 1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17" name="Oval 116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Oval 117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19" name="Elbow Connector 118"/>
          <p:cNvCxnSpPr>
            <a:stCxn id="114" idx="3"/>
            <a:endCxn id="118" idx="6"/>
          </p:cNvCxnSpPr>
          <p:nvPr/>
        </p:nvCxnSpPr>
        <p:spPr>
          <a:xfrm flipV="1">
            <a:off x="5078148" y="5378602"/>
            <a:ext cx="134895" cy="162170"/>
          </a:xfrm>
          <a:prstGeom prst="bentConnector3">
            <a:avLst>
              <a:gd name="adj1" fmla="val 2682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stCxn id="116" idx="1"/>
            <a:endCxn id="113" idx="1"/>
          </p:cNvCxnSpPr>
          <p:nvPr/>
        </p:nvCxnSpPr>
        <p:spPr>
          <a:xfrm flipV="1">
            <a:off x="5364585" y="5313075"/>
            <a:ext cx="213433" cy="4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2" name="Rounded Rectangle 121"/>
          <p:cNvSpPr/>
          <p:nvPr/>
        </p:nvSpPr>
        <p:spPr>
          <a:xfrm>
            <a:off x="580963" y="3766685"/>
            <a:ext cx="4859650" cy="247747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TextBox 122"/>
          <p:cNvSpPr txBox="1"/>
          <p:nvPr/>
        </p:nvSpPr>
        <p:spPr>
          <a:xfrm>
            <a:off x="477371" y="3416209"/>
            <a:ext cx="4361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3: Average Pneumatic Load Demand</a:t>
            </a:r>
            <a:endParaRPr lang="en-GB" dirty="0"/>
          </a:p>
        </p:txBody>
      </p:sp>
      <p:sp>
        <p:nvSpPr>
          <p:cNvPr id="147" name="Rounded Rectangle 146"/>
          <p:cNvSpPr/>
          <p:nvPr/>
        </p:nvSpPr>
        <p:spPr>
          <a:xfrm>
            <a:off x="5586255" y="5768320"/>
            <a:ext cx="917039" cy="253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Air Consumption </a:t>
            </a:r>
            <a:r>
              <a:rPr lang="en-GB" sz="600" dirty="0" smtClean="0"/>
              <a:t>Per Sec (L</a:t>
            </a:r>
            <a:r>
              <a:rPr lang="en-GB" sz="600" dirty="0"/>
              <a:t>)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8348925" y="1708528"/>
            <a:ext cx="873815" cy="156901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  <a:endParaRPr lang="en-GB" sz="600" dirty="0"/>
          </a:p>
        </p:txBody>
      </p:sp>
      <p:grpSp>
        <p:nvGrpSpPr>
          <p:cNvPr id="94" name="Group 93"/>
          <p:cNvGrpSpPr/>
          <p:nvPr/>
        </p:nvGrpSpPr>
        <p:grpSpPr>
          <a:xfrm>
            <a:off x="9398274" y="1169809"/>
            <a:ext cx="151542" cy="314406"/>
            <a:chOff x="2125628" y="1155568"/>
            <a:chExt cx="151542" cy="314406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04" name="Oval 103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Oval 104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6" name="Elbow Connector 105"/>
          <p:cNvCxnSpPr>
            <a:stCxn id="83" idx="3"/>
            <a:endCxn id="105" idx="6"/>
          </p:cNvCxnSpPr>
          <p:nvPr/>
        </p:nvCxnSpPr>
        <p:spPr>
          <a:xfrm flipV="1">
            <a:off x="9222740" y="1388181"/>
            <a:ext cx="175534" cy="39879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2" name="Rounded Rectangle 111"/>
          <p:cNvSpPr/>
          <p:nvPr/>
        </p:nvSpPr>
        <p:spPr>
          <a:xfrm>
            <a:off x="6607979" y="892079"/>
            <a:ext cx="4341338" cy="1067353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>
            <a:off x="9671610" y="1453119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Pulley </a:t>
            </a:r>
            <a:r>
              <a:rPr lang="en-GB" sz="600" dirty="0"/>
              <a:t>Efficiency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0666530" y="1226516"/>
            <a:ext cx="151542" cy="314406"/>
            <a:chOff x="2125628" y="1155568"/>
            <a:chExt cx="151542" cy="314406"/>
          </a:xfrm>
        </p:grpSpPr>
        <p:pic>
          <p:nvPicPr>
            <p:cNvPr id="126" name="Picture 1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27" name="Oval 126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Oval 127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9" name="Elbow Connector 128"/>
          <p:cNvCxnSpPr>
            <a:stCxn id="124" idx="3"/>
            <a:endCxn id="128" idx="6"/>
          </p:cNvCxnSpPr>
          <p:nvPr/>
        </p:nvCxnSpPr>
        <p:spPr>
          <a:xfrm flipV="1">
            <a:off x="10485893" y="1444888"/>
            <a:ext cx="180637" cy="1030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95" idx="1"/>
            <a:endCxn id="127" idx="6"/>
          </p:cNvCxnSpPr>
          <p:nvPr/>
        </p:nvCxnSpPr>
        <p:spPr>
          <a:xfrm flipV="1">
            <a:off x="9549816" y="1325860"/>
            <a:ext cx="1117828" cy="1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0" name="Rounded Rectangle 129"/>
          <p:cNvSpPr/>
          <p:nvPr/>
        </p:nvSpPr>
        <p:spPr>
          <a:xfrm>
            <a:off x="11094005" y="1250554"/>
            <a:ext cx="1045686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Electrics (W)</a:t>
            </a:r>
            <a:endParaRPr lang="en-GB" sz="600" dirty="0"/>
          </a:p>
        </p:txBody>
      </p:sp>
      <p:sp>
        <p:nvSpPr>
          <p:cNvPr id="131" name="Rounded Rectangle 130"/>
          <p:cNvSpPr/>
          <p:nvPr/>
        </p:nvSpPr>
        <p:spPr>
          <a:xfrm>
            <a:off x="11094003" y="937212"/>
            <a:ext cx="1045687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</a:t>
            </a:r>
            <a:r>
              <a:rPr lang="en-GB" sz="600" dirty="0"/>
              <a:t>a</a:t>
            </a:r>
            <a:r>
              <a:rPr lang="en-GB" sz="600" dirty="0" smtClean="0"/>
              <a:t>t alternator from Electrics (W)</a:t>
            </a:r>
            <a:endParaRPr lang="en-GB" sz="600" dirty="0"/>
          </a:p>
        </p:txBody>
      </p:sp>
      <p:cxnSp>
        <p:nvCxnSpPr>
          <p:cNvPr id="8" name="Straight Arrow Connector 7"/>
          <p:cNvCxnSpPr>
            <a:stCxn id="126" idx="1"/>
            <a:endCxn id="130" idx="1"/>
          </p:cNvCxnSpPr>
          <p:nvPr/>
        </p:nvCxnSpPr>
        <p:spPr>
          <a:xfrm>
            <a:off x="10818072" y="1383719"/>
            <a:ext cx="275933" cy="4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6512684" y="561563"/>
            <a:ext cx="4210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2</a:t>
            </a:r>
            <a:r>
              <a:rPr lang="en-GB" dirty="0" smtClean="0"/>
              <a:t>: Average Electrical Load Demand</a:t>
            </a:r>
            <a:endParaRPr lang="en-GB" dirty="0"/>
          </a:p>
        </p:txBody>
      </p:sp>
      <p:sp>
        <p:nvSpPr>
          <p:cNvPr id="134" name="Rounded Rectangle 133"/>
          <p:cNvSpPr/>
          <p:nvPr/>
        </p:nvSpPr>
        <p:spPr>
          <a:xfrm>
            <a:off x="5079775" y="1269386"/>
            <a:ext cx="963106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</a:t>
            </a:r>
            <a:r>
              <a:rPr lang="en-GB" sz="600" dirty="0" smtClean="0"/>
              <a:t>ower demand at crank from HVAC Mechanicals (W)</a:t>
            </a:r>
            <a:endParaRPr lang="en-GB" sz="600" dirty="0"/>
          </a:p>
        </p:txBody>
      </p:sp>
      <p:cxnSp>
        <p:nvCxnSpPr>
          <p:cNvPr id="137" name="Straight Arrow Connector 136"/>
          <p:cNvCxnSpPr>
            <a:stCxn id="144" idx="1"/>
            <a:endCxn id="134" idx="1"/>
          </p:cNvCxnSpPr>
          <p:nvPr/>
        </p:nvCxnSpPr>
        <p:spPr>
          <a:xfrm>
            <a:off x="4745418" y="1407001"/>
            <a:ext cx="334357" cy="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9" name="Rounded Rectangle 138"/>
          <p:cNvSpPr/>
          <p:nvPr/>
        </p:nvSpPr>
        <p:spPr>
          <a:xfrm>
            <a:off x="1765410" y="1125295"/>
            <a:ext cx="842839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Mechanical Loads (Power W)</a:t>
            </a:r>
            <a:endParaRPr lang="en-GB" sz="600" dirty="0"/>
          </a:p>
        </p:txBody>
      </p:sp>
      <p:sp>
        <p:nvSpPr>
          <p:cNvPr id="140" name="Rectangle 139"/>
          <p:cNvSpPr/>
          <p:nvPr/>
        </p:nvSpPr>
        <p:spPr>
          <a:xfrm>
            <a:off x="1673767" y="1475374"/>
            <a:ext cx="955588" cy="2326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Mechanical Gear Efficiency</a:t>
            </a:r>
            <a:endParaRPr lang="en-GB" sz="600" dirty="0"/>
          </a:p>
        </p:txBody>
      </p:sp>
      <p:grpSp>
        <p:nvGrpSpPr>
          <p:cNvPr id="141" name="Group 140"/>
          <p:cNvGrpSpPr/>
          <p:nvPr/>
        </p:nvGrpSpPr>
        <p:grpSpPr>
          <a:xfrm>
            <a:off x="4593876" y="1249798"/>
            <a:ext cx="151542" cy="314406"/>
            <a:chOff x="2125628" y="1155568"/>
            <a:chExt cx="151542" cy="314406"/>
          </a:xfrm>
        </p:grpSpPr>
        <p:pic>
          <p:nvPicPr>
            <p:cNvPr id="144" name="Picture 14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45" name="Oval 144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Oval 145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3" name="Elbow Connector 142"/>
          <p:cNvCxnSpPr>
            <a:stCxn id="140" idx="3"/>
            <a:endCxn id="146" idx="6"/>
          </p:cNvCxnSpPr>
          <p:nvPr/>
        </p:nvCxnSpPr>
        <p:spPr>
          <a:xfrm flipV="1">
            <a:off x="2629355" y="1468170"/>
            <a:ext cx="1964521" cy="123554"/>
          </a:xfrm>
          <a:prstGeom prst="bentConnector3">
            <a:avLst>
              <a:gd name="adj1" fmla="val 93363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>
            <a:endCxn id="139" idx="1"/>
          </p:cNvCxnSpPr>
          <p:nvPr/>
        </p:nvCxnSpPr>
        <p:spPr>
          <a:xfrm>
            <a:off x="1510247" y="1276597"/>
            <a:ext cx="255163" cy="3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9" name="Rounded Rectangle 148"/>
          <p:cNvSpPr/>
          <p:nvPr/>
        </p:nvSpPr>
        <p:spPr>
          <a:xfrm>
            <a:off x="578133" y="910055"/>
            <a:ext cx="4298884" cy="2254849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376FA7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TextBox 149"/>
          <p:cNvSpPr txBox="1"/>
          <p:nvPr/>
        </p:nvSpPr>
        <p:spPr>
          <a:xfrm>
            <a:off x="469230" y="586646"/>
            <a:ext cx="388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1: Average HVAC Load Demand</a:t>
            </a:r>
            <a:endParaRPr lang="en-GB" dirty="0"/>
          </a:p>
        </p:txBody>
      </p:sp>
      <p:sp>
        <p:nvSpPr>
          <p:cNvPr id="161" name="Rounded Rectangle 160"/>
          <p:cNvSpPr/>
          <p:nvPr/>
        </p:nvSpPr>
        <p:spPr>
          <a:xfrm>
            <a:off x="5079775" y="1816197"/>
            <a:ext cx="96449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alternator from HVAC Electrics (W)</a:t>
            </a:r>
            <a:endParaRPr lang="en-GB" sz="600" dirty="0"/>
          </a:p>
        </p:txBody>
      </p:sp>
      <p:cxnSp>
        <p:nvCxnSpPr>
          <p:cNvPr id="21" name="Straight Arrow Connector 20"/>
          <p:cNvCxnSpPr>
            <a:endCxn id="104" idx="6"/>
          </p:cNvCxnSpPr>
          <p:nvPr/>
        </p:nvCxnSpPr>
        <p:spPr>
          <a:xfrm flipV="1">
            <a:off x="7462828" y="1269153"/>
            <a:ext cx="1936560" cy="2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endCxn id="131" idx="1"/>
          </p:cNvCxnSpPr>
          <p:nvPr/>
        </p:nvCxnSpPr>
        <p:spPr>
          <a:xfrm flipV="1">
            <a:off x="7462828" y="1066570"/>
            <a:ext cx="3631175" cy="20510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9" name="Rounded Rectangle 168"/>
          <p:cNvSpPr/>
          <p:nvPr/>
        </p:nvSpPr>
        <p:spPr>
          <a:xfrm>
            <a:off x="1747906" y="2338847"/>
            <a:ext cx="884415" cy="151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  <a:endParaRPr lang="en-GB" sz="600" dirty="0"/>
          </a:p>
        </p:txBody>
      </p:sp>
      <p:grpSp>
        <p:nvGrpSpPr>
          <p:cNvPr id="173" name="Group 172"/>
          <p:cNvGrpSpPr/>
          <p:nvPr/>
        </p:nvGrpSpPr>
        <p:grpSpPr>
          <a:xfrm>
            <a:off x="3863552" y="1982369"/>
            <a:ext cx="151542" cy="314406"/>
            <a:chOff x="2125628" y="1155568"/>
            <a:chExt cx="151542" cy="314406"/>
          </a:xfrm>
        </p:grpSpPr>
        <p:pic>
          <p:nvPicPr>
            <p:cNvPr id="174" name="Picture 17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75" name="Oval 174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Oval 175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77" name="Elbow Connector 176"/>
          <p:cNvCxnSpPr>
            <a:stCxn id="169" idx="3"/>
            <a:endCxn id="176" idx="6"/>
          </p:cNvCxnSpPr>
          <p:nvPr/>
        </p:nvCxnSpPr>
        <p:spPr>
          <a:xfrm flipV="1">
            <a:off x="2632321" y="2200741"/>
            <a:ext cx="1231231" cy="21401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9" name="Rectangle 178"/>
          <p:cNvSpPr/>
          <p:nvPr/>
        </p:nvSpPr>
        <p:spPr>
          <a:xfrm>
            <a:off x="3607977" y="2339271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Pulley Efficiency</a:t>
            </a:r>
            <a:endParaRPr lang="en-GB" sz="600" dirty="0"/>
          </a:p>
        </p:txBody>
      </p:sp>
      <p:grpSp>
        <p:nvGrpSpPr>
          <p:cNvPr id="180" name="Group 179"/>
          <p:cNvGrpSpPr/>
          <p:nvPr/>
        </p:nvGrpSpPr>
        <p:grpSpPr>
          <a:xfrm>
            <a:off x="4595082" y="2162096"/>
            <a:ext cx="151542" cy="314406"/>
            <a:chOff x="2125628" y="1155568"/>
            <a:chExt cx="151542" cy="314406"/>
          </a:xfrm>
        </p:grpSpPr>
        <p:pic>
          <p:nvPicPr>
            <p:cNvPr id="181" name="Picture 18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82" name="Oval 181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Oval 182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84" name="Elbow Connector 183"/>
          <p:cNvCxnSpPr>
            <a:stCxn id="179" idx="3"/>
            <a:endCxn id="183" idx="6"/>
          </p:cNvCxnSpPr>
          <p:nvPr/>
        </p:nvCxnSpPr>
        <p:spPr>
          <a:xfrm flipV="1">
            <a:off x="4422260" y="2380468"/>
            <a:ext cx="172822" cy="5357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0" name="Elbow Connector 189"/>
          <p:cNvCxnSpPr>
            <a:endCxn id="347" idx="1"/>
          </p:cNvCxnSpPr>
          <p:nvPr/>
        </p:nvCxnSpPr>
        <p:spPr>
          <a:xfrm>
            <a:off x="1510247" y="1276597"/>
            <a:ext cx="267520" cy="86487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2" name="Rounded Rectangle 191"/>
          <p:cNvSpPr/>
          <p:nvPr/>
        </p:nvSpPr>
        <p:spPr>
          <a:xfrm>
            <a:off x="5076573" y="2183603"/>
            <a:ext cx="96449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HVAC Electrics (W)</a:t>
            </a:r>
            <a:endParaRPr lang="en-GB" sz="600" dirty="0"/>
          </a:p>
        </p:txBody>
      </p:sp>
      <p:cxnSp>
        <p:nvCxnSpPr>
          <p:cNvPr id="194" name="Straight Arrow Connector 193"/>
          <p:cNvCxnSpPr>
            <a:stCxn id="181" idx="1"/>
            <a:endCxn id="192" idx="1"/>
          </p:cNvCxnSpPr>
          <p:nvPr/>
        </p:nvCxnSpPr>
        <p:spPr>
          <a:xfrm>
            <a:off x="4746624" y="2319299"/>
            <a:ext cx="329949" cy="2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4" name="Snip Single Corner Rectangle 283"/>
          <p:cNvSpPr/>
          <p:nvPr/>
        </p:nvSpPr>
        <p:spPr>
          <a:xfrm>
            <a:off x="8663988" y="5013874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5" name="Rectangle 284"/>
          <p:cNvSpPr/>
          <p:nvPr/>
        </p:nvSpPr>
        <p:spPr>
          <a:xfrm>
            <a:off x="8665564" y="5183714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6" name="Rounded Rectangle 285"/>
          <p:cNvSpPr/>
          <p:nvPr/>
        </p:nvSpPr>
        <p:spPr>
          <a:xfrm>
            <a:off x="8663988" y="5369982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7" name="TextBox 286"/>
          <p:cNvSpPr txBox="1"/>
          <p:nvPr/>
        </p:nvSpPr>
        <p:spPr>
          <a:xfrm>
            <a:off x="9169709" y="4967184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VECTO signals</a:t>
            </a:r>
            <a:endParaRPr lang="en-GB" sz="800" dirty="0"/>
          </a:p>
        </p:txBody>
      </p:sp>
      <p:sp>
        <p:nvSpPr>
          <p:cNvPr id="288" name="TextBox 287"/>
          <p:cNvSpPr txBox="1"/>
          <p:nvPr/>
        </p:nvSpPr>
        <p:spPr>
          <a:xfrm>
            <a:off x="9169709" y="5145013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89" name="TextBox 288"/>
          <p:cNvSpPr txBox="1"/>
          <p:nvPr/>
        </p:nvSpPr>
        <p:spPr>
          <a:xfrm>
            <a:off x="9169709" y="5330834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290" name="Flowchart: Terminator 289"/>
          <p:cNvSpPr/>
          <p:nvPr/>
        </p:nvSpPr>
        <p:spPr>
          <a:xfrm>
            <a:off x="8663987" y="5556072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91" name="TextBox 290"/>
          <p:cNvSpPr txBox="1"/>
          <p:nvPr/>
        </p:nvSpPr>
        <p:spPr>
          <a:xfrm>
            <a:off x="9169708" y="5538707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92" name="TextBox 291"/>
          <p:cNvSpPr txBox="1"/>
          <p:nvPr/>
        </p:nvSpPr>
        <p:spPr>
          <a:xfrm>
            <a:off x="8657851" y="5749913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293" name="TextBox 292"/>
          <p:cNvSpPr txBox="1"/>
          <p:nvPr/>
        </p:nvSpPr>
        <p:spPr>
          <a:xfrm>
            <a:off x="9169707" y="5719487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347" name="Rounded Rectangle 346"/>
          <p:cNvSpPr/>
          <p:nvPr/>
        </p:nvSpPr>
        <p:spPr>
          <a:xfrm>
            <a:off x="1777767" y="2024493"/>
            <a:ext cx="859826" cy="233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Electrical Loads (Power W)</a:t>
            </a:r>
            <a:endParaRPr lang="en-GB" sz="600" dirty="0"/>
          </a:p>
        </p:txBody>
      </p:sp>
      <p:sp>
        <p:nvSpPr>
          <p:cNvPr id="348" name="Rounded Rectangle 347"/>
          <p:cNvSpPr/>
          <p:nvPr/>
        </p:nvSpPr>
        <p:spPr>
          <a:xfrm>
            <a:off x="721795" y="2321625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0</a:t>
            </a:r>
          </a:p>
        </p:txBody>
      </p:sp>
      <p:cxnSp>
        <p:nvCxnSpPr>
          <p:cNvPr id="93" name="Straight Arrow Connector 92"/>
          <p:cNvCxnSpPr>
            <a:stCxn id="348" idx="3"/>
            <a:endCxn id="169" idx="1"/>
          </p:cNvCxnSpPr>
          <p:nvPr/>
        </p:nvCxnSpPr>
        <p:spPr>
          <a:xfrm flipV="1">
            <a:off x="1350131" y="2414758"/>
            <a:ext cx="397775" cy="1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Rounded Rectangle 348"/>
          <p:cNvSpPr/>
          <p:nvPr/>
        </p:nvSpPr>
        <p:spPr>
          <a:xfrm>
            <a:off x="7487573" y="169430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0</a:t>
            </a:r>
          </a:p>
        </p:txBody>
      </p:sp>
      <p:cxnSp>
        <p:nvCxnSpPr>
          <p:cNvPr id="110" name="Straight Arrow Connector 109"/>
          <p:cNvCxnSpPr>
            <a:stCxn id="349" idx="3"/>
            <a:endCxn id="83" idx="1"/>
          </p:cNvCxnSpPr>
          <p:nvPr/>
        </p:nvCxnSpPr>
        <p:spPr>
          <a:xfrm flipV="1">
            <a:off x="8115909" y="1786979"/>
            <a:ext cx="233016" cy="2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8" name="Rounded Rectangle 247"/>
          <p:cNvSpPr/>
          <p:nvPr/>
        </p:nvSpPr>
        <p:spPr>
          <a:xfrm>
            <a:off x="7607519" y="1173450"/>
            <a:ext cx="749643" cy="2308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Base Power Demand (W)</a:t>
            </a:r>
            <a:endParaRPr lang="en-GB" sz="600" dirty="0"/>
          </a:p>
        </p:txBody>
      </p:sp>
      <p:cxnSp>
        <p:nvCxnSpPr>
          <p:cNvPr id="162" name="Elbow Connector 161"/>
          <p:cNvCxnSpPr>
            <a:stCxn id="174" idx="1"/>
            <a:endCxn id="182" idx="6"/>
          </p:cNvCxnSpPr>
          <p:nvPr/>
        </p:nvCxnSpPr>
        <p:spPr>
          <a:xfrm>
            <a:off x="4015094" y="2139572"/>
            <a:ext cx="581102" cy="12186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6" name="Elbow Connector 165"/>
          <p:cNvCxnSpPr>
            <a:stCxn id="347" idx="3"/>
            <a:endCxn id="175" idx="6"/>
          </p:cNvCxnSpPr>
          <p:nvPr/>
        </p:nvCxnSpPr>
        <p:spPr>
          <a:xfrm flipV="1">
            <a:off x="2637593" y="2081713"/>
            <a:ext cx="1227073" cy="597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6" name="Snip Single Corner Rectangle 295"/>
          <p:cNvSpPr/>
          <p:nvPr/>
        </p:nvSpPr>
        <p:spPr>
          <a:xfrm>
            <a:off x="1980722" y="5997873"/>
            <a:ext cx="882412" cy="172360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Time (s)</a:t>
            </a:r>
            <a:endParaRPr lang="en-GB" sz="600" dirty="0"/>
          </a:p>
        </p:txBody>
      </p:sp>
      <p:cxnSp>
        <p:nvCxnSpPr>
          <p:cNvPr id="7" name="Elbow Connector 6"/>
          <p:cNvCxnSpPr>
            <a:stCxn id="139" idx="3"/>
            <a:endCxn id="145" idx="6"/>
          </p:cNvCxnSpPr>
          <p:nvPr/>
        </p:nvCxnSpPr>
        <p:spPr>
          <a:xfrm>
            <a:off x="2608249" y="1280346"/>
            <a:ext cx="1986741" cy="687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347" idx="3"/>
            <a:endCxn id="161" idx="1"/>
          </p:cNvCxnSpPr>
          <p:nvPr/>
        </p:nvCxnSpPr>
        <p:spPr>
          <a:xfrm flipV="1">
            <a:off x="2637593" y="1954020"/>
            <a:ext cx="2442182" cy="187448"/>
          </a:xfrm>
          <a:prstGeom prst="bentConnector3">
            <a:avLst>
              <a:gd name="adj1" fmla="val 25039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18" name="Rounded Rectangle 317"/>
          <p:cNvSpPr/>
          <p:nvPr/>
        </p:nvSpPr>
        <p:spPr>
          <a:xfrm>
            <a:off x="8660066" y="5951530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19" name="TextBox 318"/>
          <p:cNvSpPr txBox="1"/>
          <p:nvPr/>
        </p:nvSpPr>
        <p:spPr>
          <a:xfrm>
            <a:off x="9168131" y="5907274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grpSp>
        <p:nvGrpSpPr>
          <p:cNvPr id="335" name="Group 334"/>
          <p:cNvGrpSpPr/>
          <p:nvPr/>
        </p:nvGrpSpPr>
        <p:grpSpPr>
          <a:xfrm>
            <a:off x="4947073" y="5040959"/>
            <a:ext cx="177402" cy="263401"/>
            <a:chOff x="1426057" y="1874219"/>
            <a:chExt cx="177402" cy="263401"/>
          </a:xfrm>
        </p:grpSpPr>
        <p:pic>
          <p:nvPicPr>
            <p:cNvPr id="336" name="Picture 33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37" name="Oval 336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8" name="Oval 337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8" name="Elbow Connector 87"/>
          <p:cNvCxnSpPr>
            <a:stCxn id="79" idx="3"/>
            <a:endCxn id="338" idx="6"/>
          </p:cNvCxnSpPr>
          <p:nvPr/>
        </p:nvCxnSpPr>
        <p:spPr>
          <a:xfrm flipV="1">
            <a:off x="4465305" y="5228020"/>
            <a:ext cx="481768" cy="3267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2" name="Elbow Connector 141"/>
          <p:cNvCxnSpPr>
            <a:stCxn id="336" idx="3"/>
            <a:endCxn id="117" idx="6"/>
          </p:cNvCxnSpPr>
          <p:nvPr/>
        </p:nvCxnSpPr>
        <p:spPr>
          <a:xfrm>
            <a:off x="5124475" y="5172660"/>
            <a:ext cx="89682" cy="8691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0" name="Rectangle 339"/>
          <p:cNvSpPr/>
          <p:nvPr/>
        </p:nvSpPr>
        <p:spPr>
          <a:xfrm>
            <a:off x="2397482" y="4183490"/>
            <a:ext cx="2285044" cy="21687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Compressor </a:t>
            </a:r>
            <a:r>
              <a:rPr lang="en-GB" sz="600" dirty="0" smtClean="0"/>
              <a:t>Data</a:t>
            </a:r>
            <a:endParaRPr lang="en-GB" sz="600" dirty="0"/>
          </a:p>
        </p:txBody>
      </p:sp>
      <p:sp>
        <p:nvSpPr>
          <p:cNvPr id="341" name="Flowchart: Terminator 340"/>
          <p:cNvSpPr/>
          <p:nvPr/>
        </p:nvSpPr>
        <p:spPr>
          <a:xfrm>
            <a:off x="3265775" y="4500304"/>
            <a:ext cx="548095" cy="218761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Idle (OFF) Power</a:t>
            </a:r>
            <a:endParaRPr lang="en-GB" sz="600" dirty="0"/>
          </a:p>
        </p:txBody>
      </p:sp>
      <p:cxnSp>
        <p:nvCxnSpPr>
          <p:cNvPr id="160" name="Elbow Connector 159"/>
          <p:cNvCxnSpPr>
            <a:stCxn id="341" idx="3"/>
            <a:endCxn id="337" idx="6"/>
          </p:cNvCxnSpPr>
          <p:nvPr/>
        </p:nvCxnSpPr>
        <p:spPr>
          <a:xfrm>
            <a:off x="3813870" y="4609685"/>
            <a:ext cx="1134317" cy="512655"/>
          </a:xfrm>
          <a:prstGeom prst="bentConnector3">
            <a:avLst>
              <a:gd name="adj1" fmla="val 7756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7" name="Elbow Connector 166"/>
          <p:cNvCxnSpPr>
            <a:stCxn id="340" idx="2"/>
            <a:endCxn id="341" idx="0"/>
          </p:cNvCxnSpPr>
          <p:nvPr/>
        </p:nvCxnSpPr>
        <p:spPr>
          <a:xfrm rot="5400000">
            <a:off x="3489944" y="4450243"/>
            <a:ext cx="99941" cy="18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7" name="Snip Single Corner Rectangle 356"/>
          <p:cNvSpPr/>
          <p:nvPr/>
        </p:nvSpPr>
        <p:spPr>
          <a:xfrm>
            <a:off x="3847462" y="4004277"/>
            <a:ext cx="899870" cy="117231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 (RPM)</a:t>
            </a:r>
            <a:endParaRPr lang="en-GB" sz="600" dirty="0"/>
          </a:p>
        </p:txBody>
      </p:sp>
      <p:grpSp>
        <p:nvGrpSpPr>
          <p:cNvPr id="366" name="Group 365"/>
          <p:cNvGrpSpPr/>
          <p:nvPr/>
        </p:nvGrpSpPr>
        <p:grpSpPr>
          <a:xfrm rot="5400000">
            <a:off x="4827623" y="4349539"/>
            <a:ext cx="171490" cy="261245"/>
            <a:chOff x="2119626" y="1550074"/>
            <a:chExt cx="171490" cy="307424"/>
          </a:xfrm>
        </p:grpSpPr>
        <p:pic>
          <p:nvPicPr>
            <p:cNvPr id="368" name="Picture 36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70" name="Oval 369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1" name="Oval 37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72" name="Elbow Connector 371"/>
          <p:cNvCxnSpPr>
            <a:stCxn id="357" idx="0"/>
            <a:endCxn id="371" idx="6"/>
          </p:cNvCxnSpPr>
          <p:nvPr/>
        </p:nvCxnSpPr>
        <p:spPr>
          <a:xfrm>
            <a:off x="4747332" y="4062893"/>
            <a:ext cx="121793" cy="33152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3" name="Rectangle 372"/>
          <p:cNvSpPr/>
          <p:nvPr/>
        </p:nvSpPr>
        <p:spPr>
          <a:xfrm>
            <a:off x="3834497" y="3832339"/>
            <a:ext cx="918316" cy="1359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Gear Ratio</a:t>
            </a:r>
            <a:endParaRPr lang="en-GB" sz="600" dirty="0"/>
          </a:p>
        </p:txBody>
      </p:sp>
      <p:cxnSp>
        <p:nvCxnSpPr>
          <p:cNvPr id="374" name="Elbow Connector 373"/>
          <p:cNvCxnSpPr>
            <a:stCxn id="373" idx="3"/>
            <a:endCxn id="370" idx="6"/>
          </p:cNvCxnSpPr>
          <p:nvPr/>
        </p:nvCxnSpPr>
        <p:spPr>
          <a:xfrm>
            <a:off x="4752813" y="3900331"/>
            <a:ext cx="206118" cy="49519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16" name="TextBox 315"/>
          <p:cNvSpPr txBox="1"/>
          <p:nvPr/>
        </p:nvSpPr>
        <p:spPr>
          <a:xfrm>
            <a:off x="3241216" y="5527372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4462188" y="5072656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4957557" y="4875351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5214908" y="4967184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76" name="TextBox 375"/>
          <p:cNvSpPr txBox="1"/>
          <p:nvPr/>
        </p:nvSpPr>
        <p:spPr>
          <a:xfrm>
            <a:off x="5087008" y="4417277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2903686" y="567810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3056086" y="603272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77" name="TextBox 376"/>
          <p:cNvSpPr txBox="1"/>
          <p:nvPr/>
        </p:nvSpPr>
        <p:spPr>
          <a:xfrm>
            <a:off x="4792347" y="375201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</a:t>
            </a:r>
            <a:r>
              <a:rPr lang="en-GB" sz="7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98" name="Flowchart: Terminator 397"/>
          <p:cNvSpPr/>
          <p:nvPr/>
        </p:nvSpPr>
        <p:spPr>
          <a:xfrm>
            <a:off x="1600310" y="4183773"/>
            <a:ext cx="662205" cy="218761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Operational (ON) Power</a:t>
            </a:r>
            <a:endParaRPr lang="en-GB" sz="600" dirty="0"/>
          </a:p>
        </p:txBody>
      </p:sp>
      <p:cxnSp>
        <p:nvCxnSpPr>
          <p:cNvPr id="84" name="Elbow Connector 83"/>
          <p:cNvCxnSpPr>
            <a:stCxn id="368" idx="2"/>
            <a:endCxn id="340" idx="3"/>
          </p:cNvCxnSpPr>
          <p:nvPr/>
        </p:nvCxnSpPr>
        <p:spPr>
          <a:xfrm rot="10800000">
            <a:off x="4682526" y="4291928"/>
            <a:ext cx="100220" cy="2000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340" idx="1"/>
            <a:endCxn id="398" idx="3"/>
          </p:cNvCxnSpPr>
          <p:nvPr/>
        </p:nvCxnSpPr>
        <p:spPr>
          <a:xfrm flipH="1">
            <a:off x="2262515" y="4291927"/>
            <a:ext cx="134967" cy="12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07" name="Group 406"/>
          <p:cNvGrpSpPr/>
          <p:nvPr/>
        </p:nvGrpSpPr>
        <p:grpSpPr>
          <a:xfrm rot="16200000" flipH="1">
            <a:off x="2139520" y="4602844"/>
            <a:ext cx="201966" cy="319330"/>
            <a:chOff x="2031714" y="1900840"/>
            <a:chExt cx="201966" cy="319330"/>
          </a:xfrm>
        </p:grpSpPr>
        <p:pic>
          <p:nvPicPr>
            <p:cNvPr id="409" name="Picture 40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411" name="Oval 410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3" name="Oval 412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6" name="Elbow Connector 135"/>
          <p:cNvCxnSpPr>
            <a:stCxn id="398" idx="2"/>
            <a:endCxn id="411" idx="6"/>
          </p:cNvCxnSpPr>
          <p:nvPr/>
        </p:nvCxnSpPr>
        <p:spPr>
          <a:xfrm rot="16200000" flipH="1">
            <a:off x="1928344" y="4405603"/>
            <a:ext cx="260107" cy="25396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1" name="Elbow Connector 150"/>
          <p:cNvCxnSpPr>
            <a:stCxn id="341" idx="1"/>
            <a:endCxn id="413" idx="6"/>
          </p:cNvCxnSpPr>
          <p:nvPr/>
        </p:nvCxnSpPr>
        <p:spPr>
          <a:xfrm rot="10800000" flipV="1">
            <a:off x="2291061" y="4609685"/>
            <a:ext cx="974714" cy="518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15" name="Flowchart: Terminator 414"/>
          <p:cNvSpPr/>
          <p:nvPr/>
        </p:nvSpPr>
        <p:spPr>
          <a:xfrm>
            <a:off x="1529974" y="3875065"/>
            <a:ext cx="728633" cy="218761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Flow Rate (l/s)</a:t>
            </a:r>
            <a:endParaRPr lang="en-GB" sz="600" dirty="0"/>
          </a:p>
        </p:txBody>
      </p:sp>
      <p:grpSp>
        <p:nvGrpSpPr>
          <p:cNvPr id="418" name="Group 417"/>
          <p:cNvGrpSpPr/>
          <p:nvPr/>
        </p:nvGrpSpPr>
        <p:grpSpPr>
          <a:xfrm>
            <a:off x="3513559" y="5058914"/>
            <a:ext cx="151542" cy="314406"/>
            <a:chOff x="2125628" y="1155568"/>
            <a:chExt cx="151542" cy="314406"/>
          </a:xfrm>
        </p:grpSpPr>
        <p:pic>
          <p:nvPicPr>
            <p:cNvPr id="420" name="Picture 4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422" name="Oval 421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3" name="Oval 422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55" name="Elbow Connector 154"/>
          <p:cNvCxnSpPr>
            <a:stCxn id="409" idx="0"/>
            <a:endCxn id="422" idx="6"/>
          </p:cNvCxnSpPr>
          <p:nvPr/>
        </p:nvCxnSpPr>
        <p:spPr>
          <a:xfrm rot="10800000" flipH="1" flipV="1">
            <a:off x="2080837" y="4765412"/>
            <a:ext cx="1433835" cy="392846"/>
          </a:xfrm>
          <a:prstGeom prst="bentConnector3">
            <a:avLst>
              <a:gd name="adj1" fmla="val -1164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7" name="Elbow Connector 156"/>
          <p:cNvCxnSpPr>
            <a:stCxn id="415" idx="1"/>
            <a:endCxn id="423" idx="6"/>
          </p:cNvCxnSpPr>
          <p:nvPr/>
        </p:nvCxnSpPr>
        <p:spPr>
          <a:xfrm rot="10800000" flipH="1" flipV="1">
            <a:off x="1529973" y="3984446"/>
            <a:ext cx="1983585" cy="1292840"/>
          </a:xfrm>
          <a:prstGeom prst="bentConnector3">
            <a:avLst>
              <a:gd name="adj1" fmla="val -11525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4" name="TextBox 423"/>
          <p:cNvSpPr txBox="1"/>
          <p:nvPr/>
        </p:nvSpPr>
        <p:spPr>
          <a:xfrm>
            <a:off x="4780624" y="390441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</a:t>
            </a:r>
            <a:r>
              <a:rPr lang="en-GB" sz="7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425" name="TextBox 424"/>
          <p:cNvSpPr txBox="1"/>
          <p:nvPr/>
        </p:nvSpPr>
        <p:spPr>
          <a:xfrm>
            <a:off x="3537532" y="4879766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426" name="TextBox 425"/>
          <p:cNvSpPr txBox="1"/>
          <p:nvPr/>
        </p:nvSpPr>
        <p:spPr>
          <a:xfrm>
            <a:off x="2778417" y="3787898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S6</a:t>
            </a:r>
            <a:endParaRPr lang="en-GB" sz="700" dirty="0">
              <a:solidFill>
                <a:srgbClr val="FF0000"/>
              </a:solidFill>
            </a:endParaRPr>
          </a:p>
        </p:txBody>
      </p:sp>
      <p:grpSp>
        <p:nvGrpSpPr>
          <p:cNvPr id="427" name="Group 426"/>
          <p:cNvGrpSpPr/>
          <p:nvPr/>
        </p:nvGrpSpPr>
        <p:grpSpPr>
          <a:xfrm rot="10800000">
            <a:off x="2942674" y="3819891"/>
            <a:ext cx="151542" cy="314406"/>
            <a:chOff x="2125628" y="1155568"/>
            <a:chExt cx="151542" cy="314406"/>
          </a:xfrm>
        </p:grpSpPr>
        <p:pic>
          <p:nvPicPr>
            <p:cNvPr id="428" name="Picture 4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429" name="Oval 42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0" name="Oval 42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5" name="Elbow Connector 164"/>
          <p:cNvCxnSpPr>
            <a:stCxn id="340" idx="0"/>
            <a:endCxn id="429" idx="6"/>
          </p:cNvCxnSpPr>
          <p:nvPr/>
        </p:nvCxnSpPr>
        <p:spPr>
          <a:xfrm rot="16200000" flipV="1">
            <a:off x="3242285" y="3885771"/>
            <a:ext cx="148537" cy="44690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1" name="Rectangle 430"/>
          <p:cNvSpPr/>
          <p:nvPr/>
        </p:nvSpPr>
        <p:spPr>
          <a:xfrm>
            <a:off x="3279556" y="3817485"/>
            <a:ext cx="309774" cy="1581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60</a:t>
            </a:r>
            <a:endParaRPr lang="en-GB" sz="600" dirty="0"/>
          </a:p>
        </p:txBody>
      </p:sp>
      <p:cxnSp>
        <p:nvCxnSpPr>
          <p:cNvPr id="170" name="Straight Arrow Connector 169"/>
          <p:cNvCxnSpPr>
            <a:stCxn id="431" idx="1"/>
            <a:endCxn id="430" idx="7"/>
          </p:cNvCxnSpPr>
          <p:nvPr/>
        </p:nvCxnSpPr>
        <p:spPr>
          <a:xfrm flipH="1" flipV="1">
            <a:off x="3087521" y="3893968"/>
            <a:ext cx="192035" cy="2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2" name="Elbow Connector 171"/>
          <p:cNvCxnSpPr>
            <a:stCxn id="428" idx="1"/>
            <a:endCxn id="415" idx="3"/>
          </p:cNvCxnSpPr>
          <p:nvPr/>
        </p:nvCxnSpPr>
        <p:spPr>
          <a:xfrm rot="10800000" flipV="1">
            <a:off x="2258608" y="3977094"/>
            <a:ext cx="684067" cy="735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32" name="TextBox 431"/>
          <p:cNvSpPr txBox="1"/>
          <p:nvPr/>
        </p:nvSpPr>
        <p:spPr>
          <a:xfrm>
            <a:off x="2473732" y="4673376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94" name="Rounded Rectangle 293"/>
          <p:cNvSpPr/>
          <p:nvPr/>
        </p:nvSpPr>
        <p:spPr>
          <a:xfrm>
            <a:off x="699158" y="1115913"/>
            <a:ext cx="788451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Steady State HVAC Model</a:t>
            </a:r>
          </a:p>
        </p:txBody>
      </p:sp>
      <p:sp>
        <p:nvSpPr>
          <p:cNvPr id="297" name="Rectangle 296"/>
          <p:cNvSpPr/>
          <p:nvPr/>
        </p:nvSpPr>
        <p:spPr>
          <a:xfrm>
            <a:off x="6677901" y="1097721"/>
            <a:ext cx="814283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List of Electric </a:t>
            </a:r>
          </a:p>
          <a:p>
            <a:pPr algn="ctr"/>
            <a:r>
              <a:rPr lang="en-GB" sz="800" dirty="0" smtClean="0"/>
              <a:t>Consumers</a:t>
            </a:r>
            <a:endParaRPr lang="en-GB" sz="800" dirty="0"/>
          </a:p>
        </p:txBody>
      </p:sp>
      <p:sp>
        <p:nvSpPr>
          <p:cNvPr id="299" name="Rectangle 298"/>
          <p:cNvSpPr/>
          <p:nvPr/>
        </p:nvSpPr>
        <p:spPr>
          <a:xfrm>
            <a:off x="695522" y="5667560"/>
            <a:ext cx="999020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List of P</a:t>
            </a:r>
            <a:r>
              <a:rPr lang="en-GB" sz="800" dirty="0" smtClean="0"/>
              <a:t>neumatic</a:t>
            </a:r>
            <a:endParaRPr lang="en-GB" sz="800" dirty="0"/>
          </a:p>
          <a:p>
            <a:pPr algn="ctr"/>
            <a:r>
              <a:rPr lang="en-GB" sz="800" dirty="0" smtClean="0"/>
              <a:t>Consumers</a:t>
            </a:r>
            <a:endParaRPr lang="en-GB" sz="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760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ctangle 199"/>
          <p:cNvSpPr/>
          <p:nvPr/>
        </p:nvSpPr>
        <p:spPr>
          <a:xfrm>
            <a:off x="1857901" y="3149487"/>
            <a:ext cx="700801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Compressor Data</a:t>
            </a:r>
          </a:p>
        </p:txBody>
      </p:sp>
      <p:sp>
        <p:nvSpPr>
          <p:cNvPr id="201" name="Rectangle 200"/>
          <p:cNvSpPr/>
          <p:nvPr/>
        </p:nvSpPr>
        <p:spPr>
          <a:xfrm>
            <a:off x="1857900" y="3543128"/>
            <a:ext cx="700802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Compressor Data</a:t>
            </a:r>
          </a:p>
        </p:txBody>
      </p:sp>
      <p:cxnSp>
        <p:nvCxnSpPr>
          <p:cNvPr id="204" name="Elbow Connector 203"/>
          <p:cNvCxnSpPr>
            <a:stCxn id="223" idx="3"/>
            <a:endCxn id="200" idx="1"/>
          </p:cNvCxnSpPr>
          <p:nvPr/>
        </p:nvCxnSpPr>
        <p:spPr>
          <a:xfrm flipV="1">
            <a:off x="1688005" y="3247906"/>
            <a:ext cx="169896" cy="4044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5" name="Rectangle 204"/>
          <p:cNvSpPr/>
          <p:nvPr/>
        </p:nvSpPr>
        <p:spPr>
          <a:xfrm>
            <a:off x="1991288" y="3814584"/>
            <a:ext cx="959910" cy="1759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Mechanical Gear Efficiency</a:t>
            </a:r>
            <a:endParaRPr lang="en-GB" sz="600" dirty="0"/>
          </a:p>
        </p:txBody>
      </p:sp>
      <p:grpSp>
        <p:nvGrpSpPr>
          <p:cNvPr id="206" name="Group 205"/>
          <p:cNvGrpSpPr/>
          <p:nvPr/>
        </p:nvGrpSpPr>
        <p:grpSpPr>
          <a:xfrm>
            <a:off x="3938971" y="3684335"/>
            <a:ext cx="151542" cy="314406"/>
            <a:chOff x="2125628" y="1155568"/>
            <a:chExt cx="151542" cy="314406"/>
          </a:xfrm>
        </p:grpSpPr>
        <p:pic>
          <p:nvPicPr>
            <p:cNvPr id="207" name="Picture 20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08" name="Oval 20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Oval 20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0" name="Elbow Connector 209"/>
          <p:cNvCxnSpPr>
            <a:stCxn id="205" idx="3"/>
            <a:endCxn id="209" idx="6"/>
          </p:cNvCxnSpPr>
          <p:nvPr/>
        </p:nvCxnSpPr>
        <p:spPr>
          <a:xfrm>
            <a:off x="2951198" y="3902575"/>
            <a:ext cx="987773" cy="132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11" name="Group 210"/>
          <p:cNvGrpSpPr/>
          <p:nvPr/>
        </p:nvGrpSpPr>
        <p:grpSpPr>
          <a:xfrm>
            <a:off x="3938971" y="3354403"/>
            <a:ext cx="151542" cy="314406"/>
            <a:chOff x="2125628" y="1155568"/>
            <a:chExt cx="151542" cy="314406"/>
          </a:xfrm>
        </p:grpSpPr>
        <p:pic>
          <p:nvPicPr>
            <p:cNvPr id="212" name="Picture 2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13" name="Oval 212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" name="Oval 213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6" name="Elbow Connector 215"/>
          <p:cNvCxnSpPr>
            <a:stCxn id="200" idx="3"/>
            <a:endCxn id="298" idx="1"/>
          </p:cNvCxnSpPr>
          <p:nvPr/>
        </p:nvCxnSpPr>
        <p:spPr>
          <a:xfrm>
            <a:off x="2558702" y="3247906"/>
            <a:ext cx="409979" cy="150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0" name="Elbow Connector 219"/>
          <p:cNvCxnSpPr>
            <a:stCxn id="205" idx="3"/>
            <a:endCxn id="214" idx="6"/>
          </p:cNvCxnSpPr>
          <p:nvPr/>
        </p:nvCxnSpPr>
        <p:spPr>
          <a:xfrm flipV="1">
            <a:off x="2951198" y="3572775"/>
            <a:ext cx="987773" cy="329800"/>
          </a:xfrm>
          <a:prstGeom prst="bentConnector3">
            <a:avLst>
              <a:gd name="adj1" fmla="val 79275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1" name="Rounded Rectangle 220"/>
          <p:cNvSpPr/>
          <p:nvPr/>
        </p:nvSpPr>
        <p:spPr>
          <a:xfrm>
            <a:off x="4623813" y="3702869"/>
            <a:ext cx="1145178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– compressor ON (W)</a:t>
            </a:r>
            <a:endParaRPr lang="en-GB" sz="600" dirty="0"/>
          </a:p>
        </p:txBody>
      </p:sp>
      <p:sp>
        <p:nvSpPr>
          <p:cNvPr id="222" name="Rounded Rectangle 221"/>
          <p:cNvSpPr/>
          <p:nvPr/>
        </p:nvSpPr>
        <p:spPr>
          <a:xfrm>
            <a:off x="4623812" y="3373692"/>
            <a:ext cx="1145178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– compressor OFF (W)</a:t>
            </a:r>
            <a:endParaRPr lang="en-GB" sz="600" dirty="0"/>
          </a:p>
        </p:txBody>
      </p:sp>
      <p:cxnSp>
        <p:nvCxnSpPr>
          <p:cNvPr id="224" name="Straight Arrow Connector 223"/>
          <p:cNvCxnSpPr>
            <a:stCxn id="212" idx="1"/>
            <a:endCxn id="222" idx="1"/>
          </p:cNvCxnSpPr>
          <p:nvPr/>
        </p:nvCxnSpPr>
        <p:spPr>
          <a:xfrm flipV="1">
            <a:off x="4090513" y="3511515"/>
            <a:ext cx="533299" cy="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6" name="Straight Arrow Connector 225"/>
          <p:cNvCxnSpPr>
            <a:stCxn id="207" idx="1"/>
            <a:endCxn id="221" idx="1"/>
          </p:cNvCxnSpPr>
          <p:nvPr/>
        </p:nvCxnSpPr>
        <p:spPr>
          <a:xfrm flipV="1">
            <a:off x="4090513" y="3840692"/>
            <a:ext cx="533300" cy="846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7" name="Rounded Rectangle 226"/>
          <p:cNvSpPr/>
          <p:nvPr/>
        </p:nvSpPr>
        <p:spPr>
          <a:xfrm>
            <a:off x="523484" y="2561624"/>
            <a:ext cx="3991539" cy="1489181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TextBox 227"/>
          <p:cNvSpPr txBox="1"/>
          <p:nvPr/>
        </p:nvSpPr>
        <p:spPr>
          <a:xfrm>
            <a:off x="410411" y="2238835"/>
            <a:ext cx="264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4</a:t>
            </a:r>
            <a:r>
              <a:rPr lang="en-GB" dirty="0" smtClean="0"/>
              <a:t>: Air Compressor</a:t>
            </a:r>
            <a:endParaRPr lang="en-GB" dirty="0"/>
          </a:p>
        </p:txBody>
      </p:sp>
      <p:sp>
        <p:nvSpPr>
          <p:cNvPr id="234" name="Rectangle 233"/>
          <p:cNvSpPr/>
          <p:nvPr/>
        </p:nvSpPr>
        <p:spPr>
          <a:xfrm>
            <a:off x="8779887" y="4326796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Pulley Efficiency</a:t>
            </a:r>
            <a:endParaRPr lang="en-GB" sz="600" dirty="0"/>
          </a:p>
        </p:txBody>
      </p:sp>
      <p:sp>
        <p:nvSpPr>
          <p:cNvPr id="247" name="Rounded Rectangle 246"/>
          <p:cNvSpPr/>
          <p:nvPr/>
        </p:nvSpPr>
        <p:spPr>
          <a:xfrm>
            <a:off x="10814471" y="3684223"/>
            <a:ext cx="108570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Generation power at crank (Overrun) (W)</a:t>
            </a:r>
            <a:endParaRPr lang="en-GB" sz="600" dirty="0"/>
          </a:p>
        </p:txBody>
      </p:sp>
      <p:sp>
        <p:nvSpPr>
          <p:cNvPr id="251" name="Rounded Rectangle 250"/>
          <p:cNvSpPr/>
          <p:nvPr/>
        </p:nvSpPr>
        <p:spPr>
          <a:xfrm>
            <a:off x="6520863" y="2576514"/>
            <a:ext cx="4156833" cy="197602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2" name="TextBox 251"/>
          <p:cNvSpPr txBox="1"/>
          <p:nvPr/>
        </p:nvSpPr>
        <p:spPr>
          <a:xfrm>
            <a:off x="6412542" y="2238835"/>
            <a:ext cx="4233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5: Smart Alternator Set Generation</a:t>
            </a:r>
            <a:endParaRPr lang="en-GB" dirty="0"/>
          </a:p>
        </p:txBody>
      </p:sp>
      <p:cxnSp>
        <p:nvCxnSpPr>
          <p:cNvPr id="262" name="Elbow Connector 261"/>
          <p:cNvCxnSpPr>
            <a:stCxn id="234" idx="3"/>
            <a:endCxn id="387" idx="6"/>
          </p:cNvCxnSpPr>
          <p:nvPr/>
        </p:nvCxnSpPr>
        <p:spPr>
          <a:xfrm>
            <a:off x="9594170" y="4421565"/>
            <a:ext cx="222619" cy="22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Arrow Connector 264"/>
          <p:cNvCxnSpPr>
            <a:stCxn id="391" idx="1"/>
            <a:endCxn id="247" idx="1"/>
          </p:cNvCxnSpPr>
          <p:nvPr/>
        </p:nvCxnSpPr>
        <p:spPr>
          <a:xfrm flipV="1">
            <a:off x="10623041" y="3822046"/>
            <a:ext cx="191430" cy="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66" name="Group 265"/>
          <p:cNvGrpSpPr/>
          <p:nvPr/>
        </p:nvGrpSpPr>
        <p:grpSpPr>
          <a:xfrm>
            <a:off x="4278722" y="3026551"/>
            <a:ext cx="201966" cy="319330"/>
            <a:chOff x="2031714" y="1900840"/>
            <a:chExt cx="201966" cy="319330"/>
          </a:xfrm>
        </p:grpSpPr>
        <p:pic>
          <p:nvPicPr>
            <p:cNvPr id="267" name="Picture 26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268" name="Oval 267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9" name="Oval 268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71" name="Elbow Connector 270"/>
          <p:cNvCxnSpPr>
            <a:stCxn id="212" idx="1"/>
            <a:endCxn id="269" idx="6"/>
          </p:cNvCxnSpPr>
          <p:nvPr/>
        </p:nvCxnSpPr>
        <p:spPr>
          <a:xfrm flipV="1">
            <a:off x="4090513" y="3236773"/>
            <a:ext cx="188209" cy="2748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3" name="Elbow Connector 272"/>
          <p:cNvCxnSpPr>
            <a:stCxn id="207" idx="1"/>
            <a:endCxn id="268" idx="6"/>
          </p:cNvCxnSpPr>
          <p:nvPr/>
        </p:nvCxnSpPr>
        <p:spPr>
          <a:xfrm flipV="1">
            <a:off x="4090513" y="3131093"/>
            <a:ext cx="189323" cy="710445"/>
          </a:xfrm>
          <a:prstGeom prst="bentConnector3">
            <a:avLst>
              <a:gd name="adj1" fmla="val 22489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5" name="Rounded Rectangle 274"/>
          <p:cNvSpPr/>
          <p:nvPr/>
        </p:nvSpPr>
        <p:spPr>
          <a:xfrm>
            <a:off x="4632795" y="3044514"/>
            <a:ext cx="1145178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Power difference between OFF and ON operation (W)</a:t>
            </a:r>
            <a:endParaRPr lang="en-GB" sz="600" dirty="0"/>
          </a:p>
        </p:txBody>
      </p:sp>
      <p:cxnSp>
        <p:nvCxnSpPr>
          <p:cNvPr id="277" name="Straight Arrow Connector 276"/>
          <p:cNvCxnSpPr>
            <a:stCxn id="267" idx="3"/>
            <a:endCxn id="275" idx="1"/>
          </p:cNvCxnSpPr>
          <p:nvPr/>
        </p:nvCxnSpPr>
        <p:spPr>
          <a:xfrm flipV="1">
            <a:off x="4480688" y="3182337"/>
            <a:ext cx="152107" cy="3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2" name="Rectangle 201"/>
          <p:cNvSpPr/>
          <p:nvPr/>
        </p:nvSpPr>
        <p:spPr>
          <a:xfrm>
            <a:off x="1851033" y="2659343"/>
            <a:ext cx="820071" cy="2753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Compressor Data</a:t>
            </a:r>
          </a:p>
        </p:txBody>
      </p:sp>
      <p:cxnSp>
        <p:nvCxnSpPr>
          <p:cNvPr id="11" name="Elbow Connector 10"/>
          <p:cNvCxnSpPr>
            <a:stCxn id="223" idx="3"/>
            <a:endCxn id="202" idx="1"/>
          </p:cNvCxnSpPr>
          <p:nvPr/>
        </p:nvCxnSpPr>
        <p:spPr>
          <a:xfrm flipV="1">
            <a:off x="1688005" y="2797031"/>
            <a:ext cx="163028" cy="85532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3" name="Rounded Rectangle 202"/>
          <p:cNvSpPr/>
          <p:nvPr/>
        </p:nvSpPr>
        <p:spPr>
          <a:xfrm>
            <a:off x="4625283" y="2722389"/>
            <a:ext cx="1145178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Flow Rate (l/s)</a:t>
            </a:r>
            <a:endParaRPr lang="en-GB" sz="600" dirty="0"/>
          </a:p>
        </p:txBody>
      </p:sp>
      <p:sp>
        <p:nvSpPr>
          <p:cNvPr id="217" name="Snip Single Corner Rectangle 216"/>
          <p:cNvSpPr/>
          <p:nvPr/>
        </p:nvSpPr>
        <p:spPr>
          <a:xfrm>
            <a:off x="682498" y="3609236"/>
            <a:ext cx="627532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 (RPM)</a:t>
            </a:r>
            <a:endParaRPr lang="en-GB" sz="600" dirty="0"/>
          </a:p>
        </p:txBody>
      </p:sp>
      <p:grpSp>
        <p:nvGrpSpPr>
          <p:cNvPr id="219" name="Group 218"/>
          <p:cNvGrpSpPr/>
          <p:nvPr/>
        </p:nvGrpSpPr>
        <p:grpSpPr>
          <a:xfrm>
            <a:off x="1516515" y="3498643"/>
            <a:ext cx="171490" cy="307424"/>
            <a:chOff x="2119626" y="1550074"/>
            <a:chExt cx="171490" cy="307424"/>
          </a:xfrm>
        </p:grpSpPr>
        <p:pic>
          <p:nvPicPr>
            <p:cNvPr id="223" name="Picture 2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25" name="Oval 224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Oval 234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" name="Elbow Connector 27"/>
          <p:cNvCxnSpPr>
            <a:stCxn id="217" idx="0"/>
            <a:endCxn id="235" idx="6"/>
          </p:cNvCxnSpPr>
          <p:nvPr/>
        </p:nvCxnSpPr>
        <p:spPr>
          <a:xfrm>
            <a:off x="1310030" y="3703704"/>
            <a:ext cx="206485" cy="7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6" name="Rectangle 235"/>
          <p:cNvSpPr/>
          <p:nvPr/>
        </p:nvSpPr>
        <p:spPr>
          <a:xfrm>
            <a:off x="682364" y="3348226"/>
            <a:ext cx="766008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Gear Ratio</a:t>
            </a:r>
            <a:endParaRPr lang="en-GB" sz="600" dirty="0"/>
          </a:p>
        </p:txBody>
      </p:sp>
      <p:cxnSp>
        <p:nvCxnSpPr>
          <p:cNvPr id="30" name="Elbow Connector 29"/>
          <p:cNvCxnSpPr>
            <a:stCxn id="236" idx="3"/>
            <a:endCxn id="225" idx="6"/>
          </p:cNvCxnSpPr>
          <p:nvPr/>
        </p:nvCxnSpPr>
        <p:spPr>
          <a:xfrm>
            <a:off x="1448372" y="3442995"/>
            <a:ext cx="69257" cy="15574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4" name="Snip Single Corner Rectangle 283"/>
          <p:cNvSpPr/>
          <p:nvPr/>
        </p:nvSpPr>
        <p:spPr>
          <a:xfrm>
            <a:off x="537105" y="4721952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5" name="Rectangle 284"/>
          <p:cNvSpPr/>
          <p:nvPr/>
        </p:nvSpPr>
        <p:spPr>
          <a:xfrm>
            <a:off x="538681" y="4891792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6" name="Rounded Rectangle 285"/>
          <p:cNvSpPr/>
          <p:nvPr/>
        </p:nvSpPr>
        <p:spPr>
          <a:xfrm>
            <a:off x="537105" y="5078060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7" name="TextBox 286"/>
          <p:cNvSpPr txBox="1"/>
          <p:nvPr/>
        </p:nvSpPr>
        <p:spPr>
          <a:xfrm>
            <a:off x="1042826" y="4675262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VECTO signals</a:t>
            </a:r>
            <a:endParaRPr lang="en-GB" sz="800" dirty="0"/>
          </a:p>
        </p:txBody>
      </p:sp>
      <p:sp>
        <p:nvSpPr>
          <p:cNvPr id="288" name="TextBox 287"/>
          <p:cNvSpPr txBox="1"/>
          <p:nvPr/>
        </p:nvSpPr>
        <p:spPr>
          <a:xfrm>
            <a:off x="1042826" y="4853091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89" name="TextBox 288"/>
          <p:cNvSpPr txBox="1"/>
          <p:nvPr/>
        </p:nvSpPr>
        <p:spPr>
          <a:xfrm>
            <a:off x="1042826" y="5038912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290" name="Flowchart: Terminator 289"/>
          <p:cNvSpPr/>
          <p:nvPr/>
        </p:nvSpPr>
        <p:spPr>
          <a:xfrm>
            <a:off x="537104" y="5264150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91" name="TextBox 290"/>
          <p:cNvSpPr txBox="1"/>
          <p:nvPr/>
        </p:nvSpPr>
        <p:spPr>
          <a:xfrm>
            <a:off x="1042825" y="5246785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92" name="TextBox 291"/>
          <p:cNvSpPr txBox="1"/>
          <p:nvPr/>
        </p:nvSpPr>
        <p:spPr>
          <a:xfrm>
            <a:off x="530968" y="5457991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293" name="TextBox 292"/>
          <p:cNvSpPr txBox="1"/>
          <p:nvPr/>
        </p:nvSpPr>
        <p:spPr>
          <a:xfrm>
            <a:off x="1042824" y="5427565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276" name="Rounded Rectangle 275"/>
          <p:cNvSpPr/>
          <p:nvPr/>
        </p:nvSpPr>
        <p:spPr>
          <a:xfrm>
            <a:off x="6643078" y="332367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0.5</a:t>
            </a:r>
            <a:endParaRPr lang="en-GB" sz="700" dirty="0">
              <a:solidFill>
                <a:srgbClr val="000000"/>
              </a:solidFill>
            </a:endParaRPr>
          </a:p>
        </p:txBody>
      </p:sp>
      <p:grpSp>
        <p:nvGrpSpPr>
          <p:cNvPr id="351" name="Group 350"/>
          <p:cNvGrpSpPr/>
          <p:nvPr/>
        </p:nvGrpSpPr>
        <p:grpSpPr>
          <a:xfrm>
            <a:off x="9644851" y="3288657"/>
            <a:ext cx="171490" cy="307424"/>
            <a:chOff x="2119626" y="1550074"/>
            <a:chExt cx="171490" cy="307424"/>
          </a:xfrm>
        </p:grpSpPr>
        <p:pic>
          <p:nvPicPr>
            <p:cNvPr id="352" name="Picture 35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53" name="Oval 35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4" name="Oval 35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5" name="Rectangle 354"/>
          <p:cNvSpPr/>
          <p:nvPr/>
        </p:nvSpPr>
        <p:spPr>
          <a:xfrm>
            <a:off x="8595660" y="3202331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err="1" smtClean="0"/>
              <a:t>Powernet</a:t>
            </a:r>
            <a:r>
              <a:rPr lang="en-GB" sz="600" dirty="0" smtClean="0"/>
              <a:t> Voltage (V)</a:t>
            </a:r>
            <a:endParaRPr lang="en-GB" sz="600" dirty="0"/>
          </a:p>
        </p:txBody>
      </p:sp>
      <p:cxnSp>
        <p:nvCxnSpPr>
          <p:cNvPr id="305" name="Elbow Connector 304"/>
          <p:cNvCxnSpPr>
            <a:stCxn id="355" idx="3"/>
            <a:endCxn id="353" idx="6"/>
          </p:cNvCxnSpPr>
          <p:nvPr/>
        </p:nvCxnSpPr>
        <p:spPr>
          <a:xfrm>
            <a:off x="9409943" y="3297100"/>
            <a:ext cx="236022" cy="916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0" name="Elbow Connector 309"/>
          <p:cNvCxnSpPr>
            <a:stCxn id="352" idx="3"/>
            <a:endCxn id="392" idx="6"/>
          </p:cNvCxnSpPr>
          <p:nvPr/>
        </p:nvCxnSpPr>
        <p:spPr>
          <a:xfrm>
            <a:off x="9816341" y="3442369"/>
            <a:ext cx="656272" cy="3227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8" name="Group 357"/>
          <p:cNvGrpSpPr/>
          <p:nvPr/>
        </p:nvGrpSpPr>
        <p:grpSpPr>
          <a:xfrm>
            <a:off x="9644851" y="2983434"/>
            <a:ext cx="171490" cy="307424"/>
            <a:chOff x="2119626" y="1550074"/>
            <a:chExt cx="171490" cy="307424"/>
          </a:xfrm>
        </p:grpSpPr>
        <p:pic>
          <p:nvPicPr>
            <p:cNvPr id="359" name="Picture 35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60" name="Oval 359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1" name="Oval 36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2" name="Group 361"/>
          <p:cNvGrpSpPr/>
          <p:nvPr/>
        </p:nvGrpSpPr>
        <p:grpSpPr>
          <a:xfrm>
            <a:off x="9644852" y="2670819"/>
            <a:ext cx="171490" cy="307424"/>
            <a:chOff x="2119626" y="1550074"/>
            <a:chExt cx="171490" cy="307424"/>
          </a:xfrm>
        </p:grpSpPr>
        <p:pic>
          <p:nvPicPr>
            <p:cNvPr id="363" name="Picture 36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64" name="Oval 363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5" name="Oval 364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67" name="Elbow Connector 366"/>
          <p:cNvCxnSpPr>
            <a:stCxn id="355" idx="3"/>
            <a:endCxn id="361" idx="6"/>
          </p:cNvCxnSpPr>
          <p:nvPr/>
        </p:nvCxnSpPr>
        <p:spPr>
          <a:xfrm flipV="1">
            <a:off x="9409943" y="3189210"/>
            <a:ext cx="234908" cy="1078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9" name="Elbow Connector 368"/>
          <p:cNvCxnSpPr>
            <a:stCxn id="355" idx="3"/>
            <a:endCxn id="365" idx="6"/>
          </p:cNvCxnSpPr>
          <p:nvPr/>
        </p:nvCxnSpPr>
        <p:spPr>
          <a:xfrm flipV="1">
            <a:off x="9409943" y="2876595"/>
            <a:ext cx="234909" cy="42050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84" name="Group 383"/>
          <p:cNvGrpSpPr/>
          <p:nvPr/>
        </p:nvGrpSpPr>
        <p:grpSpPr>
          <a:xfrm>
            <a:off x="9816789" y="4218046"/>
            <a:ext cx="171490" cy="307424"/>
            <a:chOff x="2119626" y="1550074"/>
            <a:chExt cx="171490" cy="307424"/>
          </a:xfrm>
        </p:grpSpPr>
        <p:pic>
          <p:nvPicPr>
            <p:cNvPr id="385" name="Picture 38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86" name="Oval 385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7" name="Oval 386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0" name="Group 389"/>
          <p:cNvGrpSpPr/>
          <p:nvPr/>
        </p:nvGrpSpPr>
        <p:grpSpPr>
          <a:xfrm>
            <a:off x="10471499" y="3665756"/>
            <a:ext cx="151542" cy="314406"/>
            <a:chOff x="2125628" y="1155568"/>
            <a:chExt cx="151542" cy="314406"/>
          </a:xfrm>
        </p:grpSpPr>
        <p:pic>
          <p:nvPicPr>
            <p:cNvPr id="391" name="Picture 39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92" name="Oval 391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3" name="Oval 392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96" name="Elbow Connector 395"/>
          <p:cNvCxnSpPr>
            <a:stCxn id="385" idx="3"/>
            <a:endCxn id="393" idx="6"/>
          </p:cNvCxnSpPr>
          <p:nvPr/>
        </p:nvCxnSpPr>
        <p:spPr>
          <a:xfrm flipV="1">
            <a:off x="9988279" y="3884128"/>
            <a:ext cx="483220" cy="487630"/>
          </a:xfrm>
          <a:prstGeom prst="bentConnector3">
            <a:avLst>
              <a:gd name="adj1" fmla="val 72643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99" name="Group 398"/>
          <p:cNvGrpSpPr/>
          <p:nvPr/>
        </p:nvGrpSpPr>
        <p:grpSpPr>
          <a:xfrm>
            <a:off x="10475618" y="3035556"/>
            <a:ext cx="151542" cy="314406"/>
            <a:chOff x="2125628" y="1155568"/>
            <a:chExt cx="151542" cy="314406"/>
          </a:xfrm>
        </p:grpSpPr>
        <p:pic>
          <p:nvPicPr>
            <p:cNvPr id="400" name="Picture 39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401" name="Oval 400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2" name="Oval 401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3" name="Group 402"/>
          <p:cNvGrpSpPr/>
          <p:nvPr/>
        </p:nvGrpSpPr>
        <p:grpSpPr>
          <a:xfrm>
            <a:off x="10471500" y="2726637"/>
            <a:ext cx="151542" cy="314406"/>
            <a:chOff x="2125628" y="1155568"/>
            <a:chExt cx="151542" cy="314406"/>
          </a:xfrm>
        </p:grpSpPr>
        <p:pic>
          <p:nvPicPr>
            <p:cNvPr id="404" name="Picture 40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405" name="Oval 404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6" name="Oval 405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08" name="Straight Arrow Connector 407"/>
          <p:cNvCxnSpPr>
            <a:stCxn id="363" idx="3"/>
            <a:endCxn id="405" idx="6"/>
          </p:cNvCxnSpPr>
          <p:nvPr/>
        </p:nvCxnSpPr>
        <p:spPr>
          <a:xfrm>
            <a:off x="9816342" y="2824531"/>
            <a:ext cx="656272" cy="1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Arrow Connector 409"/>
          <p:cNvCxnSpPr>
            <a:stCxn id="359" idx="3"/>
            <a:endCxn id="401" idx="6"/>
          </p:cNvCxnSpPr>
          <p:nvPr/>
        </p:nvCxnSpPr>
        <p:spPr>
          <a:xfrm flipV="1">
            <a:off x="9816341" y="3134900"/>
            <a:ext cx="660391" cy="2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Elbow Connector 411"/>
          <p:cNvCxnSpPr>
            <a:stCxn id="311" idx="3"/>
            <a:endCxn id="402" idx="6"/>
          </p:cNvCxnSpPr>
          <p:nvPr/>
        </p:nvCxnSpPr>
        <p:spPr>
          <a:xfrm flipV="1">
            <a:off x="9988279" y="3253928"/>
            <a:ext cx="487339" cy="805215"/>
          </a:xfrm>
          <a:prstGeom prst="bentConnector3">
            <a:avLst>
              <a:gd name="adj1" fmla="val 6283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4" name="Elbow Connector 413"/>
          <p:cNvCxnSpPr>
            <a:stCxn id="315" idx="3"/>
            <a:endCxn id="406" idx="6"/>
          </p:cNvCxnSpPr>
          <p:nvPr/>
        </p:nvCxnSpPr>
        <p:spPr>
          <a:xfrm flipV="1">
            <a:off x="9988279" y="2945009"/>
            <a:ext cx="483221" cy="80151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16" name="Rounded Rectangle 415"/>
          <p:cNvSpPr/>
          <p:nvPr/>
        </p:nvSpPr>
        <p:spPr>
          <a:xfrm>
            <a:off x="10814470" y="3058147"/>
            <a:ext cx="108570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Generation power at crank (Traction) (W)</a:t>
            </a:r>
            <a:endParaRPr lang="en-GB" sz="600" dirty="0"/>
          </a:p>
        </p:txBody>
      </p:sp>
      <p:sp>
        <p:nvSpPr>
          <p:cNvPr id="417" name="Rounded Rectangle 416"/>
          <p:cNvSpPr/>
          <p:nvPr/>
        </p:nvSpPr>
        <p:spPr>
          <a:xfrm>
            <a:off x="10806232" y="2745110"/>
            <a:ext cx="108570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Generation power at crank (Idle) (W)</a:t>
            </a:r>
            <a:endParaRPr lang="en-GB" sz="600" dirty="0"/>
          </a:p>
        </p:txBody>
      </p:sp>
      <p:cxnSp>
        <p:nvCxnSpPr>
          <p:cNvPr id="419" name="Straight Arrow Connector 418"/>
          <p:cNvCxnSpPr>
            <a:stCxn id="400" idx="1"/>
            <a:endCxn id="416" idx="1"/>
          </p:cNvCxnSpPr>
          <p:nvPr/>
        </p:nvCxnSpPr>
        <p:spPr>
          <a:xfrm>
            <a:off x="10627160" y="3192759"/>
            <a:ext cx="187310" cy="3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1" name="Straight Arrow Connector 420"/>
          <p:cNvCxnSpPr>
            <a:stCxn id="404" idx="1"/>
            <a:endCxn id="417" idx="1"/>
          </p:cNvCxnSpPr>
          <p:nvPr/>
        </p:nvCxnSpPr>
        <p:spPr>
          <a:xfrm flipV="1">
            <a:off x="10623042" y="2882933"/>
            <a:ext cx="183190" cy="9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5" name="Rounded Rectangle 294"/>
          <p:cNvSpPr/>
          <p:nvPr/>
        </p:nvSpPr>
        <p:spPr>
          <a:xfrm>
            <a:off x="7608466" y="4151447"/>
            <a:ext cx="995091" cy="22134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</a:p>
          <a:p>
            <a:pPr algn="ctr"/>
            <a:r>
              <a:rPr lang="en-GB" sz="600" dirty="0" smtClean="0"/>
              <a:t>(Overrun </a:t>
            </a:r>
            <a:r>
              <a:rPr lang="en-GB" sz="600" dirty="0"/>
              <a:t>– Result </a:t>
            </a:r>
            <a:r>
              <a:rPr lang="en-GB" sz="600" dirty="0" smtClean="0"/>
              <a:t>Card)</a:t>
            </a:r>
            <a:endParaRPr lang="en-GB" sz="600" dirty="0"/>
          </a:p>
        </p:txBody>
      </p:sp>
      <p:sp>
        <p:nvSpPr>
          <p:cNvPr id="301" name="Rounded Rectangle 300"/>
          <p:cNvSpPr/>
          <p:nvPr/>
        </p:nvSpPr>
        <p:spPr>
          <a:xfrm>
            <a:off x="7604558" y="3866184"/>
            <a:ext cx="991184" cy="22134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</a:p>
          <a:p>
            <a:pPr algn="ctr"/>
            <a:r>
              <a:rPr lang="en-GB" sz="600" dirty="0" smtClean="0"/>
              <a:t>(Traction </a:t>
            </a:r>
            <a:r>
              <a:rPr lang="en-GB" sz="600" dirty="0"/>
              <a:t>– Result Card</a:t>
            </a:r>
            <a:r>
              <a:rPr lang="en-GB" sz="600" dirty="0" smtClean="0"/>
              <a:t>)</a:t>
            </a:r>
            <a:endParaRPr lang="en-GB" sz="600" dirty="0"/>
          </a:p>
        </p:txBody>
      </p:sp>
      <p:sp>
        <p:nvSpPr>
          <p:cNvPr id="302" name="Rounded Rectangle 301"/>
          <p:cNvSpPr/>
          <p:nvPr/>
        </p:nvSpPr>
        <p:spPr>
          <a:xfrm>
            <a:off x="7592835" y="3580931"/>
            <a:ext cx="995093" cy="22134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</a:p>
          <a:p>
            <a:pPr algn="ctr"/>
            <a:r>
              <a:rPr lang="en-GB" sz="600" dirty="0" smtClean="0"/>
              <a:t>(Idle – Result Card)</a:t>
            </a:r>
            <a:endParaRPr lang="en-GB" sz="600" dirty="0"/>
          </a:p>
        </p:txBody>
      </p:sp>
      <p:sp>
        <p:nvSpPr>
          <p:cNvPr id="303" name="Rounded Rectangle 302"/>
          <p:cNvSpPr/>
          <p:nvPr/>
        </p:nvSpPr>
        <p:spPr>
          <a:xfrm>
            <a:off x="8413449" y="3012910"/>
            <a:ext cx="995093" cy="14067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Traction Current</a:t>
            </a:r>
            <a:endParaRPr lang="en-GB" sz="600" dirty="0"/>
          </a:p>
        </p:txBody>
      </p:sp>
      <p:sp>
        <p:nvSpPr>
          <p:cNvPr id="304" name="Rounded Rectangle 303"/>
          <p:cNvSpPr/>
          <p:nvPr/>
        </p:nvSpPr>
        <p:spPr>
          <a:xfrm>
            <a:off x="8413449" y="3434941"/>
            <a:ext cx="995093" cy="12504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Overrun Current</a:t>
            </a:r>
            <a:endParaRPr lang="en-GB" sz="600" dirty="0"/>
          </a:p>
        </p:txBody>
      </p:sp>
      <p:sp>
        <p:nvSpPr>
          <p:cNvPr id="306" name="Rounded Rectangle 305"/>
          <p:cNvSpPr/>
          <p:nvPr/>
        </p:nvSpPr>
        <p:spPr>
          <a:xfrm>
            <a:off x="8405634" y="2700292"/>
            <a:ext cx="995093" cy="14028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Idle Current</a:t>
            </a:r>
            <a:endParaRPr lang="en-GB" sz="600" dirty="0"/>
          </a:p>
        </p:txBody>
      </p:sp>
      <p:cxnSp>
        <p:nvCxnSpPr>
          <p:cNvPr id="3" name="Straight Arrow Connector 2"/>
          <p:cNvCxnSpPr>
            <a:stCxn id="306" idx="3"/>
            <a:endCxn id="364" idx="6"/>
          </p:cNvCxnSpPr>
          <p:nvPr/>
        </p:nvCxnSpPr>
        <p:spPr>
          <a:xfrm>
            <a:off x="9400727" y="2770433"/>
            <a:ext cx="245239" cy="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303" idx="3"/>
            <a:endCxn id="360" idx="6"/>
          </p:cNvCxnSpPr>
          <p:nvPr/>
        </p:nvCxnSpPr>
        <p:spPr>
          <a:xfrm>
            <a:off x="9408542" y="3083248"/>
            <a:ext cx="237423" cy="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304" idx="3"/>
            <a:endCxn id="354" idx="6"/>
          </p:cNvCxnSpPr>
          <p:nvPr/>
        </p:nvCxnSpPr>
        <p:spPr>
          <a:xfrm flipV="1">
            <a:off x="9408542" y="3494433"/>
            <a:ext cx="236309" cy="3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09" name="Group 308"/>
          <p:cNvGrpSpPr/>
          <p:nvPr/>
        </p:nvGrpSpPr>
        <p:grpSpPr>
          <a:xfrm>
            <a:off x="9816789" y="3905431"/>
            <a:ext cx="171490" cy="307424"/>
            <a:chOff x="2119626" y="1550074"/>
            <a:chExt cx="171490" cy="307424"/>
          </a:xfrm>
        </p:grpSpPr>
        <p:pic>
          <p:nvPicPr>
            <p:cNvPr id="311" name="Picture 3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12" name="Oval 31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3" name="Oval 312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4" name="Group 313"/>
          <p:cNvGrpSpPr/>
          <p:nvPr/>
        </p:nvGrpSpPr>
        <p:grpSpPr>
          <a:xfrm>
            <a:off x="9816789" y="3592816"/>
            <a:ext cx="171490" cy="307424"/>
            <a:chOff x="2119626" y="1550074"/>
            <a:chExt cx="171490" cy="307424"/>
          </a:xfrm>
        </p:grpSpPr>
        <p:pic>
          <p:nvPicPr>
            <p:cNvPr id="315" name="Picture 3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26" name="Oval 325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7" name="Oval 326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" name="Elbow Connector 13"/>
          <p:cNvCxnSpPr>
            <a:stCxn id="234" idx="3"/>
            <a:endCxn id="313" idx="6"/>
          </p:cNvCxnSpPr>
          <p:nvPr/>
        </p:nvCxnSpPr>
        <p:spPr>
          <a:xfrm flipV="1">
            <a:off x="9594170" y="4111207"/>
            <a:ext cx="222619" cy="31035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234" idx="3"/>
            <a:endCxn id="327" idx="6"/>
          </p:cNvCxnSpPr>
          <p:nvPr/>
        </p:nvCxnSpPr>
        <p:spPr>
          <a:xfrm flipV="1">
            <a:off x="9594170" y="3798592"/>
            <a:ext cx="222619" cy="62297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295" idx="3"/>
            <a:endCxn id="386" idx="6"/>
          </p:cNvCxnSpPr>
          <p:nvPr/>
        </p:nvCxnSpPr>
        <p:spPr>
          <a:xfrm>
            <a:off x="8603557" y="4262119"/>
            <a:ext cx="1214346" cy="56023"/>
          </a:xfrm>
          <a:prstGeom prst="bentConnector3">
            <a:avLst>
              <a:gd name="adj1" fmla="val 8539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301" idx="3"/>
            <a:endCxn id="312" idx="6"/>
          </p:cNvCxnSpPr>
          <p:nvPr/>
        </p:nvCxnSpPr>
        <p:spPr>
          <a:xfrm>
            <a:off x="8595742" y="3976856"/>
            <a:ext cx="1222161" cy="2867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302" idx="3"/>
            <a:endCxn id="326" idx="6"/>
          </p:cNvCxnSpPr>
          <p:nvPr/>
        </p:nvCxnSpPr>
        <p:spPr>
          <a:xfrm>
            <a:off x="8587928" y="3691603"/>
            <a:ext cx="1229975" cy="130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276" idx="3"/>
            <a:endCxn id="295" idx="1"/>
          </p:cNvCxnSpPr>
          <p:nvPr/>
        </p:nvCxnSpPr>
        <p:spPr>
          <a:xfrm>
            <a:off x="7271414" y="3418366"/>
            <a:ext cx="337052" cy="8437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276" idx="3"/>
            <a:endCxn id="301" idx="1"/>
          </p:cNvCxnSpPr>
          <p:nvPr/>
        </p:nvCxnSpPr>
        <p:spPr>
          <a:xfrm>
            <a:off x="7271414" y="3418366"/>
            <a:ext cx="333144" cy="5584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276" idx="3"/>
            <a:endCxn id="302" idx="1"/>
          </p:cNvCxnSpPr>
          <p:nvPr/>
        </p:nvCxnSpPr>
        <p:spPr>
          <a:xfrm>
            <a:off x="7271414" y="3418366"/>
            <a:ext cx="321421" cy="27323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276" idx="3"/>
            <a:endCxn id="304" idx="1"/>
          </p:cNvCxnSpPr>
          <p:nvPr/>
        </p:nvCxnSpPr>
        <p:spPr>
          <a:xfrm>
            <a:off x="7271414" y="3418366"/>
            <a:ext cx="1142035" cy="7909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stCxn id="276" idx="3"/>
            <a:endCxn id="303" idx="1"/>
          </p:cNvCxnSpPr>
          <p:nvPr/>
        </p:nvCxnSpPr>
        <p:spPr>
          <a:xfrm flipV="1">
            <a:off x="7271414" y="3083248"/>
            <a:ext cx="1142035" cy="33511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276" idx="3"/>
            <a:endCxn id="306" idx="1"/>
          </p:cNvCxnSpPr>
          <p:nvPr/>
        </p:nvCxnSpPr>
        <p:spPr>
          <a:xfrm flipV="1">
            <a:off x="7271414" y="2770433"/>
            <a:ext cx="1134220" cy="6479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223" idx="3"/>
            <a:endCxn id="201" idx="1"/>
          </p:cNvCxnSpPr>
          <p:nvPr/>
        </p:nvCxnSpPr>
        <p:spPr>
          <a:xfrm flipV="1">
            <a:off x="1688005" y="3641547"/>
            <a:ext cx="169895" cy="1080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298" idx="3"/>
            <a:endCxn id="213" idx="6"/>
          </p:cNvCxnSpPr>
          <p:nvPr/>
        </p:nvCxnSpPr>
        <p:spPr>
          <a:xfrm>
            <a:off x="3516776" y="3249412"/>
            <a:ext cx="423309" cy="2043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01" idx="3"/>
            <a:endCxn id="300" idx="1"/>
          </p:cNvCxnSpPr>
          <p:nvPr/>
        </p:nvCxnSpPr>
        <p:spPr>
          <a:xfrm>
            <a:off x="2558702" y="3641547"/>
            <a:ext cx="366994" cy="2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300" idx="3"/>
            <a:endCxn id="208" idx="6"/>
          </p:cNvCxnSpPr>
          <p:nvPr/>
        </p:nvCxnSpPr>
        <p:spPr>
          <a:xfrm>
            <a:off x="3548038" y="3644089"/>
            <a:ext cx="392047" cy="139590"/>
          </a:xfrm>
          <a:prstGeom prst="bentConnector3">
            <a:avLst>
              <a:gd name="adj1" fmla="val 2209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0" name="Rectangle 269"/>
          <p:cNvSpPr/>
          <p:nvPr/>
        </p:nvSpPr>
        <p:spPr>
          <a:xfrm>
            <a:off x="3371127" y="2905500"/>
            <a:ext cx="309774" cy="1581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60</a:t>
            </a:r>
            <a:endParaRPr lang="en-GB" sz="600" dirty="0"/>
          </a:p>
        </p:txBody>
      </p:sp>
      <p:grpSp>
        <p:nvGrpSpPr>
          <p:cNvPr id="272" name="Group 271"/>
          <p:cNvGrpSpPr/>
          <p:nvPr/>
        </p:nvGrpSpPr>
        <p:grpSpPr>
          <a:xfrm>
            <a:off x="3888171" y="2701819"/>
            <a:ext cx="151542" cy="314406"/>
            <a:chOff x="2125628" y="1155568"/>
            <a:chExt cx="151542" cy="314406"/>
          </a:xfrm>
        </p:grpSpPr>
        <p:pic>
          <p:nvPicPr>
            <p:cNvPr id="274" name="Picture 27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78" name="Oval 27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9" name="Oval 27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" name="Straight Arrow Connector 3"/>
          <p:cNvCxnSpPr>
            <a:stCxn id="274" idx="1"/>
            <a:endCxn id="203" idx="1"/>
          </p:cNvCxnSpPr>
          <p:nvPr/>
        </p:nvCxnSpPr>
        <p:spPr>
          <a:xfrm>
            <a:off x="4039713" y="2859022"/>
            <a:ext cx="585570" cy="1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02" idx="3"/>
            <a:endCxn id="278" idx="6"/>
          </p:cNvCxnSpPr>
          <p:nvPr/>
        </p:nvCxnSpPr>
        <p:spPr>
          <a:xfrm>
            <a:off x="2671104" y="2797031"/>
            <a:ext cx="1218181" cy="4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270" idx="3"/>
            <a:endCxn id="279" idx="6"/>
          </p:cNvCxnSpPr>
          <p:nvPr/>
        </p:nvCxnSpPr>
        <p:spPr>
          <a:xfrm flipV="1">
            <a:off x="3680901" y="2920191"/>
            <a:ext cx="207270" cy="6439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8" name="Flowchart: Terminator 297"/>
          <p:cNvSpPr/>
          <p:nvPr/>
        </p:nvSpPr>
        <p:spPr>
          <a:xfrm>
            <a:off x="2968681" y="3140031"/>
            <a:ext cx="548095" cy="218761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Idle (OFF) Power</a:t>
            </a:r>
            <a:endParaRPr lang="en-GB" sz="600" dirty="0"/>
          </a:p>
        </p:txBody>
      </p:sp>
      <p:sp>
        <p:nvSpPr>
          <p:cNvPr id="300" name="Flowchart: Terminator 299"/>
          <p:cNvSpPr/>
          <p:nvPr/>
        </p:nvSpPr>
        <p:spPr>
          <a:xfrm>
            <a:off x="2925696" y="3534708"/>
            <a:ext cx="622342" cy="218761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Operational (ON) Power</a:t>
            </a:r>
            <a:endParaRPr lang="en-GB" sz="600" dirty="0"/>
          </a:p>
        </p:txBody>
      </p:sp>
      <p:sp>
        <p:nvSpPr>
          <p:cNvPr id="318" name="Rounded Rectangle 317"/>
          <p:cNvSpPr/>
          <p:nvPr/>
        </p:nvSpPr>
        <p:spPr>
          <a:xfrm>
            <a:off x="533183" y="5659608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19" name="TextBox 318"/>
          <p:cNvSpPr txBox="1"/>
          <p:nvPr/>
        </p:nvSpPr>
        <p:spPr>
          <a:xfrm>
            <a:off x="1041248" y="5615352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165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834944" y="1516559"/>
            <a:ext cx="484428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600" dirty="0"/>
              <a:t>-</a:t>
            </a:r>
            <a:r>
              <a:rPr lang="en-GB" sz="600" dirty="0" smtClean="0"/>
              <a:t> </a:t>
            </a:r>
            <a:r>
              <a:rPr lang="en-GB" sz="600" dirty="0" err="1" smtClean="0"/>
              <a:t>Ve</a:t>
            </a:r>
            <a:r>
              <a:rPr lang="en-GB" sz="600" dirty="0" smtClean="0"/>
              <a:t> or 0?</a:t>
            </a:r>
            <a:endParaRPr lang="en-GB" sz="600" dirty="0"/>
          </a:p>
        </p:txBody>
      </p:sp>
      <p:sp>
        <p:nvSpPr>
          <p:cNvPr id="11" name="TextBox 10"/>
          <p:cNvSpPr txBox="1"/>
          <p:nvPr/>
        </p:nvSpPr>
        <p:spPr>
          <a:xfrm>
            <a:off x="5269513" y="1471791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15" name="Elbow Connector 14"/>
          <p:cNvCxnSpPr>
            <a:stCxn id="9" idx="3"/>
            <a:endCxn id="497" idx="6"/>
          </p:cNvCxnSpPr>
          <p:nvPr/>
        </p:nvCxnSpPr>
        <p:spPr>
          <a:xfrm>
            <a:off x="5319372" y="1608892"/>
            <a:ext cx="1125533" cy="264460"/>
          </a:xfrm>
          <a:prstGeom prst="bentConnector3">
            <a:avLst>
              <a:gd name="adj1" fmla="val 88655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79" idx="0"/>
            <a:endCxn id="604" idx="6"/>
          </p:cNvCxnSpPr>
          <p:nvPr/>
        </p:nvCxnSpPr>
        <p:spPr>
          <a:xfrm>
            <a:off x="3013328" y="1152817"/>
            <a:ext cx="1109743" cy="226123"/>
          </a:xfrm>
          <a:prstGeom prst="bentConnector3">
            <a:avLst>
              <a:gd name="adj1" fmla="val 3873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181" idx="0"/>
            <a:endCxn id="599" idx="6"/>
          </p:cNvCxnSpPr>
          <p:nvPr/>
        </p:nvCxnSpPr>
        <p:spPr>
          <a:xfrm>
            <a:off x="3012214" y="1360571"/>
            <a:ext cx="1114765" cy="319262"/>
          </a:xfrm>
          <a:prstGeom prst="bentConnector3">
            <a:avLst>
              <a:gd name="adj1" fmla="val 32473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Rounded Rectangle 146"/>
          <p:cNvSpPr/>
          <p:nvPr/>
        </p:nvSpPr>
        <p:spPr>
          <a:xfrm>
            <a:off x="214771" y="1029419"/>
            <a:ext cx="10520776" cy="386052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TextBox 147"/>
          <p:cNvSpPr txBox="1"/>
          <p:nvPr/>
        </p:nvSpPr>
        <p:spPr>
          <a:xfrm>
            <a:off x="126414" y="715573"/>
            <a:ext cx="9500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6: OVER-RUN smart and non-smart systems alternator and air compressor load calculations</a:t>
            </a:r>
            <a:endParaRPr lang="en-GB" dirty="0"/>
          </a:p>
        </p:txBody>
      </p:sp>
      <p:sp>
        <p:nvSpPr>
          <p:cNvPr id="179" name="Snip Single Corner Rectangle 178"/>
          <p:cNvSpPr/>
          <p:nvPr/>
        </p:nvSpPr>
        <p:spPr>
          <a:xfrm>
            <a:off x="2293769" y="1058349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Motoring Power</a:t>
            </a:r>
            <a:endParaRPr lang="en-GB" sz="600" dirty="0"/>
          </a:p>
        </p:txBody>
      </p:sp>
      <p:sp>
        <p:nvSpPr>
          <p:cNvPr id="181" name="Snip Single Corner Rectangle 180"/>
          <p:cNvSpPr/>
          <p:nvPr/>
        </p:nvSpPr>
        <p:spPr>
          <a:xfrm>
            <a:off x="2293769" y="1266103"/>
            <a:ext cx="718445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Power </a:t>
            </a:r>
            <a:endParaRPr lang="en-GB" sz="600" dirty="0"/>
          </a:p>
        </p:txBody>
      </p:sp>
      <p:sp>
        <p:nvSpPr>
          <p:cNvPr id="200" name="Snip Single Corner Rectangle 199"/>
          <p:cNvSpPr/>
          <p:nvPr/>
        </p:nvSpPr>
        <p:spPr>
          <a:xfrm>
            <a:off x="2296297" y="1478852"/>
            <a:ext cx="717650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Pre-existing Aux Power (w)</a:t>
            </a:r>
            <a:endParaRPr lang="en-GB" sz="600" dirty="0"/>
          </a:p>
        </p:txBody>
      </p:sp>
      <p:cxnSp>
        <p:nvCxnSpPr>
          <p:cNvPr id="213" name="Elbow Connector 212"/>
          <p:cNvCxnSpPr>
            <a:stCxn id="229" idx="3"/>
            <a:endCxn id="272" idx="6"/>
          </p:cNvCxnSpPr>
          <p:nvPr/>
        </p:nvCxnSpPr>
        <p:spPr>
          <a:xfrm flipV="1">
            <a:off x="3627841" y="1793567"/>
            <a:ext cx="864694" cy="143335"/>
          </a:xfrm>
          <a:prstGeom prst="bentConnector3">
            <a:avLst>
              <a:gd name="adj1" fmla="val 998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6" name="Elbow Connector 215"/>
          <p:cNvCxnSpPr>
            <a:stCxn id="200" idx="0"/>
            <a:endCxn id="230" idx="6"/>
          </p:cNvCxnSpPr>
          <p:nvPr/>
        </p:nvCxnSpPr>
        <p:spPr>
          <a:xfrm>
            <a:off x="3013947" y="1573320"/>
            <a:ext cx="447728" cy="22360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28" name="Group 227"/>
          <p:cNvGrpSpPr/>
          <p:nvPr/>
        </p:nvGrpSpPr>
        <p:grpSpPr>
          <a:xfrm>
            <a:off x="3459451" y="1714620"/>
            <a:ext cx="168390" cy="444563"/>
            <a:chOff x="2841029" y="2926492"/>
            <a:chExt cx="168390" cy="444563"/>
          </a:xfrm>
        </p:grpSpPr>
        <p:pic>
          <p:nvPicPr>
            <p:cNvPr id="229" name="Picture 228"/>
            <p:cNvPicPr>
              <a:picLocks noChangeAspect="1"/>
            </p:cNvPicPr>
            <p:nvPr/>
          </p:nvPicPr>
          <p:blipFill rotWithShape="1">
            <a:blip r:embed="rId3"/>
            <a:srcRect r="4567"/>
            <a:stretch/>
          </p:blipFill>
          <p:spPr>
            <a:xfrm>
              <a:off x="2864071" y="2926492"/>
              <a:ext cx="145348" cy="444563"/>
            </a:xfrm>
            <a:prstGeom prst="rect">
              <a:avLst/>
            </a:prstGeom>
          </p:spPr>
        </p:pic>
        <p:sp>
          <p:nvSpPr>
            <p:cNvPr id="230" name="Oval 229"/>
            <p:cNvSpPr/>
            <p:nvPr/>
          </p:nvSpPr>
          <p:spPr>
            <a:xfrm flipH="1" flipV="1">
              <a:off x="2843253" y="297774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1" name="Oval 230"/>
            <p:cNvSpPr/>
            <p:nvPr/>
          </p:nvSpPr>
          <p:spPr>
            <a:xfrm flipH="1" flipV="1">
              <a:off x="2842139" y="307586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Oval 231"/>
            <p:cNvSpPr/>
            <p:nvPr/>
          </p:nvSpPr>
          <p:spPr>
            <a:xfrm flipH="1" flipV="1">
              <a:off x="2841029" y="316908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Oval 232"/>
            <p:cNvSpPr/>
            <p:nvPr/>
          </p:nvSpPr>
          <p:spPr>
            <a:xfrm flipH="1" flipV="1">
              <a:off x="2841029" y="32571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8" name="Group 267"/>
          <p:cNvGrpSpPr/>
          <p:nvPr/>
        </p:nvGrpSpPr>
        <p:grpSpPr>
          <a:xfrm>
            <a:off x="4492535" y="1533869"/>
            <a:ext cx="156553" cy="325716"/>
            <a:chOff x="2002867" y="1585853"/>
            <a:chExt cx="156553" cy="325716"/>
          </a:xfrm>
        </p:grpSpPr>
        <p:pic>
          <p:nvPicPr>
            <p:cNvPr id="269" name="Picture 26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31460" y="1585853"/>
              <a:ext cx="127960" cy="325716"/>
            </a:xfrm>
            <a:prstGeom prst="rect">
              <a:avLst/>
            </a:prstGeom>
          </p:spPr>
        </p:pic>
        <p:sp>
          <p:nvSpPr>
            <p:cNvPr id="270" name="Oval 269"/>
            <p:cNvSpPr/>
            <p:nvPr/>
          </p:nvSpPr>
          <p:spPr>
            <a:xfrm flipH="1" flipV="1">
              <a:off x="2005091" y="1623159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1" name="Oval 270"/>
            <p:cNvSpPr/>
            <p:nvPr/>
          </p:nvSpPr>
          <p:spPr>
            <a:xfrm flipH="1" flipV="1">
              <a:off x="2003977" y="1715491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2" name="Oval 271"/>
            <p:cNvSpPr/>
            <p:nvPr/>
          </p:nvSpPr>
          <p:spPr>
            <a:xfrm flipH="1" flipV="1">
              <a:off x="2002867" y="1814499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90" name="Elbow Connector 289"/>
          <p:cNvCxnSpPr>
            <a:stCxn id="269" idx="3"/>
            <a:endCxn id="235" idx="6"/>
          </p:cNvCxnSpPr>
          <p:nvPr/>
        </p:nvCxnSpPr>
        <p:spPr>
          <a:xfrm>
            <a:off x="4649088" y="1696727"/>
            <a:ext cx="1118755" cy="146274"/>
          </a:xfrm>
          <a:prstGeom prst="bentConnector3">
            <a:avLst>
              <a:gd name="adj1" fmla="val 848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5" name="Elbow Connector 294"/>
          <p:cNvCxnSpPr>
            <a:stCxn id="269" idx="3"/>
            <a:endCxn id="9" idx="1"/>
          </p:cNvCxnSpPr>
          <p:nvPr/>
        </p:nvCxnSpPr>
        <p:spPr>
          <a:xfrm flipV="1">
            <a:off x="4649088" y="1608892"/>
            <a:ext cx="185856" cy="878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4" name="Flowchart: Terminator 303"/>
          <p:cNvSpPr/>
          <p:nvPr/>
        </p:nvSpPr>
        <p:spPr>
          <a:xfrm>
            <a:off x="6671926" y="1789963"/>
            <a:ext cx="781287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 &amp; Pneumatics: Regen Power</a:t>
            </a:r>
          </a:p>
        </p:txBody>
      </p:sp>
      <p:sp>
        <p:nvSpPr>
          <p:cNvPr id="188" name="Rounded Rectangle 187"/>
          <p:cNvSpPr/>
          <p:nvPr/>
        </p:nvSpPr>
        <p:spPr>
          <a:xfrm>
            <a:off x="1058652" y="173233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89" name="Rounded Rectangle 188"/>
          <p:cNvSpPr/>
          <p:nvPr/>
        </p:nvSpPr>
        <p:spPr>
          <a:xfrm>
            <a:off x="1857638" y="1701225"/>
            <a:ext cx="1041031" cy="249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power demand at </a:t>
            </a:r>
            <a:r>
              <a:rPr lang="en-GB" sz="600" dirty="0" smtClean="0"/>
              <a:t>crank from HVAC Mechanicals</a:t>
            </a:r>
            <a:endParaRPr lang="en-GB" sz="600" dirty="0"/>
          </a:p>
        </p:txBody>
      </p:sp>
      <p:cxnSp>
        <p:nvCxnSpPr>
          <p:cNvPr id="17" name="Straight Arrow Connector 16"/>
          <p:cNvCxnSpPr>
            <a:stCxn id="188" idx="3"/>
            <a:endCxn id="189" idx="1"/>
          </p:cNvCxnSpPr>
          <p:nvPr/>
        </p:nvCxnSpPr>
        <p:spPr>
          <a:xfrm flipV="1">
            <a:off x="1686988" y="1826176"/>
            <a:ext cx="170650" cy="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9" name="Rounded Rectangle 198"/>
          <p:cNvSpPr/>
          <p:nvPr/>
        </p:nvSpPr>
        <p:spPr>
          <a:xfrm>
            <a:off x="1058518" y="225294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2</a:t>
            </a:r>
            <a:endParaRPr lang="en-GB" sz="700" dirty="0">
              <a:solidFill>
                <a:srgbClr val="000000"/>
              </a:solidFill>
            </a:endParaRPr>
          </a:p>
        </p:txBody>
      </p:sp>
      <p:grpSp>
        <p:nvGrpSpPr>
          <p:cNvPr id="201" name="Group 200"/>
          <p:cNvGrpSpPr/>
          <p:nvPr/>
        </p:nvGrpSpPr>
        <p:grpSpPr>
          <a:xfrm>
            <a:off x="3048281" y="2019718"/>
            <a:ext cx="177402" cy="263401"/>
            <a:chOff x="1426057" y="1874219"/>
            <a:chExt cx="177402" cy="263401"/>
          </a:xfrm>
        </p:grpSpPr>
        <p:pic>
          <p:nvPicPr>
            <p:cNvPr id="202" name="Picture 20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203" name="Oval 20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4" name="Oval 203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7" name="Rounded Rectangle 206"/>
          <p:cNvSpPr/>
          <p:nvPr/>
        </p:nvSpPr>
        <p:spPr>
          <a:xfrm>
            <a:off x="1846000" y="2248519"/>
            <a:ext cx="1059700" cy="1924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power demand at </a:t>
            </a:r>
            <a:r>
              <a:rPr lang="en-GB" sz="600" dirty="0" smtClean="0"/>
              <a:t>crank from Electrics</a:t>
            </a:r>
            <a:endParaRPr lang="en-GB" sz="600" dirty="0"/>
          </a:p>
        </p:txBody>
      </p:sp>
      <p:sp>
        <p:nvSpPr>
          <p:cNvPr id="208" name="Rounded Rectangle 207"/>
          <p:cNvSpPr/>
          <p:nvPr/>
        </p:nvSpPr>
        <p:spPr>
          <a:xfrm>
            <a:off x="1854100" y="2002977"/>
            <a:ext cx="1053899" cy="1948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power demand at </a:t>
            </a:r>
            <a:r>
              <a:rPr lang="en-GB" sz="600" dirty="0" smtClean="0"/>
              <a:t>crank from HVAC Electrics</a:t>
            </a:r>
            <a:endParaRPr lang="en-GB" sz="600" dirty="0"/>
          </a:p>
        </p:txBody>
      </p:sp>
      <p:cxnSp>
        <p:nvCxnSpPr>
          <p:cNvPr id="226" name="Elbow Connector 225"/>
          <p:cNvCxnSpPr>
            <a:stCxn id="188" idx="3"/>
            <a:endCxn id="208" idx="1"/>
          </p:cNvCxnSpPr>
          <p:nvPr/>
        </p:nvCxnSpPr>
        <p:spPr>
          <a:xfrm>
            <a:off x="1686988" y="1827028"/>
            <a:ext cx="167112" cy="273361"/>
          </a:xfrm>
          <a:prstGeom prst="bentConnector3">
            <a:avLst>
              <a:gd name="adj1" fmla="val 4048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6" name="Straight Arrow Connector 235"/>
          <p:cNvCxnSpPr>
            <a:stCxn id="208" idx="3"/>
            <a:endCxn id="203" idx="6"/>
          </p:cNvCxnSpPr>
          <p:nvPr/>
        </p:nvCxnSpPr>
        <p:spPr>
          <a:xfrm>
            <a:off x="2907999" y="2100389"/>
            <a:ext cx="141396" cy="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8" name="Straight Arrow Connector 237"/>
          <p:cNvCxnSpPr>
            <a:stCxn id="199" idx="3"/>
            <a:endCxn id="207" idx="1"/>
          </p:cNvCxnSpPr>
          <p:nvPr/>
        </p:nvCxnSpPr>
        <p:spPr>
          <a:xfrm flipV="1">
            <a:off x="1686854" y="2344759"/>
            <a:ext cx="159146" cy="2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1" name="Elbow Connector 240"/>
          <p:cNvCxnSpPr>
            <a:stCxn id="207" idx="3"/>
            <a:endCxn id="204" idx="6"/>
          </p:cNvCxnSpPr>
          <p:nvPr/>
        </p:nvCxnSpPr>
        <p:spPr>
          <a:xfrm flipV="1">
            <a:off x="2905700" y="2206779"/>
            <a:ext cx="142581" cy="137980"/>
          </a:xfrm>
          <a:prstGeom prst="bentConnector3">
            <a:avLst>
              <a:gd name="adj1" fmla="val 2769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6" name="Elbow Connector 245"/>
          <p:cNvCxnSpPr>
            <a:stCxn id="189" idx="3"/>
            <a:endCxn id="231" idx="6"/>
          </p:cNvCxnSpPr>
          <p:nvPr/>
        </p:nvCxnSpPr>
        <p:spPr>
          <a:xfrm>
            <a:off x="2898669" y="1826176"/>
            <a:ext cx="561892" cy="6886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8" name="Elbow Connector 247"/>
          <p:cNvCxnSpPr>
            <a:stCxn id="484" idx="3"/>
            <a:endCxn id="232" idx="6"/>
          </p:cNvCxnSpPr>
          <p:nvPr/>
        </p:nvCxnSpPr>
        <p:spPr>
          <a:xfrm flipH="1" flipV="1">
            <a:off x="3459451" y="1988266"/>
            <a:ext cx="193492" cy="1226832"/>
          </a:xfrm>
          <a:prstGeom prst="bentConnector5">
            <a:avLst>
              <a:gd name="adj1" fmla="val -15965"/>
              <a:gd name="adj2" fmla="val 59603"/>
              <a:gd name="adj3" fmla="val 19685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9" name="Rounded Rectangle 248"/>
          <p:cNvSpPr/>
          <p:nvPr/>
        </p:nvSpPr>
        <p:spPr>
          <a:xfrm>
            <a:off x="1055435" y="250677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3</a:t>
            </a:r>
          </a:p>
        </p:txBody>
      </p:sp>
      <p:cxnSp>
        <p:nvCxnSpPr>
          <p:cNvPr id="252" name="Straight Arrow Connector 251"/>
          <p:cNvCxnSpPr>
            <a:stCxn id="249" idx="3"/>
            <a:endCxn id="257" idx="1"/>
          </p:cNvCxnSpPr>
          <p:nvPr/>
        </p:nvCxnSpPr>
        <p:spPr>
          <a:xfrm flipV="1">
            <a:off x="1683771" y="2600679"/>
            <a:ext cx="171496" cy="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257" idx="3"/>
            <a:endCxn id="233" idx="6"/>
          </p:cNvCxnSpPr>
          <p:nvPr/>
        </p:nvCxnSpPr>
        <p:spPr>
          <a:xfrm flipV="1">
            <a:off x="2898669" y="2076340"/>
            <a:ext cx="560782" cy="524339"/>
          </a:xfrm>
          <a:prstGeom prst="bentConnector3">
            <a:avLst>
              <a:gd name="adj1" fmla="val 79776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484" idx="3"/>
            <a:endCxn id="237" idx="6"/>
          </p:cNvCxnSpPr>
          <p:nvPr/>
        </p:nvCxnSpPr>
        <p:spPr>
          <a:xfrm flipV="1">
            <a:off x="3652943" y="1941120"/>
            <a:ext cx="2113786" cy="1273978"/>
          </a:xfrm>
          <a:prstGeom prst="bentConnector3">
            <a:avLst>
              <a:gd name="adj1" fmla="val 557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257" idx="3"/>
            <a:endCxn id="239" idx="6"/>
          </p:cNvCxnSpPr>
          <p:nvPr/>
        </p:nvCxnSpPr>
        <p:spPr>
          <a:xfrm flipV="1">
            <a:off x="2898669" y="2034341"/>
            <a:ext cx="2866950" cy="566338"/>
          </a:xfrm>
          <a:prstGeom prst="bentConnector3">
            <a:avLst>
              <a:gd name="adj1" fmla="val 2899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7" name="Rounded Rectangle 256"/>
          <p:cNvSpPr/>
          <p:nvPr/>
        </p:nvSpPr>
        <p:spPr>
          <a:xfrm>
            <a:off x="1855267" y="2494351"/>
            <a:ext cx="1043402" cy="2126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power demand at </a:t>
            </a:r>
            <a:r>
              <a:rPr lang="en-GB" sz="600" dirty="0" smtClean="0"/>
              <a:t>crank from Pneumatics</a:t>
            </a:r>
            <a:endParaRPr lang="en-GB" sz="600" dirty="0"/>
          </a:p>
        </p:txBody>
      </p:sp>
      <p:sp>
        <p:nvSpPr>
          <p:cNvPr id="278" name="Rounded Rectangle 277"/>
          <p:cNvSpPr/>
          <p:nvPr/>
        </p:nvSpPr>
        <p:spPr>
          <a:xfrm>
            <a:off x="3867152" y="232067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279" name="Rounded Rectangle 278"/>
          <p:cNvSpPr/>
          <p:nvPr/>
        </p:nvSpPr>
        <p:spPr>
          <a:xfrm>
            <a:off x="4685408" y="2274416"/>
            <a:ext cx="94346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 </a:t>
            </a:r>
          </a:p>
          <a:p>
            <a:pPr algn="ctr"/>
            <a:r>
              <a:rPr lang="en-GB" sz="600" dirty="0" smtClean="0"/>
              <a:t>compressor OFF</a:t>
            </a:r>
            <a:endParaRPr lang="en-GB" sz="600" dirty="0"/>
          </a:p>
        </p:txBody>
      </p:sp>
      <p:cxnSp>
        <p:nvCxnSpPr>
          <p:cNvPr id="281" name="Straight Arrow Connector 280"/>
          <p:cNvCxnSpPr>
            <a:stCxn id="278" idx="3"/>
            <a:endCxn id="279" idx="1"/>
          </p:cNvCxnSpPr>
          <p:nvPr/>
        </p:nvCxnSpPr>
        <p:spPr>
          <a:xfrm flipV="1">
            <a:off x="4495488" y="2412239"/>
            <a:ext cx="189920" cy="3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3" name="Elbow Connector 282"/>
          <p:cNvCxnSpPr>
            <a:stCxn id="279" idx="3"/>
            <a:endCxn id="240" idx="6"/>
          </p:cNvCxnSpPr>
          <p:nvPr/>
        </p:nvCxnSpPr>
        <p:spPr>
          <a:xfrm flipV="1">
            <a:off x="5628869" y="2122415"/>
            <a:ext cx="136750" cy="289824"/>
          </a:xfrm>
          <a:prstGeom prst="bentConnector3">
            <a:avLst>
              <a:gd name="adj1" fmla="val 2460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4" name="Elbow Connector 293"/>
          <p:cNvCxnSpPr>
            <a:stCxn id="304" idx="3"/>
            <a:endCxn id="26" idx="0"/>
          </p:cNvCxnSpPr>
          <p:nvPr/>
        </p:nvCxnSpPr>
        <p:spPr>
          <a:xfrm>
            <a:off x="7453213" y="1934060"/>
            <a:ext cx="38222" cy="2865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98" name="Group 297"/>
          <p:cNvGrpSpPr/>
          <p:nvPr/>
        </p:nvGrpSpPr>
        <p:grpSpPr>
          <a:xfrm>
            <a:off x="7760996" y="1833237"/>
            <a:ext cx="201966" cy="319330"/>
            <a:chOff x="2031714" y="1900840"/>
            <a:chExt cx="201966" cy="319330"/>
          </a:xfrm>
        </p:grpSpPr>
        <p:pic>
          <p:nvPicPr>
            <p:cNvPr id="299" name="Picture 29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300" name="Oval 299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1" name="Oval 300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05" name="Elbow Connector 304"/>
          <p:cNvCxnSpPr>
            <a:stCxn id="26" idx="3"/>
            <a:endCxn id="301" idx="6"/>
          </p:cNvCxnSpPr>
          <p:nvPr/>
        </p:nvCxnSpPr>
        <p:spPr>
          <a:xfrm flipV="1">
            <a:off x="7562170" y="2043459"/>
            <a:ext cx="198826" cy="29113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7" name="Straight Arrow Connector 306"/>
          <p:cNvCxnSpPr>
            <a:stCxn id="304" idx="3"/>
            <a:endCxn id="300" idx="6"/>
          </p:cNvCxnSpPr>
          <p:nvPr/>
        </p:nvCxnSpPr>
        <p:spPr>
          <a:xfrm>
            <a:off x="7453213" y="1934060"/>
            <a:ext cx="308897" cy="3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8" name="Rounded Rectangle 307"/>
          <p:cNvSpPr/>
          <p:nvPr/>
        </p:nvSpPr>
        <p:spPr>
          <a:xfrm>
            <a:off x="6974822" y="1178133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Power difference between OFF and ON operation</a:t>
            </a:r>
            <a:endParaRPr lang="en-GB" sz="600" dirty="0"/>
          </a:p>
        </p:txBody>
      </p:sp>
      <p:sp>
        <p:nvSpPr>
          <p:cNvPr id="309" name="Rounded Rectangle 308"/>
          <p:cNvSpPr/>
          <p:nvPr/>
        </p:nvSpPr>
        <p:spPr>
          <a:xfrm>
            <a:off x="6142556" y="121802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311" name="Straight Arrow Connector 310"/>
          <p:cNvCxnSpPr>
            <a:stCxn id="309" idx="3"/>
            <a:endCxn id="308" idx="1"/>
          </p:cNvCxnSpPr>
          <p:nvPr/>
        </p:nvCxnSpPr>
        <p:spPr>
          <a:xfrm>
            <a:off x="6770892" y="1312716"/>
            <a:ext cx="203930" cy="3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8" name="Elbow Connector 317"/>
          <p:cNvCxnSpPr>
            <a:stCxn id="299" idx="3"/>
            <a:endCxn id="459" idx="6"/>
          </p:cNvCxnSpPr>
          <p:nvPr/>
        </p:nvCxnSpPr>
        <p:spPr>
          <a:xfrm flipV="1">
            <a:off x="7962962" y="1690747"/>
            <a:ext cx="170861" cy="3021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1" name="Elbow Connector 320"/>
          <p:cNvCxnSpPr>
            <a:stCxn id="308" idx="3"/>
            <a:endCxn id="458" idx="6"/>
          </p:cNvCxnSpPr>
          <p:nvPr/>
        </p:nvCxnSpPr>
        <p:spPr>
          <a:xfrm>
            <a:off x="7925839" y="1315956"/>
            <a:ext cx="209098" cy="26911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3" name="TextBox 322"/>
          <p:cNvSpPr txBox="1"/>
          <p:nvPr/>
        </p:nvSpPr>
        <p:spPr>
          <a:xfrm>
            <a:off x="8656071" y="1539656"/>
            <a:ext cx="349776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600" dirty="0" smtClean="0"/>
              <a:t>+ </a:t>
            </a:r>
            <a:r>
              <a:rPr lang="en-GB" sz="600" dirty="0" err="1" smtClean="0"/>
              <a:t>ve</a:t>
            </a:r>
            <a:r>
              <a:rPr lang="en-GB" sz="600" dirty="0" smtClean="0"/>
              <a:t>?</a:t>
            </a:r>
            <a:endParaRPr lang="en-GB" sz="600" dirty="0"/>
          </a:p>
        </p:txBody>
      </p:sp>
      <p:sp>
        <p:nvSpPr>
          <p:cNvPr id="324" name="TextBox 323"/>
          <p:cNvSpPr txBox="1"/>
          <p:nvPr/>
        </p:nvSpPr>
        <p:spPr>
          <a:xfrm>
            <a:off x="8965282" y="1494888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327" name="Straight Arrow Connector 326"/>
          <p:cNvCxnSpPr>
            <a:stCxn id="457" idx="3"/>
            <a:endCxn id="323" idx="1"/>
          </p:cNvCxnSpPr>
          <p:nvPr/>
        </p:nvCxnSpPr>
        <p:spPr>
          <a:xfrm flipV="1">
            <a:off x="8311225" y="1631989"/>
            <a:ext cx="344846" cy="3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29" name="Group 328"/>
          <p:cNvGrpSpPr/>
          <p:nvPr/>
        </p:nvGrpSpPr>
        <p:grpSpPr>
          <a:xfrm>
            <a:off x="9723820" y="2303313"/>
            <a:ext cx="171490" cy="307424"/>
            <a:chOff x="2119626" y="1550074"/>
            <a:chExt cx="171490" cy="307424"/>
          </a:xfrm>
        </p:grpSpPr>
        <p:pic>
          <p:nvPicPr>
            <p:cNvPr id="331" name="Picture 33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32" name="Oval 33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4" name="Oval 33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7" name="Elbow Connector 336"/>
          <p:cNvCxnSpPr>
            <a:stCxn id="323" idx="3"/>
            <a:endCxn id="332" idx="6"/>
          </p:cNvCxnSpPr>
          <p:nvPr/>
        </p:nvCxnSpPr>
        <p:spPr>
          <a:xfrm>
            <a:off x="9005847" y="1631989"/>
            <a:ext cx="719087" cy="7714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4" name="Rounded Rectangle 343"/>
          <p:cNvSpPr/>
          <p:nvPr/>
        </p:nvSpPr>
        <p:spPr>
          <a:xfrm>
            <a:off x="7635167" y="242017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345" name="Rounded Rectangle 344"/>
          <p:cNvSpPr/>
          <p:nvPr/>
        </p:nvSpPr>
        <p:spPr>
          <a:xfrm>
            <a:off x="8395547" y="2373910"/>
            <a:ext cx="94346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compressor OFF</a:t>
            </a:r>
            <a:endParaRPr lang="en-GB" sz="600" dirty="0"/>
          </a:p>
        </p:txBody>
      </p:sp>
      <p:cxnSp>
        <p:nvCxnSpPr>
          <p:cNvPr id="346" name="Straight Arrow Connector 345"/>
          <p:cNvCxnSpPr>
            <a:stCxn id="344" idx="3"/>
            <a:endCxn id="345" idx="1"/>
          </p:cNvCxnSpPr>
          <p:nvPr/>
        </p:nvCxnSpPr>
        <p:spPr>
          <a:xfrm flipV="1">
            <a:off x="8263503" y="2511733"/>
            <a:ext cx="132044" cy="3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7" name="Rounded Rectangle 346"/>
          <p:cNvSpPr/>
          <p:nvPr/>
        </p:nvSpPr>
        <p:spPr>
          <a:xfrm>
            <a:off x="8405414" y="2700119"/>
            <a:ext cx="94346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compressor ON</a:t>
            </a:r>
            <a:endParaRPr lang="en-GB" sz="600" dirty="0"/>
          </a:p>
        </p:txBody>
      </p:sp>
      <p:cxnSp>
        <p:nvCxnSpPr>
          <p:cNvPr id="349" name="Elbow Connector 348"/>
          <p:cNvCxnSpPr>
            <a:stCxn id="344" idx="3"/>
            <a:endCxn id="347" idx="1"/>
          </p:cNvCxnSpPr>
          <p:nvPr/>
        </p:nvCxnSpPr>
        <p:spPr>
          <a:xfrm>
            <a:off x="8263503" y="2514865"/>
            <a:ext cx="141911" cy="323077"/>
          </a:xfrm>
          <a:prstGeom prst="bentConnector3">
            <a:avLst>
              <a:gd name="adj1" fmla="val 2145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51" name="Group 350"/>
          <p:cNvGrpSpPr/>
          <p:nvPr/>
        </p:nvGrpSpPr>
        <p:grpSpPr>
          <a:xfrm>
            <a:off x="9723820" y="2631461"/>
            <a:ext cx="171490" cy="307424"/>
            <a:chOff x="2119626" y="1550074"/>
            <a:chExt cx="171490" cy="307424"/>
          </a:xfrm>
        </p:grpSpPr>
        <p:pic>
          <p:nvPicPr>
            <p:cNvPr id="352" name="Picture 35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53" name="Oval 35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4" name="Oval 35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5" name="TextBox 354"/>
          <p:cNvSpPr txBox="1"/>
          <p:nvPr/>
        </p:nvSpPr>
        <p:spPr>
          <a:xfrm>
            <a:off x="8656722" y="1893747"/>
            <a:ext cx="476412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600" dirty="0" smtClean="0"/>
              <a:t>- </a:t>
            </a:r>
            <a:r>
              <a:rPr lang="en-GB" sz="600" dirty="0" err="1" smtClean="0"/>
              <a:t>ve</a:t>
            </a:r>
            <a:r>
              <a:rPr lang="en-GB" sz="600" dirty="0" smtClean="0"/>
              <a:t> or 0?</a:t>
            </a:r>
            <a:endParaRPr lang="en-GB" sz="600" dirty="0"/>
          </a:p>
        </p:txBody>
      </p:sp>
      <p:sp>
        <p:nvSpPr>
          <p:cNvPr id="356" name="TextBox 355"/>
          <p:cNvSpPr txBox="1"/>
          <p:nvPr/>
        </p:nvSpPr>
        <p:spPr>
          <a:xfrm>
            <a:off x="9066598" y="1848979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150" name="Elbow Connector 149"/>
          <p:cNvCxnSpPr>
            <a:stCxn id="457" idx="3"/>
            <a:endCxn id="355" idx="1"/>
          </p:cNvCxnSpPr>
          <p:nvPr/>
        </p:nvCxnSpPr>
        <p:spPr>
          <a:xfrm>
            <a:off x="8311225" y="1635387"/>
            <a:ext cx="345497" cy="35069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0" name="Elbow Connector 359"/>
          <p:cNvCxnSpPr>
            <a:stCxn id="355" idx="3"/>
            <a:endCxn id="353" idx="6"/>
          </p:cNvCxnSpPr>
          <p:nvPr/>
        </p:nvCxnSpPr>
        <p:spPr>
          <a:xfrm>
            <a:off x="9133134" y="1986080"/>
            <a:ext cx="591800" cy="745477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6" name="Straight Arrow Connector 365"/>
          <p:cNvCxnSpPr>
            <a:stCxn id="345" idx="3"/>
            <a:endCxn id="334" idx="6"/>
          </p:cNvCxnSpPr>
          <p:nvPr/>
        </p:nvCxnSpPr>
        <p:spPr>
          <a:xfrm flipV="1">
            <a:off x="9339008" y="2509089"/>
            <a:ext cx="384812" cy="2644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331" idx="3"/>
            <a:endCxn id="462" idx="6"/>
          </p:cNvCxnSpPr>
          <p:nvPr/>
        </p:nvCxnSpPr>
        <p:spPr>
          <a:xfrm>
            <a:off x="9895310" y="2457025"/>
            <a:ext cx="220767" cy="11324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5" name="Elbow Connector 374"/>
          <p:cNvCxnSpPr>
            <a:stCxn id="352" idx="3"/>
            <a:endCxn id="463" idx="6"/>
          </p:cNvCxnSpPr>
          <p:nvPr/>
        </p:nvCxnSpPr>
        <p:spPr>
          <a:xfrm flipV="1">
            <a:off x="9895310" y="2675954"/>
            <a:ext cx="219653" cy="10921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6" name="Rounded Rectangle 375"/>
          <p:cNvSpPr/>
          <p:nvPr/>
        </p:nvSpPr>
        <p:spPr>
          <a:xfrm>
            <a:off x="10862159" y="2484602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&amp; Pneumatic: air comp power gen. at crank (W)</a:t>
            </a:r>
            <a:endParaRPr lang="en-GB" sz="600" dirty="0"/>
          </a:p>
        </p:txBody>
      </p:sp>
      <p:cxnSp>
        <p:nvCxnSpPr>
          <p:cNvPr id="378" name="Straight Arrow Connector 377"/>
          <p:cNvCxnSpPr>
            <a:stCxn id="461" idx="3"/>
            <a:endCxn id="376" idx="1"/>
          </p:cNvCxnSpPr>
          <p:nvPr/>
        </p:nvCxnSpPr>
        <p:spPr>
          <a:xfrm>
            <a:off x="10292365" y="2620594"/>
            <a:ext cx="569794" cy="1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9" name="Rounded Rectangle 378"/>
          <p:cNvSpPr/>
          <p:nvPr/>
        </p:nvSpPr>
        <p:spPr>
          <a:xfrm>
            <a:off x="10862159" y="2097544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&amp; Pneumatic: alternator power gen. at crank (W)</a:t>
            </a:r>
            <a:endParaRPr lang="en-GB" sz="600" dirty="0"/>
          </a:p>
        </p:txBody>
      </p:sp>
      <p:cxnSp>
        <p:nvCxnSpPr>
          <p:cNvPr id="381" name="Elbow Connector 380"/>
          <p:cNvCxnSpPr>
            <a:stCxn id="26" idx="3"/>
            <a:endCxn id="593" idx="6"/>
          </p:cNvCxnSpPr>
          <p:nvPr/>
        </p:nvCxnSpPr>
        <p:spPr>
          <a:xfrm flipV="1">
            <a:off x="7562170" y="2289434"/>
            <a:ext cx="2965612" cy="4516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27" name="Group 226"/>
          <p:cNvGrpSpPr/>
          <p:nvPr/>
        </p:nvGrpSpPr>
        <p:grpSpPr>
          <a:xfrm>
            <a:off x="5765619" y="1748357"/>
            <a:ext cx="184890" cy="461498"/>
            <a:chOff x="3796559" y="2401074"/>
            <a:chExt cx="184890" cy="461498"/>
          </a:xfrm>
        </p:grpSpPr>
        <p:pic>
          <p:nvPicPr>
            <p:cNvPr id="234" name="Picture 23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13632" y="2401074"/>
              <a:ext cx="167817" cy="461498"/>
            </a:xfrm>
            <a:prstGeom prst="rect">
              <a:avLst/>
            </a:prstGeom>
          </p:spPr>
        </p:pic>
        <p:sp>
          <p:nvSpPr>
            <p:cNvPr id="235" name="Oval 234"/>
            <p:cNvSpPr/>
            <p:nvPr/>
          </p:nvSpPr>
          <p:spPr>
            <a:xfrm flipH="1" flipV="1">
              <a:off x="3798783" y="246466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Oval 236"/>
            <p:cNvSpPr/>
            <p:nvPr/>
          </p:nvSpPr>
          <p:spPr>
            <a:xfrm flipH="1" flipV="1">
              <a:off x="3797669" y="256278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9" name="Oval 238"/>
            <p:cNvSpPr/>
            <p:nvPr/>
          </p:nvSpPr>
          <p:spPr>
            <a:xfrm flipH="1" flipV="1">
              <a:off x="3796559" y="265600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0" name="Oval 239"/>
            <p:cNvSpPr/>
            <p:nvPr/>
          </p:nvSpPr>
          <p:spPr>
            <a:xfrm flipH="1" flipV="1">
              <a:off x="3796559" y="274408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1" name="Flowchart: Terminator 250"/>
          <p:cNvSpPr/>
          <p:nvPr/>
        </p:nvSpPr>
        <p:spPr>
          <a:xfrm>
            <a:off x="6657820" y="3213409"/>
            <a:ext cx="781287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 only: Regen Power</a:t>
            </a:r>
          </a:p>
        </p:txBody>
      </p:sp>
      <p:cxnSp>
        <p:nvCxnSpPr>
          <p:cNvPr id="30" name="Elbow Connector 29"/>
          <p:cNvCxnSpPr>
            <a:stCxn id="234" idx="3"/>
            <a:endCxn id="282" idx="6"/>
          </p:cNvCxnSpPr>
          <p:nvPr/>
        </p:nvCxnSpPr>
        <p:spPr>
          <a:xfrm>
            <a:off x="5950509" y="1979106"/>
            <a:ext cx="196377" cy="1288961"/>
          </a:xfrm>
          <a:prstGeom prst="bentConnector3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257" idx="3"/>
            <a:endCxn id="285" idx="6"/>
          </p:cNvCxnSpPr>
          <p:nvPr/>
        </p:nvCxnSpPr>
        <p:spPr>
          <a:xfrm>
            <a:off x="2898669" y="2600679"/>
            <a:ext cx="3245993" cy="858728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77" name="Group 276"/>
          <p:cNvGrpSpPr/>
          <p:nvPr/>
        </p:nvGrpSpPr>
        <p:grpSpPr>
          <a:xfrm>
            <a:off x="6143882" y="3174047"/>
            <a:ext cx="174509" cy="366916"/>
            <a:chOff x="2125935" y="699015"/>
            <a:chExt cx="174509" cy="366916"/>
          </a:xfrm>
        </p:grpSpPr>
        <p:pic>
          <p:nvPicPr>
            <p:cNvPr id="280" name="Picture 27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125935" y="699015"/>
              <a:ext cx="174509" cy="366916"/>
            </a:xfrm>
            <a:prstGeom prst="rect">
              <a:avLst/>
            </a:prstGeom>
          </p:spPr>
        </p:pic>
        <p:sp>
          <p:nvSpPr>
            <p:cNvPr id="282" name="Oval 281"/>
            <p:cNvSpPr/>
            <p:nvPr/>
          </p:nvSpPr>
          <p:spPr>
            <a:xfrm flipH="1" flipV="1">
              <a:off x="2128939" y="761983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4" name="Oval 283"/>
            <p:cNvSpPr/>
            <p:nvPr/>
          </p:nvSpPr>
          <p:spPr>
            <a:xfrm flipH="1" flipV="1">
              <a:off x="2127825" y="85431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5" name="Oval 284"/>
            <p:cNvSpPr/>
            <p:nvPr/>
          </p:nvSpPr>
          <p:spPr>
            <a:xfrm flipH="1" flipV="1">
              <a:off x="2126715" y="953323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0" name="Elbow Connector 39"/>
          <p:cNvCxnSpPr>
            <a:stCxn id="279" idx="3"/>
            <a:endCxn id="280" idx="1"/>
          </p:cNvCxnSpPr>
          <p:nvPr/>
        </p:nvCxnSpPr>
        <p:spPr>
          <a:xfrm>
            <a:off x="5628869" y="2412239"/>
            <a:ext cx="515013" cy="94526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251" idx="3"/>
            <a:endCxn id="320" idx="2"/>
          </p:cNvCxnSpPr>
          <p:nvPr/>
        </p:nvCxnSpPr>
        <p:spPr>
          <a:xfrm flipV="1">
            <a:off x="7439107" y="3157102"/>
            <a:ext cx="52739" cy="20040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88" idx="3"/>
            <a:endCxn id="289" idx="1"/>
          </p:cNvCxnSpPr>
          <p:nvPr/>
        </p:nvCxnSpPr>
        <p:spPr>
          <a:xfrm>
            <a:off x="5943188" y="2710041"/>
            <a:ext cx="201723" cy="2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3" name="Rounded Rectangle 292"/>
          <p:cNvSpPr/>
          <p:nvPr/>
        </p:nvSpPr>
        <p:spPr>
          <a:xfrm>
            <a:off x="10862159" y="2956857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only: </a:t>
            </a:r>
            <a:r>
              <a:rPr lang="en-GB" sz="600" dirty="0"/>
              <a:t>alternator 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cxnSp>
        <p:nvCxnSpPr>
          <p:cNvPr id="54" name="Straight Arrow Connector 53"/>
          <p:cNvCxnSpPr>
            <a:stCxn id="320" idx="3"/>
            <a:endCxn id="494" idx="6"/>
          </p:cNvCxnSpPr>
          <p:nvPr/>
        </p:nvCxnSpPr>
        <p:spPr>
          <a:xfrm flipV="1">
            <a:off x="7562581" y="3039538"/>
            <a:ext cx="2962405" cy="3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6" name="Rounded Rectangle 295"/>
          <p:cNvSpPr/>
          <p:nvPr/>
        </p:nvSpPr>
        <p:spPr>
          <a:xfrm>
            <a:off x="10862159" y="3490459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Pneumatics (W)</a:t>
            </a:r>
            <a:endParaRPr lang="en-GB" sz="600" dirty="0"/>
          </a:p>
        </p:txBody>
      </p:sp>
      <p:cxnSp>
        <p:nvCxnSpPr>
          <p:cNvPr id="63" name="Elbow Connector 62"/>
          <p:cNvCxnSpPr>
            <a:stCxn id="257" idx="3"/>
            <a:endCxn id="296" idx="1"/>
          </p:cNvCxnSpPr>
          <p:nvPr/>
        </p:nvCxnSpPr>
        <p:spPr>
          <a:xfrm>
            <a:off x="2898669" y="2600679"/>
            <a:ext cx="7963490" cy="1027603"/>
          </a:xfrm>
          <a:prstGeom prst="bentConnector3">
            <a:avLst>
              <a:gd name="adj1" fmla="val 20445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2" name="Flowchart: Terminator 301"/>
          <p:cNvSpPr/>
          <p:nvPr/>
        </p:nvSpPr>
        <p:spPr>
          <a:xfrm>
            <a:off x="6657051" y="3737084"/>
            <a:ext cx="834384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 only: Regen Power</a:t>
            </a:r>
          </a:p>
        </p:txBody>
      </p:sp>
      <p:cxnSp>
        <p:nvCxnSpPr>
          <p:cNvPr id="72" name="Elbow Connector 71"/>
          <p:cNvCxnSpPr>
            <a:stCxn id="234" idx="3"/>
            <a:endCxn id="326" idx="6"/>
          </p:cNvCxnSpPr>
          <p:nvPr/>
        </p:nvCxnSpPr>
        <p:spPr>
          <a:xfrm>
            <a:off x="5950509" y="1979106"/>
            <a:ext cx="182932" cy="1906552"/>
          </a:xfrm>
          <a:prstGeom prst="bentConnector3">
            <a:avLst>
              <a:gd name="adj1" fmla="val 53967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484" idx="3"/>
            <a:endCxn id="328" idx="6"/>
          </p:cNvCxnSpPr>
          <p:nvPr/>
        </p:nvCxnSpPr>
        <p:spPr>
          <a:xfrm>
            <a:off x="3652943" y="3215098"/>
            <a:ext cx="2479384" cy="776240"/>
          </a:xfrm>
          <a:prstGeom prst="bentConnector3">
            <a:avLst>
              <a:gd name="adj1" fmla="val 481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0" name="Rounded Rectangle 329"/>
          <p:cNvSpPr/>
          <p:nvPr/>
        </p:nvSpPr>
        <p:spPr>
          <a:xfrm>
            <a:off x="6487321" y="4127049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Power difference between OFF and ON operation</a:t>
            </a:r>
            <a:endParaRPr lang="en-GB" sz="600" dirty="0"/>
          </a:p>
        </p:txBody>
      </p:sp>
      <p:sp>
        <p:nvSpPr>
          <p:cNvPr id="333" name="Rounded Rectangle 332"/>
          <p:cNvSpPr/>
          <p:nvPr/>
        </p:nvSpPr>
        <p:spPr>
          <a:xfrm>
            <a:off x="5655055" y="416693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335" name="Straight Arrow Connector 334"/>
          <p:cNvCxnSpPr>
            <a:stCxn id="333" idx="3"/>
            <a:endCxn id="330" idx="1"/>
          </p:cNvCxnSpPr>
          <p:nvPr/>
        </p:nvCxnSpPr>
        <p:spPr>
          <a:xfrm>
            <a:off x="6283391" y="4261632"/>
            <a:ext cx="203930" cy="3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1" name="TextBox 340"/>
          <p:cNvSpPr txBox="1"/>
          <p:nvPr/>
        </p:nvSpPr>
        <p:spPr>
          <a:xfrm>
            <a:off x="8290623" y="3947709"/>
            <a:ext cx="349776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600" dirty="0" smtClean="0"/>
              <a:t>+ </a:t>
            </a:r>
            <a:r>
              <a:rPr lang="en-GB" sz="600" dirty="0" err="1" smtClean="0"/>
              <a:t>ve</a:t>
            </a:r>
            <a:r>
              <a:rPr lang="en-GB" sz="600" dirty="0" smtClean="0"/>
              <a:t>?</a:t>
            </a:r>
            <a:endParaRPr lang="en-GB" sz="600" dirty="0"/>
          </a:p>
        </p:txBody>
      </p:sp>
      <p:sp>
        <p:nvSpPr>
          <p:cNvPr id="342" name="TextBox 341"/>
          <p:cNvSpPr txBox="1"/>
          <p:nvPr/>
        </p:nvSpPr>
        <p:spPr>
          <a:xfrm>
            <a:off x="8658826" y="3902941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343" name="Straight Arrow Connector 342"/>
          <p:cNvCxnSpPr>
            <a:stCxn id="389" idx="3"/>
            <a:endCxn id="341" idx="1"/>
          </p:cNvCxnSpPr>
          <p:nvPr/>
        </p:nvCxnSpPr>
        <p:spPr>
          <a:xfrm>
            <a:off x="8015515" y="4036235"/>
            <a:ext cx="275108" cy="3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0" name="TextBox 349"/>
          <p:cNvSpPr txBox="1"/>
          <p:nvPr/>
        </p:nvSpPr>
        <p:spPr>
          <a:xfrm>
            <a:off x="8291272" y="4186053"/>
            <a:ext cx="526009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600" dirty="0"/>
              <a:t>- </a:t>
            </a:r>
            <a:r>
              <a:rPr lang="en-GB" sz="600" dirty="0" err="1" smtClean="0"/>
              <a:t>ve</a:t>
            </a:r>
            <a:r>
              <a:rPr lang="en-GB" sz="600" dirty="0" smtClean="0"/>
              <a:t> </a:t>
            </a:r>
            <a:r>
              <a:rPr lang="en-GB" sz="600" dirty="0"/>
              <a:t>or 0?</a:t>
            </a:r>
          </a:p>
        </p:txBody>
      </p:sp>
      <p:sp>
        <p:nvSpPr>
          <p:cNvPr id="357" name="TextBox 356"/>
          <p:cNvSpPr txBox="1"/>
          <p:nvPr/>
        </p:nvSpPr>
        <p:spPr>
          <a:xfrm>
            <a:off x="8869935" y="4141285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358" name="Elbow Connector 357"/>
          <p:cNvCxnSpPr>
            <a:stCxn id="389" idx="3"/>
            <a:endCxn id="350" idx="1"/>
          </p:cNvCxnSpPr>
          <p:nvPr/>
        </p:nvCxnSpPr>
        <p:spPr>
          <a:xfrm>
            <a:off x="8015515" y="4036235"/>
            <a:ext cx="275757" cy="24215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330" idx="3"/>
            <a:endCxn id="454" idx="6"/>
          </p:cNvCxnSpPr>
          <p:nvPr/>
        </p:nvCxnSpPr>
        <p:spPr>
          <a:xfrm flipV="1">
            <a:off x="7438338" y="4091595"/>
            <a:ext cx="399775" cy="173277"/>
          </a:xfrm>
          <a:prstGeom prst="bentConnector3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1" name="Elbow Connector 290"/>
          <p:cNvCxnSpPr>
            <a:stCxn id="302" idx="3"/>
            <a:endCxn id="452" idx="6"/>
          </p:cNvCxnSpPr>
          <p:nvPr/>
        </p:nvCxnSpPr>
        <p:spPr>
          <a:xfrm>
            <a:off x="7491435" y="3881181"/>
            <a:ext cx="347792" cy="10473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59" name="Group 358"/>
          <p:cNvGrpSpPr/>
          <p:nvPr/>
        </p:nvGrpSpPr>
        <p:grpSpPr>
          <a:xfrm>
            <a:off x="9714984" y="3810857"/>
            <a:ext cx="171490" cy="307424"/>
            <a:chOff x="2119626" y="1550074"/>
            <a:chExt cx="171490" cy="307424"/>
          </a:xfrm>
        </p:grpSpPr>
        <p:pic>
          <p:nvPicPr>
            <p:cNvPr id="361" name="Picture 36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62" name="Oval 36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3" name="Oval 362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5" name="Group 364"/>
          <p:cNvGrpSpPr/>
          <p:nvPr/>
        </p:nvGrpSpPr>
        <p:grpSpPr>
          <a:xfrm>
            <a:off x="9714984" y="4139005"/>
            <a:ext cx="171490" cy="307424"/>
            <a:chOff x="2119626" y="1550074"/>
            <a:chExt cx="171490" cy="307424"/>
          </a:xfrm>
        </p:grpSpPr>
        <p:pic>
          <p:nvPicPr>
            <p:cNvPr id="367" name="Picture 36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72" name="Oval 37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4" name="Oval 37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84" name="Elbow Connector 383"/>
          <p:cNvCxnSpPr>
            <a:stCxn id="361" idx="3"/>
            <a:endCxn id="466" idx="6"/>
          </p:cNvCxnSpPr>
          <p:nvPr/>
        </p:nvCxnSpPr>
        <p:spPr>
          <a:xfrm>
            <a:off x="9886474" y="3964569"/>
            <a:ext cx="221073" cy="11354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5" name="Elbow Connector 384"/>
          <p:cNvCxnSpPr>
            <a:stCxn id="367" idx="3"/>
            <a:endCxn id="467" idx="6"/>
          </p:cNvCxnSpPr>
          <p:nvPr/>
        </p:nvCxnSpPr>
        <p:spPr>
          <a:xfrm flipV="1">
            <a:off x="9886474" y="4183794"/>
            <a:ext cx="219959" cy="10892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3" name="Elbow Connector 182"/>
          <p:cNvCxnSpPr>
            <a:stCxn id="341" idx="3"/>
            <a:endCxn id="363" idx="6"/>
          </p:cNvCxnSpPr>
          <p:nvPr/>
        </p:nvCxnSpPr>
        <p:spPr>
          <a:xfrm flipV="1">
            <a:off x="8640399" y="4016633"/>
            <a:ext cx="1074585" cy="23409"/>
          </a:xfrm>
          <a:prstGeom prst="bentConnector3">
            <a:avLst/>
          </a:prstGeom>
          <a:noFill/>
          <a:ln w="6350" cap="flat" cmpd="sng" algn="ctr">
            <a:solidFill>
              <a:srgbClr val="FAE6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5" name="Elbow Connector 184"/>
          <p:cNvCxnSpPr>
            <a:stCxn id="350" idx="3"/>
            <a:endCxn id="374" idx="6"/>
          </p:cNvCxnSpPr>
          <p:nvPr/>
        </p:nvCxnSpPr>
        <p:spPr>
          <a:xfrm>
            <a:off x="8817281" y="4278386"/>
            <a:ext cx="897703" cy="6639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7" name="Elbow Connector 186"/>
          <p:cNvCxnSpPr>
            <a:stCxn id="345" idx="3"/>
            <a:endCxn id="362" idx="6"/>
          </p:cNvCxnSpPr>
          <p:nvPr/>
        </p:nvCxnSpPr>
        <p:spPr>
          <a:xfrm>
            <a:off x="9339008" y="2511733"/>
            <a:ext cx="377090" cy="1399220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1" name="Elbow Connector 190"/>
          <p:cNvCxnSpPr>
            <a:stCxn id="347" idx="3"/>
            <a:endCxn id="609" idx="6"/>
          </p:cNvCxnSpPr>
          <p:nvPr/>
        </p:nvCxnSpPr>
        <p:spPr>
          <a:xfrm flipH="1">
            <a:off x="9297975" y="2837942"/>
            <a:ext cx="50900" cy="389067"/>
          </a:xfrm>
          <a:prstGeom prst="bentConnector5">
            <a:avLst>
              <a:gd name="adj1" fmla="val -203444"/>
              <a:gd name="adj2" fmla="val 63721"/>
              <a:gd name="adj3" fmla="val 549116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87" name="Rounded Rectangle 386"/>
          <p:cNvSpPr/>
          <p:nvPr/>
        </p:nvSpPr>
        <p:spPr>
          <a:xfrm>
            <a:off x="10863407" y="3827044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 only: </a:t>
            </a:r>
            <a:r>
              <a:rPr lang="en-GB" sz="600" dirty="0"/>
              <a:t>air comp 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sp>
        <p:nvSpPr>
          <p:cNvPr id="388" name="Rounded Rectangle 387"/>
          <p:cNvSpPr/>
          <p:nvPr/>
        </p:nvSpPr>
        <p:spPr>
          <a:xfrm>
            <a:off x="10862158" y="4293413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Average </a:t>
            </a:r>
            <a:r>
              <a:rPr lang="en-GB" sz="600" dirty="0" smtClean="0"/>
              <a:t>power demand </a:t>
            </a:r>
            <a:r>
              <a:rPr lang="en-GB" sz="600" dirty="0"/>
              <a:t>at crank from Electrics (W)</a:t>
            </a:r>
          </a:p>
          <a:p>
            <a:pPr algn="ctr"/>
            <a:r>
              <a:rPr lang="en-GB" sz="600" dirty="0" smtClean="0"/>
              <a:t>(including </a:t>
            </a:r>
            <a:r>
              <a:rPr lang="en-GB" sz="600" dirty="0"/>
              <a:t>HVAC electrics</a:t>
            </a:r>
            <a:r>
              <a:rPr lang="en-GB" sz="600" dirty="0" smtClean="0"/>
              <a:t>)</a:t>
            </a:r>
            <a:endParaRPr lang="en-GB" sz="600" dirty="0"/>
          </a:p>
        </p:txBody>
      </p:sp>
      <p:cxnSp>
        <p:nvCxnSpPr>
          <p:cNvPr id="195" name="Elbow Connector 194"/>
          <p:cNvCxnSpPr>
            <a:stCxn id="202" idx="3"/>
            <a:endCxn id="388" idx="1"/>
          </p:cNvCxnSpPr>
          <p:nvPr/>
        </p:nvCxnSpPr>
        <p:spPr>
          <a:xfrm>
            <a:off x="3225683" y="2151419"/>
            <a:ext cx="7636475" cy="2279817"/>
          </a:xfrm>
          <a:prstGeom prst="bentConnector3">
            <a:avLst>
              <a:gd name="adj1" fmla="val 14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5" name="Group 494"/>
          <p:cNvGrpSpPr/>
          <p:nvPr/>
        </p:nvGrpSpPr>
        <p:grpSpPr>
          <a:xfrm>
            <a:off x="6443791" y="1773256"/>
            <a:ext cx="171490" cy="307424"/>
            <a:chOff x="2119626" y="1550074"/>
            <a:chExt cx="171490" cy="307424"/>
          </a:xfrm>
        </p:grpSpPr>
        <p:pic>
          <p:nvPicPr>
            <p:cNvPr id="496" name="Picture 49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97" name="Oval 496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8" name="Oval 497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9" name="Group 498"/>
          <p:cNvGrpSpPr/>
          <p:nvPr/>
        </p:nvGrpSpPr>
        <p:grpSpPr>
          <a:xfrm>
            <a:off x="6433508" y="3205752"/>
            <a:ext cx="171490" cy="307424"/>
            <a:chOff x="2119626" y="1550074"/>
            <a:chExt cx="171490" cy="307424"/>
          </a:xfrm>
        </p:grpSpPr>
        <p:pic>
          <p:nvPicPr>
            <p:cNvPr id="500" name="Picture 49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01" name="Oval 500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2" name="Oval 501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3" name="Group 502"/>
          <p:cNvGrpSpPr/>
          <p:nvPr/>
        </p:nvGrpSpPr>
        <p:grpSpPr>
          <a:xfrm>
            <a:off x="6429288" y="3728099"/>
            <a:ext cx="171490" cy="307424"/>
            <a:chOff x="2119626" y="1550074"/>
            <a:chExt cx="171490" cy="307424"/>
          </a:xfrm>
        </p:grpSpPr>
        <p:pic>
          <p:nvPicPr>
            <p:cNvPr id="504" name="Picture 50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05" name="Oval 504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6" name="Oval 505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08" name="Straight Arrow Connector 507"/>
          <p:cNvCxnSpPr>
            <a:stCxn id="496" idx="3"/>
            <a:endCxn id="304" idx="1"/>
          </p:cNvCxnSpPr>
          <p:nvPr/>
        </p:nvCxnSpPr>
        <p:spPr>
          <a:xfrm>
            <a:off x="6615281" y="1926968"/>
            <a:ext cx="56645" cy="7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0" name="Straight Arrow Connector 509"/>
          <p:cNvCxnSpPr>
            <a:stCxn id="500" idx="3"/>
            <a:endCxn id="251" idx="1"/>
          </p:cNvCxnSpPr>
          <p:nvPr/>
        </p:nvCxnSpPr>
        <p:spPr>
          <a:xfrm flipV="1">
            <a:off x="6604998" y="3357506"/>
            <a:ext cx="52822" cy="1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2" name="Straight Arrow Connector 511"/>
          <p:cNvCxnSpPr>
            <a:stCxn id="504" idx="3"/>
            <a:endCxn id="302" idx="1"/>
          </p:cNvCxnSpPr>
          <p:nvPr/>
        </p:nvCxnSpPr>
        <p:spPr>
          <a:xfrm flipV="1">
            <a:off x="6600778" y="3881181"/>
            <a:ext cx="56273" cy="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8" name="Elbow Connector 517"/>
          <p:cNvCxnSpPr>
            <a:stCxn id="9" idx="3"/>
            <a:endCxn id="501" idx="6"/>
          </p:cNvCxnSpPr>
          <p:nvPr/>
        </p:nvCxnSpPr>
        <p:spPr>
          <a:xfrm>
            <a:off x="5319372" y="1608892"/>
            <a:ext cx="1115250" cy="1696956"/>
          </a:xfrm>
          <a:prstGeom prst="bentConnector3">
            <a:avLst>
              <a:gd name="adj1" fmla="val 89673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1" name="Elbow Connector 520"/>
          <p:cNvCxnSpPr>
            <a:stCxn id="9" idx="3"/>
            <a:endCxn id="505" idx="6"/>
          </p:cNvCxnSpPr>
          <p:nvPr/>
        </p:nvCxnSpPr>
        <p:spPr>
          <a:xfrm>
            <a:off x="5319372" y="1608892"/>
            <a:ext cx="1111030" cy="2219303"/>
          </a:xfrm>
          <a:prstGeom prst="bentConnector3">
            <a:avLst>
              <a:gd name="adj1" fmla="val 89823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32" name="Elbow Connector 531"/>
          <p:cNvCxnSpPr>
            <a:stCxn id="234" idx="3"/>
            <a:endCxn id="498" idx="6"/>
          </p:cNvCxnSpPr>
          <p:nvPr/>
        </p:nvCxnSpPr>
        <p:spPr>
          <a:xfrm flipV="1">
            <a:off x="5950509" y="1979032"/>
            <a:ext cx="493282" cy="74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6" name="Rounded Rectangle 285"/>
          <p:cNvSpPr/>
          <p:nvPr/>
        </p:nvSpPr>
        <p:spPr>
          <a:xfrm>
            <a:off x="10858284" y="976139"/>
            <a:ext cx="1069193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Over-run Flag</a:t>
            </a:r>
            <a:endParaRPr lang="en-GB" sz="600" dirty="0"/>
          </a:p>
        </p:txBody>
      </p:sp>
      <p:cxnSp>
        <p:nvCxnSpPr>
          <p:cNvPr id="5" name="Elbow Connector 4"/>
          <p:cNvCxnSpPr>
            <a:stCxn id="9" idx="3"/>
            <a:endCxn id="286" idx="1"/>
          </p:cNvCxnSpPr>
          <p:nvPr/>
        </p:nvCxnSpPr>
        <p:spPr>
          <a:xfrm flipV="1">
            <a:off x="5319372" y="1113962"/>
            <a:ext cx="5538912" cy="494930"/>
          </a:xfrm>
          <a:prstGeom prst="bentConnector3">
            <a:avLst>
              <a:gd name="adj1" fmla="val 10725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8" name="Rounded Rectangle 287"/>
          <p:cNvSpPr/>
          <p:nvPr/>
        </p:nvSpPr>
        <p:spPr>
          <a:xfrm>
            <a:off x="5314852" y="261534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5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289" name="Rounded Rectangle 288"/>
          <p:cNvSpPr/>
          <p:nvPr/>
        </p:nvSpPr>
        <p:spPr>
          <a:xfrm>
            <a:off x="6144911" y="2580607"/>
            <a:ext cx="824887" cy="263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Generation power at crank (Overrun) </a:t>
            </a:r>
            <a:endParaRPr lang="en-GB" sz="600" dirty="0"/>
          </a:p>
        </p:txBody>
      </p:sp>
      <p:sp>
        <p:nvSpPr>
          <p:cNvPr id="303" name="TextBox 302"/>
          <p:cNvSpPr txBox="1"/>
          <p:nvPr/>
        </p:nvSpPr>
        <p:spPr>
          <a:xfrm>
            <a:off x="6723077" y="2897705"/>
            <a:ext cx="248174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600" dirty="0" smtClean="0"/>
              <a:t>-1</a:t>
            </a:r>
            <a:endParaRPr lang="en-GB" sz="600" dirty="0"/>
          </a:p>
        </p:txBody>
      </p:sp>
      <p:grpSp>
        <p:nvGrpSpPr>
          <p:cNvPr id="310" name="Group 309"/>
          <p:cNvGrpSpPr/>
          <p:nvPr/>
        </p:nvGrpSpPr>
        <p:grpSpPr>
          <a:xfrm>
            <a:off x="7129636" y="2610717"/>
            <a:ext cx="171490" cy="307424"/>
            <a:chOff x="2119626" y="1550074"/>
            <a:chExt cx="171490" cy="307424"/>
          </a:xfrm>
        </p:grpSpPr>
        <p:pic>
          <p:nvPicPr>
            <p:cNvPr id="314" name="Picture 3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17" name="Oval 316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9" name="Oval 318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" name="Elbow Connector 7"/>
          <p:cNvCxnSpPr>
            <a:stCxn id="289" idx="3"/>
            <a:endCxn id="317" idx="6"/>
          </p:cNvCxnSpPr>
          <p:nvPr/>
        </p:nvCxnSpPr>
        <p:spPr>
          <a:xfrm flipV="1">
            <a:off x="6969798" y="2710813"/>
            <a:ext cx="160952" cy="165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303" idx="3"/>
            <a:endCxn id="319" idx="6"/>
          </p:cNvCxnSpPr>
          <p:nvPr/>
        </p:nvCxnSpPr>
        <p:spPr>
          <a:xfrm flipV="1">
            <a:off x="6971251" y="2816493"/>
            <a:ext cx="158385" cy="17354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314" idx="3"/>
            <a:endCxn id="26" idx="2"/>
          </p:cNvCxnSpPr>
          <p:nvPr/>
        </p:nvCxnSpPr>
        <p:spPr>
          <a:xfrm flipV="1">
            <a:off x="7301126" y="2448557"/>
            <a:ext cx="190309" cy="3158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314" idx="3"/>
            <a:endCxn id="320" idx="0"/>
          </p:cNvCxnSpPr>
          <p:nvPr/>
        </p:nvCxnSpPr>
        <p:spPr>
          <a:xfrm>
            <a:off x="7301126" y="2764429"/>
            <a:ext cx="190720" cy="16474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280" idx="3"/>
            <a:endCxn id="502" idx="6"/>
          </p:cNvCxnSpPr>
          <p:nvPr/>
        </p:nvCxnSpPr>
        <p:spPr>
          <a:xfrm>
            <a:off x="6318391" y="3357505"/>
            <a:ext cx="115117" cy="54023"/>
          </a:xfrm>
          <a:prstGeom prst="bentConnector3">
            <a:avLst>
              <a:gd name="adj1" fmla="val 1983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endCxn id="506" idx="6"/>
          </p:cNvCxnSpPr>
          <p:nvPr/>
        </p:nvCxnSpPr>
        <p:spPr>
          <a:xfrm>
            <a:off x="6312964" y="3908937"/>
            <a:ext cx="116324" cy="24938"/>
          </a:xfrm>
          <a:prstGeom prst="bentConnector3">
            <a:avLst>
              <a:gd name="adj1" fmla="val 1517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20699" y="2220632"/>
            <a:ext cx="141471" cy="227925"/>
          </a:xfrm>
          <a:prstGeom prst="rect">
            <a:avLst/>
          </a:prstGeom>
        </p:spPr>
      </p:pic>
      <p:pic>
        <p:nvPicPr>
          <p:cNvPr id="320" name="Picture 3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21110" y="2929177"/>
            <a:ext cx="141471" cy="227925"/>
          </a:xfrm>
          <a:prstGeom prst="rect">
            <a:avLst/>
          </a:prstGeom>
        </p:spPr>
      </p:pic>
      <p:grpSp>
        <p:nvGrpSpPr>
          <p:cNvPr id="348" name="Group 347"/>
          <p:cNvGrpSpPr/>
          <p:nvPr/>
        </p:nvGrpSpPr>
        <p:grpSpPr>
          <a:xfrm>
            <a:off x="7838113" y="3904534"/>
            <a:ext cx="177402" cy="263401"/>
            <a:chOff x="1426057" y="1874219"/>
            <a:chExt cx="177402" cy="263401"/>
          </a:xfrm>
        </p:grpSpPr>
        <p:pic>
          <p:nvPicPr>
            <p:cNvPr id="389" name="Picture 38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52" name="Oval 451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4" name="Oval 453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6" name="Group 455"/>
          <p:cNvGrpSpPr/>
          <p:nvPr/>
        </p:nvGrpSpPr>
        <p:grpSpPr>
          <a:xfrm>
            <a:off x="8133823" y="1503686"/>
            <a:ext cx="177402" cy="263401"/>
            <a:chOff x="1426057" y="1874219"/>
            <a:chExt cx="177402" cy="263401"/>
          </a:xfrm>
        </p:grpSpPr>
        <p:pic>
          <p:nvPicPr>
            <p:cNvPr id="457" name="Picture 45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58" name="Oval 45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9" name="Oval 45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0" name="Group 459"/>
          <p:cNvGrpSpPr/>
          <p:nvPr/>
        </p:nvGrpSpPr>
        <p:grpSpPr>
          <a:xfrm>
            <a:off x="10114963" y="2488893"/>
            <a:ext cx="177402" cy="263401"/>
            <a:chOff x="1426057" y="1874219"/>
            <a:chExt cx="177402" cy="263401"/>
          </a:xfrm>
        </p:grpSpPr>
        <p:pic>
          <p:nvPicPr>
            <p:cNvPr id="461" name="Picture 46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62" name="Oval 461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3" name="Oval 462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4" name="Group 463"/>
          <p:cNvGrpSpPr/>
          <p:nvPr/>
        </p:nvGrpSpPr>
        <p:grpSpPr>
          <a:xfrm>
            <a:off x="10106433" y="3996733"/>
            <a:ext cx="177402" cy="263401"/>
            <a:chOff x="1426057" y="1874219"/>
            <a:chExt cx="177402" cy="263401"/>
          </a:xfrm>
        </p:grpSpPr>
        <p:pic>
          <p:nvPicPr>
            <p:cNvPr id="465" name="Picture 46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66" name="Oval 465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7" name="Oval 466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8" name="Rounded Rectangle 477"/>
          <p:cNvSpPr/>
          <p:nvPr/>
        </p:nvSpPr>
        <p:spPr>
          <a:xfrm>
            <a:off x="10867678" y="1493691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and Pneumatics:</a:t>
            </a:r>
          </a:p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sp>
        <p:nvSpPr>
          <p:cNvPr id="479" name="Rounded Rectangle 478"/>
          <p:cNvSpPr/>
          <p:nvPr/>
        </p:nvSpPr>
        <p:spPr>
          <a:xfrm>
            <a:off x="10861890" y="4598749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 only:</a:t>
            </a:r>
          </a:p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cxnSp>
        <p:nvCxnSpPr>
          <p:cNvPr id="87" name="Elbow Connector 86"/>
          <p:cNvCxnSpPr>
            <a:stCxn id="350" idx="3"/>
            <a:endCxn id="479" idx="1"/>
          </p:cNvCxnSpPr>
          <p:nvPr/>
        </p:nvCxnSpPr>
        <p:spPr>
          <a:xfrm>
            <a:off x="8817281" y="4278386"/>
            <a:ext cx="2044609" cy="458186"/>
          </a:xfrm>
          <a:prstGeom prst="bentConnector3">
            <a:avLst>
              <a:gd name="adj1" fmla="val 2196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Elbow Connector 5"/>
          <p:cNvCxnSpPr>
            <a:stCxn id="355" idx="3"/>
            <a:endCxn id="478" idx="1"/>
          </p:cNvCxnSpPr>
          <p:nvPr/>
        </p:nvCxnSpPr>
        <p:spPr>
          <a:xfrm flipV="1">
            <a:off x="9133134" y="1631514"/>
            <a:ext cx="1734544" cy="354566"/>
          </a:xfrm>
          <a:prstGeom prst="bentConnector3">
            <a:avLst>
              <a:gd name="adj1" fmla="val 17108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22" name="Group 321"/>
          <p:cNvGrpSpPr/>
          <p:nvPr/>
        </p:nvGrpSpPr>
        <p:grpSpPr>
          <a:xfrm>
            <a:off x="6132327" y="3804277"/>
            <a:ext cx="177402" cy="263401"/>
            <a:chOff x="1426057" y="1874219"/>
            <a:chExt cx="177402" cy="263401"/>
          </a:xfrm>
        </p:grpSpPr>
        <p:pic>
          <p:nvPicPr>
            <p:cNvPr id="325" name="Picture 3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26" name="Oval 325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8" name="Oval 327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50" name="Straight Arrow Connector 449"/>
          <p:cNvCxnSpPr/>
          <p:nvPr/>
        </p:nvCxnSpPr>
        <p:spPr>
          <a:xfrm flipV="1">
            <a:off x="3306749" y="3223143"/>
            <a:ext cx="138960" cy="4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69" name="Group 468"/>
          <p:cNvGrpSpPr/>
          <p:nvPr/>
        </p:nvGrpSpPr>
        <p:grpSpPr>
          <a:xfrm>
            <a:off x="3435505" y="2948428"/>
            <a:ext cx="271228" cy="533339"/>
            <a:chOff x="3704809" y="3042615"/>
            <a:chExt cx="271228" cy="715121"/>
          </a:xfrm>
        </p:grpSpPr>
        <p:grpSp>
          <p:nvGrpSpPr>
            <p:cNvPr id="470" name="Group 469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484" name="Rectangle 483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7" name="Oval 486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1" name="Oval 490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3" name="Oval 492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71" name="TextBox 470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473" name="TextBox 472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474" name="Straight Connector 473"/>
            <p:cNvCxnSpPr>
              <a:stCxn id="491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5" name="Straight Connector 474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6" name="Straight Connector 475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0" name="Elbow Connector 19"/>
          <p:cNvCxnSpPr>
            <a:stCxn id="202" idx="3"/>
            <a:endCxn id="473" idx="1"/>
          </p:cNvCxnSpPr>
          <p:nvPr/>
        </p:nvCxnSpPr>
        <p:spPr>
          <a:xfrm>
            <a:off x="3225683" y="2151419"/>
            <a:ext cx="211181" cy="124584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" name="Straight Arrow Connector 513"/>
          <p:cNvCxnSpPr>
            <a:stCxn id="515" idx="3"/>
            <a:endCxn id="516" idx="1"/>
          </p:cNvCxnSpPr>
          <p:nvPr/>
        </p:nvCxnSpPr>
        <p:spPr>
          <a:xfrm>
            <a:off x="1375307" y="3035436"/>
            <a:ext cx="201723" cy="2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15" name="Rounded Rectangle 514"/>
          <p:cNvSpPr/>
          <p:nvPr/>
        </p:nvSpPr>
        <p:spPr>
          <a:xfrm>
            <a:off x="746971" y="294074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5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516" name="Rounded Rectangle 515"/>
          <p:cNvSpPr/>
          <p:nvPr/>
        </p:nvSpPr>
        <p:spPr>
          <a:xfrm>
            <a:off x="1577030" y="2906002"/>
            <a:ext cx="824887" cy="263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Max Alternator Generation power at crank (Traction) </a:t>
            </a:r>
            <a:endParaRPr lang="en-GB" sz="600" dirty="0"/>
          </a:p>
        </p:txBody>
      </p:sp>
      <p:cxnSp>
        <p:nvCxnSpPr>
          <p:cNvPr id="517" name="Straight Arrow Connector 516"/>
          <p:cNvCxnSpPr>
            <a:stCxn id="516" idx="3"/>
            <a:endCxn id="471" idx="1"/>
          </p:cNvCxnSpPr>
          <p:nvPr/>
        </p:nvCxnSpPr>
        <p:spPr>
          <a:xfrm flipV="1">
            <a:off x="2401917" y="3036577"/>
            <a:ext cx="1033588" cy="1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3" name="TextBox 522"/>
          <p:cNvSpPr txBox="1"/>
          <p:nvPr/>
        </p:nvSpPr>
        <p:spPr>
          <a:xfrm>
            <a:off x="3055239" y="2234822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27" name="TextBox 526"/>
          <p:cNvSpPr txBox="1"/>
          <p:nvPr/>
        </p:nvSpPr>
        <p:spPr>
          <a:xfrm>
            <a:off x="3467764" y="2109597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3423489" y="278734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4487128" y="1396703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4953604" y="1364546"/>
            <a:ext cx="24221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VC 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5767843" y="1617263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3" name="TextBox 532"/>
          <p:cNvSpPr txBox="1"/>
          <p:nvPr/>
        </p:nvSpPr>
        <p:spPr>
          <a:xfrm>
            <a:off x="6448995" y="1633556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4" name="TextBox 533"/>
          <p:cNvSpPr txBox="1"/>
          <p:nvPr/>
        </p:nvSpPr>
        <p:spPr>
          <a:xfrm>
            <a:off x="6115960" y="3047010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5" name="TextBox 534"/>
          <p:cNvSpPr txBox="1"/>
          <p:nvPr/>
        </p:nvSpPr>
        <p:spPr>
          <a:xfrm>
            <a:off x="6433508" y="3060808"/>
            <a:ext cx="181037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6" name="TextBox 535"/>
          <p:cNvSpPr txBox="1"/>
          <p:nvPr/>
        </p:nvSpPr>
        <p:spPr>
          <a:xfrm>
            <a:off x="6032572" y="3974448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7" name="TextBox 536"/>
          <p:cNvSpPr txBox="1"/>
          <p:nvPr/>
        </p:nvSpPr>
        <p:spPr>
          <a:xfrm>
            <a:off x="6425079" y="3975517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9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9" name="TextBox 538"/>
          <p:cNvSpPr txBox="1"/>
          <p:nvPr/>
        </p:nvSpPr>
        <p:spPr>
          <a:xfrm>
            <a:off x="7818699" y="3753765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0" name="TextBox 539"/>
          <p:cNvSpPr txBox="1"/>
          <p:nvPr/>
        </p:nvSpPr>
        <p:spPr>
          <a:xfrm>
            <a:off x="7751529" y="1708705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1" name="TextBox 540"/>
          <p:cNvSpPr txBox="1"/>
          <p:nvPr/>
        </p:nvSpPr>
        <p:spPr>
          <a:xfrm>
            <a:off x="8111084" y="1358657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2" name="TextBox 541"/>
          <p:cNvSpPr txBox="1"/>
          <p:nvPr/>
        </p:nvSpPr>
        <p:spPr>
          <a:xfrm>
            <a:off x="7115537" y="2480381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3" name="TextBox 542"/>
          <p:cNvSpPr txBox="1"/>
          <p:nvPr/>
        </p:nvSpPr>
        <p:spPr>
          <a:xfrm>
            <a:off x="9718221" y="2155520"/>
            <a:ext cx="188656" cy="144073"/>
          </a:xfrm>
          <a:prstGeom prst="rect">
            <a:avLst/>
          </a:prstGeom>
          <a:noFill/>
          <a:ln>
            <a:noFill/>
          </a:ln>
        </p:spPr>
        <p:txBody>
          <a:bodyPr wrap="square" lIns="18000" tIns="18000" rIns="18000" bIns="18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4" name="TextBox 543"/>
          <p:cNvSpPr txBox="1"/>
          <p:nvPr/>
        </p:nvSpPr>
        <p:spPr>
          <a:xfrm>
            <a:off x="9724841" y="2892850"/>
            <a:ext cx="207572" cy="144073"/>
          </a:xfrm>
          <a:prstGeom prst="rect">
            <a:avLst/>
          </a:prstGeom>
          <a:noFill/>
          <a:ln>
            <a:noFill/>
          </a:ln>
        </p:spPr>
        <p:txBody>
          <a:bodyPr wrap="square" lIns="18000" tIns="18000" rIns="18000" bIns="18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5" name="TextBox 544"/>
          <p:cNvSpPr txBox="1"/>
          <p:nvPr/>
        </p:nvSpPr>
        <p:spPr>
          <a:xfrm>
            <a:off x="10100194" y="2363451"/>
            <a:ext cx="230914" cy="144073"/>
          </a:xfrm>
          <a:prstGeom prst="rect">
            <a:avLst/>
          </a:prstGeom>
          <a:noFill/>
          <a:ln>
            <a:noFill/>
          </a:ln>
        </p:spPr>
        <p:txBody>
          <a:bodyPr wrap="square" lIns="18000" tIns="18000" rIns="18000" bIns="18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6" name="TextBox 545"/>
          <p:cNvSpPr txBox="1"/>
          <p:nvPr/>
        </p:nvSpPr>
        <p:spPr>
          <a:xfrm>
            <a:off x="9696094" y="3673456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7" name="TextBox 546"/>
          <p:cNvSpPr txBox="1"/>
          <p:nvPr/>
        </p:nvSpPr>
        <p:spPr>
          <a:xfrm>
            <a:off x="10094305" y="3855052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19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8" name="TextBox 547"/>
          <p:cNvSpPr txBox="1"/>
          <p:nvPr/>
        </p:nvSpPr>
        <p:spPr>
          <a:xfrm>
            <a:off x="9839585" y="4271969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9" name="TextBox 548"/>
          <p:cNvSpPr txBox="1"/>
          <p:nvPr/>
        </p:nvSpPr>
        <p:spPr>
          <a:xfrm>
            <a:off x="8643176" y="1382935"/>
            <a:ext cx="24221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VC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0" name="TextBox 549"/>
          <p:cNvSpPr txBox="1"/>
          <p:nvPr/>
        </p:nvSpPr>
        <p:spPr>
          <a:xfrm>
            <a:off x="8658826" y="1745820"/>
            <a:ext cx="24221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VC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1" name="TextBox 550"/>
          <p:cNvSpPr txBox="1"/>
          <p:nvPr/>
        </p:nvSpPr>
        <p:spPr>
          <a:xfrm>
            <a:off x="8252266" y="3793662"/>
            <a:ext cx="24221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VC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2" name="TextBox 551"/>
          <p:cNvSpPr txBox="1"/>
          <p:nvPr/>
        </p:nvSpPr>
        <p:spPr>
          <a:xfrm>
            <a:off x="8241577" y="4320567"/>
            <a:ext cx="24221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VC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84" name="TextBox 583"/>
          <p:cNvSpPr txBox="1"/>
          <p:nvPr/>
        </p:nvSpPr>
        <p:spPr>
          <a:xfrm>
            <a:off x="7422862" y="2924159"/>
            <a:ext cx="144073" cy="245352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txBody>
          <a:bodyPr vert="vert270" wrap="square" lIns="18000" tIns="18000" rIns="18000" bIns="18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Max2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85" name="TextBox 584"/>
          <p:cNvSpPr txBox="1"/>
          <p:nvPr/>
        </p:nvSpPr>
        <p:spPr>
          <a:xfrm>
            <a:off x="7414488" y="2207377"/>
            <a:ext cx="144073" cy="245352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txBody>
          <a:bodyPr vert="vert270" wrap="square" lIns="18000" tIns="18000" rIns="18000" bIns="18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Max1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410" name="Rectangle 409"/>
          <p:cNvSpPr/>
          <p:nvPr/>
        </p:nvSpPr>
        <p:spPr>
          <a:xfrm>
            <a:off x="2530166" y="3136208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</a:t>
            </a:r>
            <a:endParaRPr lang="en-GB" sz="600" dirty="0"/>
          </a:p>
        </p:txBody>
      </p:sp>
      <p:cxnSp>
        <p:nvCxnSpPr>
          <p:cNvPr id="486" name="Elbow Connector 485"/>
          <p:cNvCxnSpPr>
            <a:stCxn id="465" idx="3"/>
            <a:endCxn id="387" idx="1"/>
          </p:cNvCxnSpPr>
          <p:nvPr/>
        </p:nvCxnSpPr>
        <p:spPr>
          <a:xfrm flipV="1">
            <a:off x="10283835" y="3964867"/>
            <a:ext cx="579572" cy="16356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90" name="Group 489"/>
          <p:cNvGrpSpPr/>
          <p:nvPr/>
        </p:nvGrpSpPr>
        <p:grpSpPr>
          <a:xfrm>
            <a:off x="10523872" y="2939442"/>
            <a:ext cx="171490" cy="307424"/>
            <a:chOff x="2119626" y="1550074"/>
            <a:chExt cx="171490" cy="307424"/>
          </a:xfrm>
        </p:grpSpPr>
        <p:pic>
          <p:nvPicPr>
            <p:cNvPr id="492" name="Picture 49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94" name="Oval 493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7" name="Oval 506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9" name="Group 508"/>
          <p:cNvGrpSpPr/>
          <p:nvPr/>
        </p:nvGrpSpPr>
        <p:grpSpPr>
          <a:xfrm>
            <a:off x="10527782" y="2083658"/>
            <a:ext cx="171490" cy="307424"/>
            <a:chOff x="2119626" y="1550074"/>
            <a:chExt cx="171490" cy="307424"/>
          </a:xfrm>
        </p:grpSpPr>
        <p:pic>
          <p:nvPicPr>
            <p:cNvPr id="511" name="Picture 5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13" name="Oval 51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3" name="Oval 592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94" name="TextBox 593"/>
          <p:cNvSpPr txBox="1"/>
          <p:nvPr/>
        </p:nvSpPr>
        <p:spPr>
          <a:xfrm>
            <a:off x="10095416" y="1799643"/>
            <a:ext cx="248174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600" dirty="0" smtClean="0"/>
              <a:t>-1</a:t>
            </a:r>
            <a:endParaRPr lang="en-GB" sz="600" dirty="0"/>
          </a:p>
        </p:txBody>
      </p:sp>
      <p:cxnSp>
        <p:nvCxnSpPr>
          <p:cNvPr id="13" name="Elbow Connector 12"/>
          <p:cNvCxnSpPr>
            <a:stCxn id="594" idx="3"/>
            <a:endCxn id="513" idx="6"/>
          </p:cNvCxnSpPr>
          <p:nvPr/>
        </p:nvCxnSpPr>
        <p:spPr>
          <a:xfrm>
            <a:off x="10343590" y="1891976"/>
            <a:ext cx="185306" cy="291778"/>
          </a:xfrm>
          <a:prstGeom prst="bentConnector3">
            <a:avLst>
              <a:gd name="adj1" fmla="val 37347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95" name="Elbow Connector 594"/>
          <p:cNvCxnSpPr>
            <a:stCxn id="594" idx="3"/>
            <a:endCxn id="507" idx="6"/>
          </p:cNvCxnSpPr>
          <p:nvPr/>
        </p:nvCxnSpPr>
        <p:spPr>
          <a:xfrm>
            <a:off x="10343590" y="1891976"/>
            <a:ext cx="180282" cy="1253242"/>
          </a:xfrm>
          <a:prstGeom prst="bentConnector3">
            <a:avLst>
              <a:gd name="adj1" fmla="val 36995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stCxn id="511" idx="3"/>
            <a:endCxn id="379" idx="1"/>
          </p:cNvCxnSpPr>
          <p:nvPr/>
        </p:nvCxnSpPr>
        <p:spPr>
          <a:xfrm flipV="1">
            <a:off x="10699272" y="2235367"/>
            <a:ext cx="162887" cy="2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92" idx="3"/>
            <a:endCxn id="293" idx="1"/>
          </p:cNvCxnSpPr>
          <p:nvPr/>
        </p:nvCxnSpPr>
        <p:spPr>
          <a:xfrm>
            <a:off x="10695362" y="3093154"/>
            <a:ext cx="166797" cy="1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3518809" y="1448080"/>
            <a:ext cx="779660" cy="333401"/>
            <a:chOff x="1958524" y="3071446"/>
            <a:chExt cx="779660" cy="333401"/>
          </a:xfrm>
        </p:grpSpPr>
        <p:grpSp>
          <p:nvGrpSpPr>
            <p:cNvPr id="596" name="Group 595"/>
            <p:cNvGrpSpPr/>
            <p:nvPr/>
          </p:nvGrpSpPr>
          <p:grpSpPr>
            <a:xfrm>
              <a:off x="2566694" y="3097423"/>
              <a:ext cx="171490" cy="307424"/>
              <a:chOff x="2119626" y="1550074"/>
              <a:chExt cx="171490" cy="307424"/>
            </a:xfrm>
          </p:grpSpPr>
          <p:pic>
            <p:nvPicPr>
              <p:cNvPr id="597" name="Picture 59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43313" y="1550074"/>
                <a:ext cx="147803" cy="307424"/>
              </a:xfrm>
              <a:prstGeom prst="rect">
                <a:avLst/>
              </a:prstGeom>
            </p:spPr>
          </p:pic>
          <p:sp>
            <p:nvSpPr>
              <p:cNvPr id="598" name="Oval 597"/>
              <p:cNvSpPr/>
              <p:nvPr/>
            </p:nvSpPr>
            <p:spPr>
              <a:xfrm flipH="1" flipV="1">
                <a:off x="2120740" y="1619118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9" name="Oval 598"/>
              <p:cNvSpPr/>
              <p:nvPr/>
            </p:nvSpPr>
            <p:spPr>
              <a:xfrm flipH="1" flipV="1">
                <a:off x="2119626" y="1724798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00" name="Rectangle 599"/>
            <p:cNvSpPr/>
            <p:nvPr/>
          </p:nvSpPr>
          <p:spPr>
            <a:xfrm>
              <a:off x="1958524" y="3071446"/>
              <a:ext cx="511135" cy="18366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dirty="0" smtClean="0"/>
                <a:t>kW to W:</a:t>
              </a:r>
            </a:p>
            <a:p>
              <a:pPr algn="ctr"/>
              <a:r>
                <a:rPr lang="en-GB" sz="600" dirty="0" smtClean="0"/>
                <a:t>1000</a:t>
              </a:r>
              <a:endParaRPr lang="en-GB" sz="600" dirty="0"/>
            </a:p>
          </p:txBody>
        </p:sp>
        <p:cxnSp>
          <p:nvCxnSpPr>
            <p:cNvPr id="23" name="Elbow Connector 22"/>
            <p:cNvCxnSpPr>
              <a:stCxn id="600" idx="3"/>
              <a:endCxn id="598" idx="6"/>
            </p:cNvCxnSpPr>
            <p:nvPr/>
          </p:nvCxnSpPr>
          <p:spPr>
            <a:xfrm>
              <a:off x="2469659" y="3163279"/>
              <a:ext cx="98149" cy="3424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3514901" y="1147187"/>
            <a:ext cx="779660" cy="333401"/>
            <a:chOff x="2110924" y="3223846"/>
            <a:chExt cx="779660" cy="333401"/>
          </a:xfrm>
        </p:grpSpPr>
        <p:grpSp>
          <p:nvGrpSpPr>
            <p:cNvPr id="601" name="Group 600"/>
            <p:cNvGrpSpPr/>
            <p:nvPr/>
          </p:nvGrpSpPr>
          <p:grpSpPr>
            <a:xfrm>
              <a:off x="2719094" y="3249823"/>
              <a:ext cx="171490" cy="307424"/>
              <a:chOff x="2119626" y="1550074"/>
              <a:chExt cx="171490" cy="307424"/>
            </a:xfrm>
          </p:grpSpPr>
          <p:pic>
            <p:nvPicPr>
              <p:cNvPr id="602" name="Picture 60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43313" y="1550074"/>
                <a:ext cx="147803" cy="307424"/>
              </a:xfrm>
              <a:prstGeom prst="rect">
                <a:avLst/>
              </a:prstGeom>
            </p:spPr>
          </p:pic>
          <p:sp>
            <p:nvSpPr>
              <p:cNvPr id="603" name="Oval 602"/>
              <p:cNvSpPr/>
              <p:nvPr/>
            </p:nvSpPr>
            <p:spPr>
              <a:xfrm flipH="1" flipV="1">
                <a:off x="2120740" y="1619118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4" name="Oval 603"/>
              <p:cNvSpPr/>
              <p:nvPr/>
            </p:nvSpPr>
            <p:spPr>
              <a:xfrm flipH="1" flipV="1">
                <a:off x="2119626" y="1724798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05" name="Rectangle 604"/>
            <p:cNvSpPr/>
            <p:nvPr/>
          </p:nvSpPr>
          <p:spPr>
            <a:xfrm>
              <a:off x="2110924" y="3223846"/>
              <a:ext cx="511135" cy="18366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dirty="0" smtClean="0"/>
                <a:t>kW to W:</a:t>
              </a:r>
            </a:p>
            <a:p>
              <a:pPr algn="ctr"/>
              <a:r>
                <a:rPr lang="en-GB" sz="600" dirty="0" smtClean="0"/>
                <a:t>1000</a:t>
              </a:r>
              <a:endParaRPr lang="en-GB" sz="600" dirty="0"/>
            </a:p>
          </p:txBody>
        </p:sp>
        <p:cxnSp>
          <p:nvCxnSpPr>
            <p:cNvPr id="606" name="Elbow Connector 605"/>
            <p:cNvCxnSpPr>
              <a:stCxn id="605" idx="3"/>
              <a:endCxn id="603" idx="6"/>
            </p:cNvCxnSpPr>
            <p:nvPr/>
          </p:nvCxnSpPr>
          <p:spPr>
            <a:xfrm>
              <a:off x="2622059" y="3315679"/>
              <a:ext cx="98149" cy="3424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45" name="Elbow Connector 44"/>
          <p:cNvCxnSpPr>
            <a:stCxn id="597" idx="3"/>
            <a:endCxn id="271" idx="6"/>
          </p:cNvCxnSpPr>
          <p:nvPr/>
        </p:nvCxnSpPr>
        <p:spPr>
          <a:xfrm>
            <a:off x="4298469" y="1627769"/>
            <a:ext cx="195176" cy="667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602" idx="3"/>
            <a:endCxn id="270" idx="6"/>
          </p:cNvCxnSpPr>
          <p:nvPr/>
        </p:nvCxnSpPr>
        <p:spPr>
          <a:xfrm>
            <a:off x="4294561" y="1326876"/>
            <a:ext cx="200198" cy="27535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607" name="Group 606"/>
          <p:cNvGrpSpPr/>
          <p:nvPr/>
        </p:nvGrpSpPr>
        <p:grpSpPr>
          <a:xfrm>
            <a:off x="9296861" y="3126913"/>
            <a:ext cx="171490" cy="307424"/>
            <a:chOff x="2119626" y="1550074"/>
            <a:chExt cx="171490" cy="307424"/>
          </a:xfrm>
        </p:grpSpPr>
        <p:pic>
          <p:nvPicPr>
            <p:cNvPr id="608" name="Picture 60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609" name="Oval 608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0" name="Oval 609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11" name="TextBox 610"/>
          <p:cNvSpPr txBox="1"/>
          <p:nvPr/>
        </p:nvSpPr>
        <p:spPr>
          <a:xfrm>
            <a:off x="8633208" y="3237674"/>
            <a:ext cx="334874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600" dirty="0" smtClean="0"/>
              <a:t>0.97</a:t>
            </a:r>
            <a:endParaRPr lang="en-GB" sz="600" dirty="0"/>
          </a:p>
        </p:txBody>
      </p:sp>
      <p:cxnSp>
        <p:nvCxnSpPr>
          <p:cNvPr id="22" name="Elbow Connector 21"/>
          <p:cNvCxnSpPr>
            <a:stCxn id="611" idx="3"/>
            <a:endCxn id="610" idx="6"/>
          </p:cNvCxnSpPr>
          <p:nvPr/>
        </p:nvCxnSpPr>
        <p:spPr>
          <a:xfrm>
            <a:off x="8968082" y="3330007"/>
            <a:ext cx="328779" cy="26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608" idx="3"/>
            <a:endCxn id="354" idx="6"/>
          </p:cNvCxnSpPr>
          <p:nvPr/>
        </p:nvCxnSpPr>
        <p:spPr>
          <a:xfrm flipV="1">
            <a:off x="9468351" y="2837237"/>
            <a:ext cx="255469" cy="44338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608" idx="3"/>
            <a:endCxn id="372" idx="6"/>
          </p:cNvCxnSpPr>
          <p:nvPr/>
        </p:nvCxnSpPr>
        <p:spPr>
          <a:xfrm>
            <a:off x="9468351" y="3280625"/>
            <a:ext cx="247747" cy="95847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8" name="Snip Single Corner Rectangle 537"/>
          <p:cNvSpPr/>
          <p:nvPr/>
        </p:nvSpPr>
        <p:spPr>
          <a:xfrm>
            <a:off x="549714" y="5327320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617" name="Rectangle 616"/>
          <p:cNvSpPr/>
          <p:nvPr/>
        </p:nvSpPr>
        <p:spPr>
          <a:xfrm>
            <a:off x="551290" y="5497160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618" name="Rounded Rectangle 617"/>
          <p:cNvSpPr/>
          <p:nvPr/>
        </p:nvSpPr>
        <p:spPr>
          <a:xfrm>
            <a:off x="549714" y="5683428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619" name="TextBox 618"/>
          <p:cNvSpPr txBox="1"/>
          <p:nvPr/>
        </p:nvSpPr>
        <p:spPr>
          <a:xfrm>
            <a:off x="1055435" y="5280630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VECTO signals</a:t>
            </a:r>
            <a:endParaRPr lang="en-GB" sz="800" dirty="0"/>
          </a:p>
        </p:txBody>
      </p:sp>
      <p:sp>
        <p:nvSpPr>
          <p:cNvPr id="620" name="TextBox 619"/>
          <p:cNvSpPr txBox="1"/>
          <p:nvPr/>
        </p:nvSpPr>
        <p:spPr>
          <a:xfrm>
            <a:off x="1055435" y="5458459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621" name="TextBox 620"/>
          <p:cNvSpPr txBox="1"/>
          <p:nvPr/>
        </p:nvSpPr>
        <p:spPr>
          <a:xfrm>
            <a:off x="1055435" y="5644280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622" name="Flowchart: Terminator 621"/>
          <p:cNvSpPr/>
          <p:nvPr/>
        </p:nvSpPr>
        <p:spPr>
          <a:xfrm>
            <a:off x="549713" y="5869518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623" name="TextBox 622"/>
          <p:cNvSpPr txBox="1"/>
          <p:nvPr/>
        </p:nvSpPr>
        <p:spPr>
          <a:xfrm>
            <a:off x="1055434" y="5852153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624" name="TextBox 623"/>
          <p:cNvSpPr txBox="1"/>
          <p:nvPr/>
        </p:nvSpPr>
        <p:spPr>
          <a:xfrm>
            <a:off x="543577" y="6063359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625" name="TextBox 624"/>
          <p:cNvSpPr txBox="1"/>
          <p:nvPr/>
        </p:nvSpPr>
        <p:spPr>
          <a:xfrm>
            <a:off x="1055433" y="6032933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626" name="Rounded Rectangle 625"/>
          <p:cNvSpPr/>
          <p:nvPr/>
        </p:nvSpPr>
        <p:spPr>
          <a:xfrm>
            <a:off x="545792" y="6264976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627" name="TextBox 626"/>
          <p:cNvSpPr txBox="1"/>
          <p:nvPr/>
        </p:nvSpPr>
        <p:spPr>
          <a:xfrm>
            <a:off x="1053857" y="6220720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607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Group 389"/>
          <p:cNvGrpSpPr/>
          <p:nvPr/>
        </p:nvGrpSpPr>
        <p:grpSpPr>
          <a:xfrm>
            <a:off x="7493758" y="1789599"/>
            <a:ext cx="271228" cy="533339"/>
            <a:chOff x="3704809" y="3042615"/>
            <a:chExt cx="271228" cy="715121"/>
          </a:xfrm>
        </p:grpSpPr>
        <p:grpSp>
          <p:nvGrpSpPr>
            <p:cNvPr id="391" name="Group 390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397" name="Rectangle 396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8" name="Oval 397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9" name="Oval 398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0" name="Oval 399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92" name="TextBox 391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393" name="TextBox 392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394" name="Straight Connector 393"/>
            <p:cNvCxnSpPr>
              <a:stCxn id="399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5" name="Straight Connector 394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6" name="Straight Connector 395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03" name="Rounded Rectangle 402"/>
          <p:cNvSpPr/>
          <p:nvPr/>
        </p:nvSpPr>
        <p:spPr>
          <a:xfrm>
            <a:off x="1012079" y="1768543"/>
            <a:ext cx="7012088" cy="2400406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4" name="TextBox 403"/>
          <p:cNvSpPr txBox="1"/>
          <p:nvPr/>
        </p:nvSpPr>
        <p:spPr>
          <a:xfrm>
            <a:off x="895228" y="1468993"/>
            <a:ext cx="8574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7</a:t>
            </a:r>
            <a:r>
              <a:rPr lang="en-GB" dirty="0" smtClean="0"/>
              <a:t>: FULL CYCLE </a:t>
            </a:r>
            <a:r>
              <a:rPr lang="en-GB" dirty="0"/>
              <a:t>definition of alternator and air compressor </a:t>
            </a:r>
            <a:r>
              <a:rPr lang="en-GB" dirty="0" smtClean="0"/>
              <a:t>loads for smart systems</a:t>
            </a:r>
            <a:endParaRPr lang="en-GB" dirty="0"/>
          </a:p>
        </p:txBody>
      </p:sp>
      <p:sp>
        <p:nvSpPr>
          <p:cNvPr id="405" name="Rounded Rectangle 404"/>
          <p:cNvSpPr/>
          <p:nvPr/>
        </p:nvSpPr>
        <p:spPr>
          <a:xfrm>
            <a:off x="4641938" y="2276654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&amp; Pneumatic </a:t>
            </a:r>
            <a:r>
              <a:rPr lang="en-GB" sz="600" dirty="0"/>
              <a:t>: air comp power gen. at crank</a:t>
            </a:r>
          </a:p>
        </p:txBody>
      </p:sp>
      <p:sp>
        <p:nvSpPr>
          <p:cNvPr id="406" name="Rounded Rectangle 405"/>
          <p:cNvSpPr/>
          <p:nvPr/>
        </p:nvSpPr>
        <p:spPr>
          <a:xfrm>
            <a:off x="4641938" y="1960169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&amp; Pneumatic</a:t>
            </a:r>
            <a:r>
              <a:rPr lang="en-GB" sz="600" dirty="0"/>
              <a:t>: alternator power gen. at crank</a:t>
            </a:r>
          </a:p>
        </p:txBody>
      </p:sp>
      <p:sp>
        <p:nvSpPr>
          <p:cNvPr id="407" name="Rounded Rectangle 406"/>
          <p:cNvSpPr/>
          <p:nvPr/>
        </p:nvSpPr>
        <p:spPr>
          <a:xfrm>
            <a:off x="4641938" y="2593139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</a:t>
            </a:r>
            <a:r>
              <a:rPr lang="en-GB" sz="600" dirty="0"/>
              <a:t>Electrical </a:t>
            </a:r>
            <a:r>
              <a:rPr lang="en-GB" sz="600" dirty="0" smtClean="0"/>
              <a:t>only: </a:t>
            </a:r>
            <a:r>
              <a:rPr lang="en-GB" sz="600" dirty="0"/>
              <a:t>alternator power gen. at crank</a:t>
            </a:r>
          </a:p>
        </p:txBody>
      </p:sp>
      <p:sp>
        <p:nvSpPr>
          <p:cNvPr id="408" name="Rounded Rectangle 407"/>
          <p:cNvSpPr/>
          <p:nvPr/>
        </p:nvSpPr>
        <p:spPr>
          <a:xfrm>
            <a:off x="4641938" y="2909624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Pneumatics</a:t>
            </a:r>
            <a:endParaRPr lang="en-GB" sz="600" dirty="0"/>
          </a:p>
        </p:txBody>
      </p:sp>
      <p:sp>
        <p:nvSpPr>
          <p:cNvPr id="409" name="Rounded Rectangle 408"/>
          <p:cNvSpPr/>
          <p:nvPr/>
        </p:nvSpPr>
        <p:spPr>
          <a:xfrm>
            <a:off x="4641938" y="3226109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 only</a:t>
            </a:r>
            <a:r>
              <a:rPr lang="en-GB" sz="600" dirty="0"/>
              <a:t>: air comp power gen. at crank</a:t>
            </a:r>
          </a:p>
        </p:txBody>
      </p:sp>
      <p:cxnSp>
        <p:nvCxnSpPr>
          <p:cNvPr id="198" name="Elbow Connector 197"/>
          <p:cNvCxnSpPr>
            <a:stCxn id="570" idx="3"/>
            <a:endCxn id="406" idx="1"/>
          </p:cNvCxnSpPr>
          <p:nvPr/>
        </p:nvCxnSpPr>
        <p:spPr>
          <a:xfrm flipV="1">
            <a:off x="2348577" y="2097992"/>
            <a:ext cx="2293361" cy="9770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6" name="Elbow Connector 205"/>
          <p:cNvCxnSpPr>
            <a:stCxn id="570" idx="3"/>
            <a:endCxn id="405" idx="1"/>
          </p:cNvCxnSpPr>
          <p:nvPr/>
        </p:nvCxnSpPr>
        <p:spPr>
          <a:xfrm flipV="1">
            <a:off x="2348577" y="2414477"/>
            <a:ext cx="2293361" cy="6606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0" name="Elbow Connector 209"/>
          <p:cNvCxnSpPr>
            <a:stCxn id="570" idx="3"/>
            <a:endCxn id="407" idx="1"/>
          </p:cNvCxnSpPr>
          <p:nvPr/>
        </p:nvCxnSpPr>
        <p:spPr>
          <a:xfrm flipV="1">
            <a:off x="2348577" y="2730962"/>
            <a:ext cx="2293361" cy="34412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2" name="Elbow Connector 211"/>
          <p:cNvCxnSpPr>
            <a:stCxn id="570" idx="3"/>
            <a:endCxn id="408" idx="1"/>
          </p:cNvCxnSpPr>
          <p:nvPr/>
        </p:nvCxnSpPr>
        <p:spPr>
          <a:xfrm flipV="1">
            <a:off x="2348577" y="3047447"/>
            <a:ext cx="2293361" cy="276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5" name="Elbow Connector 214"/>
          <p:cNvCxnSpPr>
            <a:stCxn id="570" idx="3"/>
            <a:endCxn id="409" idx="1"/>
          </p:cNvCxnSpPr>
          <p:nvPr/>
        </p:nvCxnSpPr>
        <p:spPr>
          <a:xfrm>
            <a:off x="2348577" y="3075082"/>
            <a:ext cx="2293361" cy="2888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12" name="Group 411"/>
          <p:cNvGrpSpPr/>
          <p:nvPr/>
        </p:nvGrpSpPr>
        <p:grpSpPr>
          <a:xfrm>
            <a:off x="7493758" y="2347982"/>
            <a:ext cx="271228" cy="533339"/>
            <a:chOff x="3704809" y="3042615"/>
            <a:chExt cx="271228" cy="715121"/>
          </a:xfrm>
        </p:grpSpPr>
        <p:grpSp>
          <p:nvGrpSpPr>
            <p:cNvPr id="413" name="Group 412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419" name="Rectangle 418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0" name="Oval 419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1" name="Oval 420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2" name="Oval 421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14" name="TextBox 413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415" name="TextBox 414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416" name="Straight Connector 415"/>
            <p:cNvCxnSpPr>
              <a:stCxn id="421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0" name="Elbow Connector 219"/>
          <p:cNvCxnSpPr>
            <a:stCxn id="406" idx="3"/>
            <a:endCxn id="392" idx="1"/>
          </p:cNvCxnSpPr>
          <p:nvPr/>
        </p:nvCxnSpPr>
        <p:spPr>
          <a:xfrm flipV="1">
            <a:off x="5711131" y="1877748"/>
            <a:ext cx="1782627" cy="220244"/>
          </a:xfrm>
          <a:prstGeom prst="bentConnector3">
            <a:avLst>
              <a:gd name="adj1" fmla="val 9418"/>
            </a:avLst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25" name="Group 424"/>
          <p:cNvGrpSpPr/>
          <p:nvPr/>
        </p:nvGrpSpPr>
        <p:grpSpPr>
          <a:xfrm>
            <a:off x="7493758" y="2899335"/>
            <a:ext cx="271228" cy="533339"/>
            <a:chOff x="3704809" y="3042615"/>
            <a:chExt cx="271228" cy="715121"/>
          </a:xfrm>
        </p:grpSpPr>
        <p:grpSp>
          <p:nvGrpSpPr>
            <p:cNvPr id="426" name="Group 425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432" name="Rectangle 431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3" name="Oval 432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4" name="Oval 433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5" name="Oval 434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27" name="TextBox 426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428" name="TextBox 427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429" name="Straight Connector 428"/>
            <p:cNvCxnSpPr>
              <a:stCxn id="434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0" name="Straight Connector 429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1" name="Straight Connector 430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8" name="Group 437"/>
          <p:cNvGrpSpPr/>
          <p:nvPr/>
        </p:nvGrpSpPr>
        <p:grpSpPr>
          <a:xfrm>
            <a:off x="7493758" y="3457718"/>
            <a:ext cx="271228" cy="533339"/>
            <a:chOff x="3704809" y="3042615"/>
            <a:chExt cx="271228" cy="715121"/>
          </a:xfrm>
        </p:grpSpPr>
        <p:grpSp>
          <p:nvGrpSpPr>
            <p:cNvPr id="439" name="Group 43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445" name="Rectangle 444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6" name="Oval 445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7" name="Oval 446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8" name="Oval 447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0" name="TextBox 43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441" name="TextBox 44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442" name="Straight Connector 441"/>
            <p:cNvCxnSpPr>
              <a:stCxn id="447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3" name="Straight Connector 442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4" name="Straight Connector 443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2" name="Elbow Connector 221"/>
          <p:cNvCxnSpPr>
            <a:endCxn id="414" idx="1"/>
          </p:cNvCxnSpPr>
          <p:nvPr/>
        </p:nvCxnSpPr>
        <p:spPr>
          <a:xfrm>
            <a:off x="5728565" y="2414365"/>
            <a:ext cx="1765193" cy="21766"/>
          </a:xfrm>
          <a:prstGeom prst="bentConnector3">
            <a:avLst>
              <a:gd name="adj1" fmla="val 21148"/>
            </a:avLst>
          </a:prstGeom>
          <a:ln>
            <a:solidFill>
              <a:srgbClr val="469C23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1" name="Elbow Connector 450"/>
          <p:cNvCxnSpPr>
            <a:stCxn id="407" idx="3"/>
            <a:endCxn id="427" idx="1"/>
          </p:cNvCxnSpPr>
          <p:nvPr/>
        </p:nvCxnSpPr>
        <p:spPr>
          <a:xfrm>
            <a:off x="5711131" y="2730962"/>
            <a:ext cx="1782627" cy="256522"/>
          </a:xfrm>
          <a:prstGeom prst="bentConnector3">
            <a:avLst>
              <a:gd name="adj1" fmla="val 9047"/>
            </a:avLst>
          </a:prstGeom>
          <a:noFill/>
          <a:ln w="6350" cap="flat" cmpd="sng" algn="ctr">
            <a:solidFill>
              <a:srgbClr val="DC241F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3" name="Elbow Connector 452"/>
          <p:cNvCxnSpPr>
            <a:stCxn id="408" idx="3"/>
            <a:endCxn id="415" idx="1"/>
          </p:cNvCxnSpPr>
          <p:nvPr/>
        </p:nvCxnSpPr>
        <p:spPr>
          <a:xfrm flipV="1">
            <a:off x="5711131" y="2796813"/>
            <a:ext cx="1783986" cy="250634"/>
          </a:xfrm>
          <a:prstGeom prst="bentConnector3">
            <a:avLst>
              <a:gd name="adj1" fmla="val 13018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5" name="Elbow Connector 454"/>
          <p:cNvCxnSpPr>
            <a:stCxn id="586" idx="3"/>
            <a:endCxn id="393" idx="1"/>
          </p:cNvCxnSpPr>
          <p:nvPr/>
        </p:nvCxnSpPr>
        <p:spPr>
          <a:xfrm flipV="1">
            <a:off x="5677988" y="2238430"/>
            <a:ext cx="1817129" cy="1450422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92499E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8" name="Elbow Connector 467"/>
          <p:cNvCxnSpPr>
            <a:stCxn id="409" idx="3"/>
            <a:endCxn id="440" idx="1"/>
          </p:cNvCxnSpPr>
          <p:nvPr/>
        </p:nvCxnSpPr>
        <p:spPr>
          <a:xfrm>
            <a:off x="5711131" y="3363932"/>
            <a:ext cx="1782627" cy="181935"/>
          </a:xfrm>
          <a:prstGeom prst="bentConnector3">
            <a:avLst>
              <a:gd name="adj1" fmla="val 9047"/>
            </a:avLst>
          </a:prstGeom>
          <a:ln>
            <a:solidFill>
              <a:srgbClr val="469C23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2" name="Elbow Connector 471"/>
          <p:cNvCxnSpPr>
            <a:stCxn id="586" idx="3"/>
            <a:endCxn id="428" idx="1"/>
          </p:cNvCxnSpPr>
          <p:nvPr/>
        </p:nvCxnSpPr>
        <p:spPr>
          <a:xfrm flipV="1">
            <a:off x="5677988" y="3348166"/>
            <a:ext cx="1817129" cy="340686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92499E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0" name="Elbow Connector 479"/>
          <p:cNvCxnSpPr>
            <a:stCxn id="408" idx="3"/>
            <a:endCxn id="441" idx="1"/>
          </p:cNvCxnSpPr>
          <p:nvPr/>
        </p:nvCxnSpPr>
        <p:spPr>
          <a:xfrm>
            <a:off x="5711131" y="3047447"/>
            <a:ext cx="1783986" cy="859102"/>
          </a:xfrm>
          <a:prstGeom prst="bentConnector3">
            <a:avLst>
              <a:gd name="adj1" fmla="val 13211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82" name="Rounded Rectangle 481"/>
          <p:cNvSpPr/>
          <p:nvPr/>
        </p:nvSpPr>
        <p:spPr>
          <a:xfrm>
            <a:off x="8219240" y="1831014"/>
            <a:ext cx="1394865" cy="450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Smart Electrical &amp; Pneumatic</a:t>
            </a:r>
            <a:r>
              <a:rPr lang="en-GB" sz="600" dirty="0" smtClean="0"/>
              <a:t> Aux:</a:t>
            </a:r>
          </a:p>
          <a:p>
            <a:pPr algn="ctr"/>
            <a:r>
              <a:rPr lang="en-GB" sz="600" dirty="0"/>
              <a:t>alternator 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sp>
        <p:nvSpPr>
          <p:cNvPr id="485" name="Rounded Rectangle 484"/>
          <p:cNvSpPr/>
          <p:nvPr/>
        </p:nvSpPr>
        <p:spPr>
          <a:xfrm>
            <a:off x="8208795" y="2391132"/>
            <a:ext cx="1394865" cy="450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Smart Electrical &amp; Pneumatic</a:t>
            </a:r>
            <a:r>
              <a:rPr lang="en-GB" sz="600" dirty="0" smtClean="0"/>
              <a:t> Aux:</a:t>
            </a:r>
          </a:p>
          <a:p>
            <a:pPr algn="ctr"/>
            <a:r>
              <a:rPr lang="en-GB" sz="600" dirty="0"/>
              <a:t>air comp 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sp>
        <p:nvSpPr>
          <p:cNvPr id="488" name="Rounded Rectangle 487"/>
          <p:cNvSpPr/>
          <p:nvPr/>
        </p:nvSpPr>
        <p:spPr>
          <a:xfrm>
            <a:off x="8215183" y="2953877"/>
            <a:ext cx="1394865" cy="450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Smart Electrical only </a:t>
            </a:r>
            <a:r>
              <a:rPr lang="en-GB" sz="600" dirty="0" smtClean="0"/>
              <a:t>Aux:</a:t>
            </a:r>
          </a:p>
          <a:p>
            <a:pPr algn="ctr"/>
            <a:r>
              <a:rPr lang="en-GB" sz="600" dirty="0"/>
              <a:t>alternator 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sp>
        <p:nvSpPr>
          <p:cNvPr id="489" name="Rounded Rectangle 488"/>
          <p:cNvSpPr/>
          <p:nvPr/>
        </p:nvSpPr>
        <p:spPr>
          <a:xfrm>
            <a:off x="8204738" y="3513995"/>
            <a:ext cx="1394865" cy="450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Smart Pneumatic only </a:t>
            </a:r>
            <a:r>
              <a:rPr lang="en-GB" sz="600" dirty="0" smtClean="0"/>
              <a:t>Aux:</a:t>
            </a:r>
          </a:p>
          <a:p>
            <a:pPr algn="ctr"/>
            <a:r>
              <a:rPr lang="en-GB" sz="600" dirty="0"/>
              <a:t>air comp 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cxnSp>
        <p:nvCxnSpPr>
          <p:cNvPr id="68" name="Straight Arrow Connector 67"/>
          <p:cNvCxnSpPr>
            <a:stCxn id="397" idx="3"/>
            <a:endCxn id="482" idx="1"/>
          </p:cNvCxnSpPr>
          <p:nvPr/>
        </p:nvCxnSpPr>
        <p:spPr>
          <a:xfrm flipV="1">
            <a:off x="7711196" y="2056268"/>
            <a:ext cx="50804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419" idx="3"/>
            <a:endCxn id="485" idx="1"/>
          </p:cNvCxnSpPr>
          <p:nvPr/>
        </p:nvCxnSpPr>
        <p:spPr>
          <a:xfrm>
            <a:off x="7711196" y="2614652"/>
            <a:ext cx="497599" cy="17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432" idx="3"/>
            <a:endCxn id="488" idx="1"/>
          </p:cNvCxnSpPr>
          <p:nvPr/>
        </p:nvCxnSpPr>
        <p:spPr>
          <a:xfrm>
            <a:off x="7711196" y="3166005"/>
            <a:ext cx="503987" cy="13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445" idx="3"/>
            <a:endCxn id="489" idx="1"/>
          </p:cNvCxnSpPr>
          <p:nvPr/>
        </p:nvCxnSpPr>
        <p:spPr>
          <a:xfrm>
            <a:off x="7711196" y="3724388"/>
            <a:ext cx="493542" cy="14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1" name="Elbow Connector 370"/>
          <p:cNvCxnSpPr>
            <a:stCxn id="573" idx="3"/>
            <a:endCxn id="397" idx="1"/>
          </p:cNvCxnSpPr>
          <p:nvPr/>
        </p:nvCxnSpPr>
        <p:spPr>
          <a:xfrm flipV="1">
            <a:off x="3245041" y="2056269"/>
            <a:ext cx="4291400" cy="1843994"/>
          </a:xfrm>
          <a:prstGeom prst="bentConnector3">
            <a:avLst>
              <a:gd name="adj1" fmla="val 9480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7" name="Elbow Connector 376"/>
          <p:cNvCxnSpPr>
            <a:stCxn id="573" idx="3"/>
            <a:endCxn id="421" idx="6"/>
          </p:cNvCxnSpPr>
          <p:nvPr/>
        </p:nvCxnSpPr>
        <p:spPr>
          <a:xfrm flipV="1">
            <a:off x="3245041" y="2615102"/>
            <a:ext cx="4259162" cy="1285161"/>
          </a:xfrm>
          <a:prstGeom prst="bentConnector3">
            <a:avLst>
              <a:gd name="adj1" fmla="val 9550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0" name="Elbow Connector 379"/>
          <p:cNvCxnSpPr>
            <a:stCxn id="573" idx="3"/>
            <a:endCxn id="432" idx="1"/>
          </p:cNvCxnSpPr>
          <p:nvPr/>
        </p:nvCxnSpPr>
        <p:spPr>
          <a:xfrm flipV="1">
            <a:off x="3245041" y="3166005"/>
            <a:ext cx="4291400" cy="734258"/>
          </a:xfrm>
          <a:prstGeom prst="bentConnector3">
            <a:avLst>
              <a:gd name="adj1" fmla="val 9480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2" name="Elbow Connector 381"/>
          <p:cNvCxnSpPr>
            <a:stCxn id="573" idx="3"/>
            <a:endCxn id="445" idx="1"/>
          </p:cNvCxnSpPr>
          <p:nvPr/>
        </p:nvCxnSpPr>
        <p:spPr>
          <a:xfrm flipV="1">
            <a:off x="3245041" y="3724388"/>
            <a:ext cx="4291400" cy="175875"/>
          </a:xfrm>
          <a:prstGeom prst="bentConnector3">
            <a:avLst>
              <a:gd name="adj1" fmla="val 94983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40" name="Group 339"/>
          <p:cNvGrpSpPr/>
          <p:nvPr/>
        </p:nvGrpSpPr>
        <p:grpSpPr>
          <a:xfrm>
            <a:off x="3932342" y="3398930"/>
            <a:ext cx="271228" cy="533339"/>
            <a:chOff x="3704809" y="3042615"/>
            <a:chExt cx="271228" cy="715121"/>
          </a:xfrm>
        </p:grpSpPr>
        <p:grpSp>
          <p:nvGrpSpPr>
            <p:cNvPr id="383" name="Group 382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437" name="Rectangle 436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9" name="Oval 518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0" name="Oval 519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2" name="Oval 521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01" name="TextBox 400"/>
            <p:cNvSpPr txBox="1"/>
            <p:nvPr/>
          </p:nvSpPr>
          <p:spPr>
            <a:xfrm>
              <a:off x="3704809" y="3076169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402" name="TextBox 401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423" name="Straight Connector 422"/>
            <p:cNvCxnSpPr>
              <a:stCxn id="520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4" name="Straight Connector 423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6" name="Straight Connector 435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4" name="Rounded Rectangle 523"/>
          <p:cNvSpPr/>
          <p:nvPr/>
        </p:nvSpPr>
        <p:spPr>
          <a:xfrm>
            <a:off x="1395997" y="214123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5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525" name="Rounded Rectangle 524"/>
          <p:cNvSpPr/>
          <p:nvPr/>
        </p:nvSpPr>
        <p:spPr>
          <a:xfrm>
            <a:off x="2159883" y="1922595"/>
            <a:ext cx="804562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Generation power at crank (Traction)</a:t>
            </a:r>
            <a:endParaRPr lang="en-GB" sz="600" dirty="0"/>
          </a:p>
        </p:txBody>
      </p:sp>
      <p:sp>
        <p:nvSpPr>
          <p:cNvPr id="526" name="Rounded Rectangle 525"/>
          <p:cNvSpPr/>
          <p:nvPr/>
        </p:nvSpPr>
        <p:spPr>
          <a:xfrm>
            <a:off x="2159882" y="2258657"/>
            <a:ext cx="78808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Generation power at crank (Idle)</a:t>
            </a:r>
            <a:endParaRPr lang="en-GB" sz="600" dirty="0"/>
          </a:p>
        </p:txBody>
      </p:sp>
      <p:cxnSp>
        <p:nvCxnSpPr>
          <p:cNvPr id="25" name="Elbow Connector 24"/>
          <p:cNvCxnSpPr>
            <a:stCxn id="524" idx="3"/>
            <a:endCxn id="525" idx="1"/>
          </p:cNvCxnSpPr>
          <p:nvPr/>
        </p:nvCxnSpPr>
        <p:spPr>
          <a:xfrm flipV="1">
            <a:off x="2024333" y="2060418"/>
            <a:ext cx="135550" cy="1755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524" idx="3"/>
            <a:endCxn id="526" idx="1"/>
          </p:cNvCxnSpPr>
          <p:nvPr/>
        </p:nvCxnSpPr>
        <p:spPr>
          <a:xfrm>
            <a:off x="2024333" y="2235925"/>
            <a:ext cx="135549" cy="16055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526" idx="3"/>
            <a:endCxn id="401" idx="1"/>
          </p:cNvCxnSpPr>
          <p:nvPr/>
        </p:nvCxnSpPr>
        <p:spPr>
          <a:xfrm>
            <a:off x="2947969" y="2396480"/>
            <a:ext cx="984373" cy="109059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525" idx="3"/>
            <a:endCxn id="402" idx="1"/>
          </p:cNvCxnSpPr>
          <p:nvPr/>
        </p:nvCxnSpPr>
        <p:spPr>
          <a:xfrm>
            <a:off x="2964445" y="2060418"/>
            <a:ext cx="969256" cy="1787343"/>
          </a:xfrm>
          <a:prstGeom prst="bentConnector3">
            <a:avLst>
              <a:gd name="adj1" fmla="val 7257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endCxn id="520" idx="6"/>
          </p:cNvCxnSpPr>
          <p:nvPr/>
        </p:nvCxnSpPr>
        <p:spPr>
          <a:xfrm>
            <a:off x="2851644" y="2792976"/>
            <a:ext cx="1091143" cy="873074"/>
          </a:xfrm>
          <a:prstGeom prst="bentConnector3">
            <a:avLst>
              <a:gd name="adj1" fmla="val 6887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3" name="TextBox 552"/>
          <p:cNvSpPr txBox="1"/>
          <p:nvPr/>
        </p:nvSpPr>
        <p:spPr>
          <a:xfrm>
            <a:off x="4161632" y="371000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4" name="TextBox 553"/>
          <p:cNvSpPr txBox="1"/>
          <p:nvPr/>
        </p:nvSpPr>
        <p:spPr>
          <a:xfrm>
            <a:off x="7738292" y="184325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5" name="TextBox 554"/>
          <p:cNvSpPr txBox="1"/>
          <p:nvPr/>
        </p:nvSpPr>
        <p:spPr>
          <a:xfrm>
            <a:off x="7738292" y="237712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6" name="TextBox 555"/>
          <p:cNvSpPr txBox="1"/>
          <p:nvPr/>
        </p:nvSpPr>
        <p:spPr>
          <a:xfrm>
            <a:off x="7738292" y="292521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7" name="TextBox 556"/>
          <p:cNvSpPr txBox="1"/>
          <p:nvPr/>
        </p:nvSpPr>
        <p:spPr>
          <a:xfrm>
            <a:off x="7738292" y="345970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8" name="TextBox 557"/>
          <p:cNvSpPr txBox="1"/>
          <p:nvPr/>
        </p:nvSpPr>
        <p:spPr>
          <a:xfrm>
            <a:off x="2998990" y="192287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9" name="TextBox 558"/>
          <p:cNvSpPr txBox="1"/>
          <p:nvPr/>
        </p:nvSpPr>
        <p:spPr>
          <a:xfrm>
            <a:off x="2998990" y="224802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60" name="TextBox 559"/>
          <p:cNvSpPr txBox="1"/>
          <p:nvPr/>
        </p:nvSpPr>
        <p:spPr>
          <a:xfrm>
            <a:off x="2978870" y="266691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64" name="TextBox 563"/>
          <p:cNvSpPr txBox="1"/>
          <p:nvPr/>
        </p:nvSpPr>
        <p:spPr>
          <a:xfrm>
            <a:off x="4292255" y="191973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65" name="TextBox 564"/>
          <p:cNvSpPr txBox="1"/>
          <p:nvPr/>
        </p:nvSpPr>
        <p:spPr>
          <a:xfrm>
            <a:off x="4292255" y="224395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66" name="TextBox 565"/>
          <p:cNvSpPr txBox="1"/>
          <p:nvPr/>
        </p:nvSpPr>
        <p:spPr>
          <a:xfrm>
            <a:off x="4292255" y="253955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9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67" name="TextBox 566"/>
          <p:cNvSpPr txBox="1"/>
          <p:nvPr/>
        </p:nvSpPr>
        <p:spPr>
          <a:xfrm>
            <a:off x="4292255" y="289640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68" name="TextBox 567"/>
          <p:cNvSpPr txBox="1"/>
          <p:nvPr/>
        </p:nvSpPr>
        <p:spPr>
          <a:xfrm>
            <a:off x="4292255" y="319029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70" name="Rounded Rectangle 569"/>
          <p:cNvSpPr/>
          <p:nvPr/>
        </p:nvSpPr>
        <p:spPr>
          <a:xfrm>
            <a:off x="1720241" y="298038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cxnSp>
        <p:nvCxnSpPr>
          <p:cNvPr id="571" name="Elbow Connector 570"/>
          <p:cNvCxnSpPr>
            <a:stCxn id="570" idx="2"/>
            <a:endCxn id="572" idx="0"/>
          </p:cNvCxnSpPr>
          <p:nvPr/>
        </p:nvCxnSpPr>
        <p:spPr>
          <a:xfrm rot="16200000" flipH="1">
            <a:off x="1986571" y="3217614"/>
            <a:ext cx="96583" cy="90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72" name="Rounded Rectangle 571"/>
          <p:cNvSpPr/>
          <p:nvPr/>
        </p:nvSpPr>
        <p:spPr>
          <a:xfrm>
            <a:off x="1610516" y="3266359"/>
            <a:ext cx="849598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Over-run Flag</a:t>
            </a:r>
            <a:endParaRPr lang="en-GB" sz="600" dirty="0"/>
          </a:p>
        </p:txBody>
      </p:sp>
      <p:sp>
        <p:nvSpPr>
          <p:cNvPr id="573" name="Rectangle 572"/>
          <p:cNvSpPr/>
          <p:nvPr/>
        </p:nvSpPr>
        <p:spPr>
          <a:xfrm>
            <a:off x="2999763" y="3767440"/>
            <a:ext cx="245278" cy="2656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&amp;</a:t>
            </a:r>
          </a:p>
        </p:txBody>
      </p:sp>
      <p:cxnSp>
        <p:nvCxnSpPr>
          <p:cNvPr id="574" name="Elbow Connector 573"/>
          <p:cNvCxnSpPr>
            <a:stCxn id="572" idx="3"/>
            <a:endCxn id="573" idx="0"/>
          </p:cNvCxnSpPr>
          <p:nvPr/>
        </p:nvCxnSpPr>
        <p:spPr>
          <a:xfrm>
            <a:off x="2460114" y="3404182"/>
            <a:ext cx="662288" cy="36325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75" name="Elbow Connector 574"/>
          <p:cNvCxnSpPr>
            <a:stCxn id="576" idx="0"/>
            <a:endCxn id="577" idx="0"/>
          </p:cNvCxnSpPr>
          <p:nvPr/>
        </p:nvCxnSpPr>
        <p:spPr>
          <a:xfrm>
            <a:off x="1824191" y="3644042"/>
            <a:ext cx="1046469" cy="12339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76" name="Snip Single Corner Rectangle 575"/>
          <p:cNvSpPr/>
          <p:nvPr/>
        </p:nvSpPr>
        <p:spPr>
          <a:xfrm>
            <a:off x="1078041" y="3587084"/>
            <a:ext cx="746150" cy="11391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Clutch Engaged</a:t>
            </a:r>
            <a:endParaRPr lang="en-GB" sz="600" dirty="0"/>
          </a:p>
        </p:txBody>
      </p:sp>
      <p:sp>
        <p:nvSpPr>
          <p:cNvPr id="577" name="Rectangle 576"/>
          <p:cNvSpPr/>
          <p:nvPr/>
        </p:nvSpPr>
        <p:spPr>
          <a:xfrm>
            <a:off x="2748021" y="3767439"/>
            <a:ext cx="245278" cy="2656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&amp;</a:t>
            </a:r>
          </a:p>
        </p:txBody>
      </p:sp>
      <p:sp>
        <p:nvSpPr>
          <p:cNvPr id="578" name="Snip Single Corner Rectangle 577"/>
          <p:cNvSpPr/>
          <p:nvPr/>
        </p:nvSpPr>
        <p:spPr>
          <a:xfrm>
            <a:off x="1077954" y="3844542"/>
            <a:ext cx="746150" cy="11391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Not In Neutral</a:t>
            </a:r>
            <a:endParaRPr lang="en-GB" sz="600" dirty="0"/>
          </a:p>
        </p:txBody>
      </p:sp>
      <p:cxnSp>
        <p:nvCxnSpPr>
          <p:cNvPr id="579" name="Elbow Connector 578"/>
          <p:cNvCxnSpPr>
            <a:stCxn id="578" idx="0"/>
            <a:endCxn id="577" idx="1"/>
          </p:cNvCxnSpPr>
          <p:nvPr/>
        </p:nvCxnSpPr>
        <p:spPr>
          <a:xfrm flipV="1">
            <a:off x="1824104" y="3900262"/>
            <a:ext cx="923917" cy="12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80" name="TextBox 579"/>
          <p:cNvSpPr txBox="1"/>
          <p:nvPr/>
        </p:nvSpPr>
        <p:spPr>
          <a:xfrm>
            <a:off x="2518463" y="312623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81" name="TextBox 580"/>
          <p:cNvSpPr txBox="1"/>
          <p:nvPr/>
        </p:nvSpPr>
        <p:spPr>
          <a:xfrm>
            <a:off x="1062938" y="344334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82" name="TextBox 581"/>
          <p:cNvSpPr txBox="1"/>
          <p:nvPr/>
        </p:nvSpPr>
        <p:spPr>
          <a:xfrm>
            <a:off x="1062938" y="371046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83" name="TextBox 582"/>
          <p:cNvSpPr txBox="1"/>
          <p:nvPr/>
        </p:nvSpPr>
        <p:spPr>
          <a:xfrm>
            <a:off x="2576983" y="3598306"/>
            <a:ext cx="214446" cy="195814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800" b="1" dirty="0" smtClean="0">
                <a:solidFill>
                  <a:srgbClr val="FF0000"/>
                </a:solidFill>
              </a:rPr>
              <a:t>C 1</a:t>
            </a:r>
            <a:endParaRPr lang="en-GB" sz="800" b="1" dirty="0">
              <a:solidFill>
                <a:srgbClr val="FF0000"/>
              </a:solidFill>
            </a:endParaRPr>
          </a:p>
        </p:txBody>
      </p:sp>
      <p:cxnSp>
        <p:nvCxnSpPr>
          <p:cNvPr id="41" name="Elbow Connector 40"/>
          <p:cNvCxnSpPr>
            <a:stCxn id="437" idx="3"/>
          </p:cNvCxnSpPr>
          <p:nvPr/>
        </p:nvCxnSpPr>
        <p:spPr>
          <a:xfrm>
            <a:off x="4149780" y="3665600"/>
            <a:ext cx="492158" cy="1481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86" name="Flowchart: Terminator 585"/>
          <p:cNvSpPr/>
          <p:nvPr/>
        </p:nvSpPr>
        <p:spPr>
          <a:xfrm>
            <a:off x="4641207" y="3544755"/>
            <a:ext cx="1036781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Smart Electrical Power when not in Overrun</a:t>
            </a:r>
          </a:p>
        </p:txBody>
      </p:sp>
      <p:sp>
        <p:nvSpPr>
          <p:cNvPr id="411" name="Snip Single Corner Rectangle 410"/>
          <p:cNvSpPr/>
          <p:nvPr/>
        </p:nvSpPr>
        <p:spPr>
          <a:xfrm>
            <a:off x="1018333" y="4910451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477" name="Rectangle 476"/>
          <p:cNvSpPr/>
          <p:nvPr/>
        </p:nvSpPr>
        <p:spPr>
          <a:xfrm>
            <a:off x="1019909" y="5080291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561" name="Rounded Rectangle 560"/>
          <p:cNvSpPr/>
          <p:nvPr/>
        </p:nvSpPr>
        <p:spPr>
          <a:xfrm>
            <a:off x="1018333" y="5266559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562" name="TextBox 561"/>
          <p:cNvSpPr txBox="1"/>
          <p:nvPr/>
        </p:nvSpPr>
        <p:spPr>
          <a:xfrm>
            <a:off x="1524054" y="4863761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signals</a:t>
            </a:r>
          </a:p>
        </p:txBody>
      </p:sp>
      <p:sp>
        <p:nvSpPr>
          <p:cNvPr id="563" name="TextBox 562"/>
          <p:cNvSpPr txBox="1"/>
          <p:nvPr/>
        </p:nvSpPr>
        <p:spPr>
          <a:xfrm>
            <a:off x="1524054" y="5041590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569" name="TextBox 568"/>
          <p:cNvSpPr txBox="1"/>
          <p:nvPr/>
        </p:nvSpPr>
        <p:spPr>
          <a:xfrm>
            <a:off x="1524054" y="5227411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587" name="Flowchart: Terminator 586"/>
          <p:cNvSpPr/>
          <p:nvPr/>
        </p:nvSpPr>
        <p:spPr>
          <a:xfrm>
            <a:off x="1018332" y="5452649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588" name="TextBox 587"/>
          <p:cNvSpPr txBox="1"/>
          <p:nvPr/>
        </p:nvSpPr>
        <p:spPr>
          <a:xfrm>
            <a:off x="1524053" y="5435284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589" name="TextBox 588"/>
          <p:cNvSpPr txBox="1"/>
          <p:nvPr/>
        </p:nvSpPr>
        <p:spPr>
          <a:xfrm>
            <a:off x="1012196" y="5646490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590" name="TextBox 589"/>
          <p:cNvSpPr txBox="1"/>
          <p:nvPr/>
        </p:nvSpPr>
        <p:spPr>
          <a:xfrm>
            <a:off x="1524052" y="5616064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449" name="Rounded Rectangle 448"/>
          <p:cNvSpPr/>
          <p:nvPr/>
        </p:nvSpPr>
        <p:spPr>
          <a:xfrm>
            <a:off x="8213337" y="4020457"/>
            <a:ext cx="1069193" cy="12804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Idle</a:t>
            </a:r>
            <a:endParaRPr lang="en-GB" sz="600" dirty="0"/>
          </a:p>
        </p:txBody>
      </p:sp>
      <p:cxnSp>
        <p:nvCxnSpPr>
          <p:cNvPr id="3" name="Elbow Connector 2"/>
          <p:cNvCxnSpPr>
            <a:endCxn id="449" idx="1"/>
          </p:cNvCxnSpPr>
          <p:nvPr/>
        </p:nvCxnSpPr>
        <p:spPr>
          <a:xfrm>
            <a:off x="2851644" y="2792976"/>
            <a:ext cx="5361693" cy="1291503"/>
          </a:xfrm>
          <a:prstGeom prst="bentConnector3">
            <a:avLst>
              <a:gd name="adj1" fmla="val 13996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1" name="Rounded Rectangle 480"/>
          <p:cNvSpPr/>
          <p:nvPr/>
        </p:nvSpPr>
        <p:spPr>
          <a:xfrm>
            <a:off x="1012079" y="4724357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483" name="TextBox 482"/>
          <p:cNvSpPr txBox="1"/>
          <p:nvPr/>
        </p:nvSpPr>
        <p:spPr>
          <a:xfrm>
            <a:off x="1520144" y="4680101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sp>
        <p:nvSpPr>
          <p:cNvPr id="612" name="Snip Single Corner Rectangle 611"/>
          <p:cNvSpPr/>
          <p:nvPr/>
        </p:nvSpPr>
        <p:spPr>
          <a:xfrm>
            <a:off x="1089765" y="2676211"/>
            <a:ext cx="830588" cy="106484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Clutch Dis-Engaged</a:t>
            </a:r>
            <a:endParaRPr lang="en-GB" sz="600" dirty="0"/>
          </a:p>
        </p:txBody>
      </p:sp>
      <p:sp>
        <p:nvSpPr>
          <p:cNvPr id="613" name="Snip Single Corner Rectangle 612"/>
          <p:cNvSpPr/>
          <p:nvPr/>
        </p:nvSpPr>
        <p:spPr>
          <a:xfrm>
            <a:off x="1089678" y="2809006"/>
            <a:ext cx="746150" cy="11391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 In Neutral</a:t>
            </a:r>
            <a:endParaRPr lang="en-GB" sz="600" dirty="0"/>
          </a:p>
        </p:txBody>
      </p:sp>
      <p:sp>
        <p:nvSpPr>
          <p:cNvPr id="614" name="Snip Single Corner Rectangle 613"/>
          <p:cNvSpPr/>
          <p:nvPr/>
        </p:nvSpPr>
        <p:spPr>
          <a:xfrm>
            <a:off x="1089245" y="2492479"/>
            <a:ext cx="739998" cy="16028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 Engine speed = to Idle</a:t>
            </a:r>
            <a:endParaRPr lang="en-GB" sz="600" dirty="0"/>
          </a:p>
        </p:txBody>
      </p:sp>
      <p:sp>
        <p:nvSpPr>
          <p:cNvPr id="615" name="Rectangle 614"/>
          <p:cNvSpPr/>
          <p:nvPr/>
        </p:nvSpPr>
        <p:spPr>
          <a:xfrm>
            <a:off x="2597270" y="2715291"/>
            <a:ext cx="245278" cy="1650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&amp;</a:t>
            </a:r>
          </a:p>
        </p:txBody>
      </p:sp>
      <p:sp>
        <p:nvSpPr>
          <p:cNvPr id="616" name="Rectangle 615"/>
          <p:cNvSpPr/>
          <p:nvPr/>
        </p:nvSpPr>
        <p:spPr>
          <a:xfrm>
            <a:off x="2232967" y="2715290"/>
            <a:ext cx="357840" cy="1650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or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57" name="Elbow Connector 56"/>
          <p:cNvCxnSpPr>
            <a:stCxn id="613" idx="0"/>
            <a:endCxn id="616" idx="1"/>
          </p:cNvCxnSpPr>
          <p:nvPr/>
        </p:nvCxnSpPr>
        <p:spPr>
          <a:xfrm flipV="1">
            <a:off x="1835828" y="2797804"/>
            <a:ext cx="397139" cy="681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612" idx="0"/>
            <a:endCxn id="616" idx="0"/>
          </p:cNvCxnSpPr>
          <p:nvPr/>
        </p:nvCxnSpPr>
        <p:spPr>
          <a:xfrm flipV="1">
            <a:off x="1920353" y="2715290"/>
            <a:ext cx="491534" cy="14163"/>
          </a:xfrm>
          <a:prstGeom prst="bentConnector4">
            <a:avLst>
              <a:gd name="adj1" fmla="val 31800"/>
              <a:gd name="adj2" fmla="val 88635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614" idx="0"/>
            <a:endCxn id="615" idx="0"/>
          </p:cNvCxnSpPr>
          <p:nvPr/>
        </p:nvCxnSpPr>
        <p:spPr>
          <a:xfrm>
            <a:off x="1829243" y="2572621"/>
            <a:ext cx="890666" cy="14267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64275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Rounded Rectangle 272"/>
          <p:cNvSpPr/>
          <p:nvPr/>
        </p:nvSpPr>
        <p:spPr>
          <a:xfrm>
            <a:off x="1039328" y="659296"/>
            <a:ext cx="7831692" cy="5781553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4" name="TextBox 273"/>
          <p:cNvSpPr txBox="1"/>
          <p:nvPr/>
        </p:nvSpPr>
        <p:spPr>
          <a:xfrm>
            <a:off x="1039328" y="312054"/>
            <a:ext cx="4407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8</a:t>
            </a:r>
            <a:r>
              <a:rPr lang="en-GB" dirty="0" smtClean="0"/>
              <a:t>: FULL assignment of auxiliary loads</a:t>
            </a:r>
            <a:endParaRPr lang="en-GB" dirty="0"/>
          </a:p>
        </p:txBody>
      </p:sp>
      <p:sp>
        <p:nvSpPr>
          <p:cNvPr id="506" name="Rounded Rectangle 505"/>
          <p:cNvSpPr/>
          <p:nvPr/>
        </p:nvSpPr>
        <p:spPr>
          <a:xfrm>
            <a:off x="2222432" y="3331543"/>
            <a:ext cx="1394864" cy="254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Pneumatics</a:t>
            </a:r>
            <a:endParaRPr lang="en-GB" sz="600" dirty="0"/>
          </a:p>
        </p:txBody>
      </p:sp>
      <p:sp>
        <p:nvSpPr>
          <p:cNvPr id="507" name="Rounded Rectangle 506"/>
          <p:cNvSpPr/>
          <p:nvPr/>
        </p:nvSpPr>
        <p:spPr>
          <a:xfrm>
            <a:off x="2222433" y="2977025"/>
            <a:ext cx="1394864" cy="254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Average power </a:t>
            </a:r>
            <a:r>
              <a:rPr lang="en-GB" sz="600" dirty="0" smtClean="0"/>
              <a:t>demand at </a:t>
            </a:r>
            <a:r>
              <a:rPr lang="en-GB" sz="600" dirty="0"/>
              <a:t>crank from Electrics (including HVAC electrics)</a:t>
            </a:r>
          </a:p>
        </p:txBody>
      </p:sp>
      <p:sp>
        <p:nvSpPr>
          <p:cNvPr id="508" name="Rounded Rectangle 507"/>
          <p:cNvSpPr/>
          <p:nvPr/>
        </p:nvSpPr>
        <p:spPr>
          <a:xfrm>
            <a:off x="1198386" y="218536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7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509" name="Rounded Rectangle 508"/>
          <p:cNvSpPr/>
          <p:nvPr/>
        </p:nvSpPr>
        <p:spPr>
          <a:xfrm>
            <a:off x="2236934" y="1651478"/>
            <a:ext cx="1394865" cy="2491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&amp; Pneumatic</a:t>
            </a:r>
            <a:r>
              <a:rPr lang="en-GB" sz="600" dirty="0"/>
              <a:t> Aux:</a:t>
            </a:r>
          </a:p>
          <a:p>
            <a:pPr algn="ctr"/>
            <a:r>
              <a:rPr lang="en-GB" sz="600" dirty="0"/>
              <a:t>alternator power gen. at crank</a:t>
            </a:r>
          </a:p>
        </p:txBody>
      </p:sp>
      <p:sp>
        <p:nvSpPr>
          <p:cNvPr id="510" name="Rounded Rectangle 509"/>
          <p:cNvSpPr/>
          <p:nvPr/>
        </p:nvSpPr>
        <p:spPr>
          <a:xfrm>
            <a:off x="2226489" y="1991680"/>
            <a:ext cx="1394865" cy="2491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&amp; Pneumatic</a:t>
            </a:r>
            <a:r>
              <a:rPr lang="en-GB" sz="600" dirty="0"/>
              <a:t> Aux:</a:t>
            </a:r>
          </a:p>
          <a:p>
            <a:pPr algn="ctr"/>
            <a:r>
              <a:rPr lang="en-GB" sz="600" dirty="0"/>
              <a:t>air comp power gen. at crank</a:t>
            </a:r>
          </a:p>
        </p:txBody>
      </p:sp>
      <p:sp>
        <p:nvSpPr>
          <p:cNvPr id="511" name="Rounded Rectangle 510"/>
          <p:cNvSpPr/>
          <p:nvPr/>
        </p:nvSpPr>
        <p:spPr>
          <a:xfrm>
            <a:off x="2232877" y="2322932"/>
            <a:ext cx="1394865" cy="2491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only </a:t>
            </a:r>
            <a:r>
              <a:rPr lang="en-GB" sz="600" dirty="0"/>
              <a:t>Aux:</a:t>
            </a:r>
          </a:p>
          <a:p>
            <a:pPr algn="ctr"/>
            <a:r>
              <a:rPr lang="en-GB" sz="600" dirty="0"/>
              <a:t>alternator power gen. at crank</a:t>
            </a:r>
          </a:p>
        </p:txBody>
      </p:sp>
      <p:sp>
        <p:nvSpPr>
          <p:cNvPr id="512" name="Rounded Rectangle 511"/>
          <p:cNvSpPr/>
          <p:nvPr/>
        </p:nvSpPr>
        <p:spPr>
          <a:xfrm>
            <a:off x="2222432" y="2645772"/>
            <a:ext cx="1394865" cy="2491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Pneumatic only </a:t>
            </a:r>
            <a:r>
              <a:rPr lang="en-GB" sz="600" dirty="0"/>
              <a:t>Aux:</a:t>
            </a:r>
          </a:p>
          <a:p>
            <a:pPr algn="ctr"/>
            <a:r>
              <a:rPr lang="en-GB" sz="600" dirty="0"/>
              <a:t>air comp power gen. at crank</a:t>
            </a:r>
          </a:p>
        </p:txBody>
      </p:sp>
      <p:cxnSp>
        <p:nvCxnSpPr>
          <p:cNvPr id="4" name="Elbow Connector 3"/>
          <p:cNvCxnSpPr>
            <a:stCxn id="508" idx="3"/>
            <a:endCxn id="509" idx="1"/>
          </p:cNvCxnSpPr>
          <p:nvPr/>
        </p:nvCxnSpPr>
        <p:spPr>
          <a:xfrm flipV="1">
            <a:off x="1826722" y="1776031"/>
            <a:ext cx="410212" cy="5040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" name="Elbow Connector 5"/>
          <p:cNvCxnSpPr>
            <a:stCxn id="508" idx="3"/>
            <a:endCxn id="510" idx="1"/>
          </p:cNvCxnSpPr>
          <p:nvPr/>
        </p:nvCxnSpPr>
        <p:spPr>
          <a:xfrm flipV="1">
            <a:off x="1826722" y="2116233"/>
            <a:ext cx="399767" cy="16383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508" idx="3"/>
            <a:endCxn id="511" idx="1"/>
          </p:cNvCxnSpPr>
          <p:nvPr/>
        </p:nvCxnSpPr>
        <p:spPr>
          <a:xfrm>
            <a:off x="1826722" y="2280064"/>
            <a:ext cx="406155" cy="1674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508" idx="3"/>
            <a:endCxn id="512" idx="1"/>
          </p:cNvCxnSpPr>
          <p:nvPr/>
        </p:nvCxnSpPr>
        <p:spPr>
          <a:xfrm>
            <a:off x="1826722" y="2280064"/>
            <a:ext cx="395710" cy="4902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13" name="Rounded Rectangle 512"/>
          <p:cNvSpPr/>
          <p:nvPr/>
        </p:nvSpPr>
        <p:spPr>
          <a:xfrm>
            <a:off x="1198386" y="316740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cxnSp>
        <p:nvCxnSpPr>
          <p:cNvPr id="14" name="Elbow Connector 13"/>
          <p:cNvCxnSpPr>
            <a:stCxn id="513" idx="3"/>
            <a:endCxn id="507" idx="1"/>
          </p:cNvCxnSpPr>
          <p:nvPr/>
        </p:nvCxnSpPr>
        <p:spPr>
          <a:xfrm flipV="1">
            <a:off x="1826722" y="3104518"/>
            <a:ext cx="395711" cy="1575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513" idx="3"/>
            <a:endCxn id="506" idx="1"/>
          </p:cNvCxnSpPr>
          <p:nvPr/>
        </p:nvCxnSpPr>
        <p:spPr>
          <a:xfrm>
            <a:off x="1826722" y="3262098"/>
            <a:ext cx="395710" cy="19693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14" name="Rounded Rectangle 513"/>
          <p:cNvSpPr/>
          <p:nvPr/>
        </p:nvSpPr>
        <p:spPr>
          <a:xfrm>
            <a:off x="1188269" y="835142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515" name="Rounded Rectangle 514"/>
          <p:cNvSpPr/>
          <p:nvPr/>
        </p:nvSpPr>
        <p:spPr>
          <a:xfrm>
            <a:off x="2232877" y="776590"/>
            <a:ext cx="1384419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HVAC Mechanicals</a:t>
            </a:r>
            <a:endParaRPr lang="en-GB" sz="600" dirty="0"/>
          </a:p>
        </p:txBody>
      </p:sp>
      <p:cxnSp>
        <p:nvCxnSpPr>
          <p:cNvPr id="28" name="Elbow Connector 27"/>
          <p:cNvCxnSpPr>
            <a:stCxn id="514" idx="3"/>
            <a:endCxn id="515" idx="1"/>
          </p:cNvCxnSpPr>
          <p:nvPr/>
        </p:nvCxnSpPr>
        <p:spPr>
          <a:xfrm flipV="1">
            <a:off x="1816605" y="926976"/>
            <a:ext cx="416272" cy="28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509" idx="3"/>
            <a:endCxn id="308" idx="6"/>
          </p:cNvCxnSpPr>
          <p:nvPr/>
        </p:nvCxnSpPr>
        <p:spPr>
          <a:xfrm>
            <a:off x="3631799" y="1776031"/>
            <a:ext cx="596079" cy="145182"/>
          </a:xfrm>
          <a:prstGeom prst="bentConnector3">
            <a:avLst>
              <a:gd name="adj1" fmla="val 25498"/>
            </a:avLst>
          </a:prstGeom>
          <a:noFill/>
          <a:ln w="6350" cap="flat" cmpd="sng" algn="ctr">
            <a:solidFill>
              <a:srgbClr val="DC241F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510" idx="3"/>
            <a:endCxn id="309" idx="6"/>
          </p:cNvCxnSpPr>
          <p:nvPr/>
        </p:nvCxnSpPr>
        <p:spPr>
          <a:xfrm flipV="1">
            <a:off x="3621354" y="2026893"/>
            <a:ext cx="605410" cy="89340"/>
          </a:xfrm>
          <a:prstGeom prst="bentConnector3">
            <a:avLst>
              <a:gd name="adj1" fmla="val 11192"/>
            </a:avLst>
          </a:prstGeom>
          <a:noFill/>
          <a:ln w="6350" cap="flat" cmpd="sng" algn="ctr">
            <a:solidFill>
              <a:srgbClr val="92499E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511" idx="3"/>
            <a:endCxn id="313" idx="6"/>
          </p:cNvCxnSpPr>
          <p:nvPr/>
        </p:nvCxnSpPr>
        <p:spPr>
          <a:xfrm flipV="1">
            <a:off x="3627742" y="2283389"/>
            <a:ext cx="599334" cy="164096"/>
          </a:xfrm>
          <a:prstGeom prst="bentConnector3">
            <a:avLst>
              <a:gd name="adj1" fmla="val 9739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506" idx="3"/>
            <a:endCxn id="315" idx="6"/>
          </p:cNvCxnSpPr>
          <p:nvPr/>
        </p:nvCxnSpPr>
        <p:spPr>
          <a:xfrm flipV="1">
            <a:off x="3617296" y="2389069"/>
            <a:ext cx="608666" cy="1069967"/>
          </a:xfrm>
          <a:prstGeom prst="bentConnector3">
            <a:avLst>
              <a:gd name="adj1" fmla="val 41654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512" idx="3"/>
            <a:endCxn id="321" idx="6"/>
          </p:cNvCxnSpPr>
          <p:nvPr/>
        </p:nvCxnSpPr>
        <p:spPr>
          <a:xfrm>
            <a:off x="3617297" y="2770325"/>
            <a:ext cx="606205" cy="1407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9B0D8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507" idx="3"/>
            <a:endCxn id="322" idx="6"/>
          </p:cNvCxnSpPr>
          <p:nvPr/>
        </p:nvCxnSpPr>
        <p:spPr>
          <a:xfrm flipV="1">
            <a:off x="3617297" y="2877412"/>
            <a:ext cx="605091" cy="227106"/>
          </a:xfrm>
          <a:prstGeom prst="bentConnector3">
            <a:avLst>
              <a:gd name="adj1" fmla="val 5629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307" idx="3"/>
            <a:endCxn id="240" idx="1"/>
          </p:cNvCxnSpPr>
          <p:nvPr/>
        </p:nvCxnSpPr>
        <p:spPr>
          <a:xfrm>
            <a:off x="4404166" y="1971533"/>
            <a:ext cx="1234874" cy="13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1" name="Elbow Connector 140"/>
          <p:cNvCxnSpPr>
            <a:stCxn id="507" idx="3"/>
            <a:endCxn id="325" idx="6"/>
          </p:cNvCxnSpPr>
          <p:nvPr/>
        </p:nvCxnSpPr>
        <p:spPr>
          <a:xfrm>
            <a:off x="3617297" y="3104518"/>
            <a:ext cx="609532" cy="29916"/>
          </a:xfrm>
          <a:prstGeom prst="bentConnector3">
            <a:avLst>
              <a:gd name="adj1" fmla="val 5625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3" name="Elbow Connector 142"/>
          <p:cNvCxnSpPr>
            <a:stCxn id="506" idx="3"/>
            <a:endCxn id="326" idx="6"/>
          </p:cNvCxnSpPr>
          <p:nvPr/>
        </p:nvCxnSpPr>
        <p:spPr>
          <a:xfrm flipV="1">
            <a:off x="3617296" y="3240114"/>
            <a:ext cx="608419" cy="218922"/>
          </a:xfrm>
          <a:prstGeom prst="bentConnector3">
            <a:avLst>
              <a:gd name="adj1" fmla="val 41651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96" name="Group 595"/>
          <p:cNvGrpSpPr/>
          <p:nvPr/>
        </p:nvGrpSpPr>
        <p:grpSpPr>
          <a:xfrm>
            <a:off x="7307533" y="849665"/>
            <a:ext cx="177402" cy="263401"/>
            <a:chOff x="1426057" y="1874219"/>
            <a:chExt cx="177402" cy="263401"/>
          </a:xfrm>
        </p:grpSpPr>
        <p:pic>
          <p:nvPicPr>
            <p:cNvPr id="597" name="Picture 59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598" name="Oval 59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9" name="Oval 59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3" name="Elbow Connector 162"/>
          <p:cNvCxnSpPr>
            <a:stCxn id="335" idx="3"/>
            <a:endCxn id="599" idx="6"/>
          </p:cNvCxnSpPr>
          <p:nvPr/>
        </p:nvCxnSpPr>
        <p:spPr>
          <a:xfrm flipV="1">
            <a:off x="7063793" y="1036726"/>
            <a:ext cx="243740" cy="155287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515" idx="3"/>
            <a:endCxn id="598" idx="6"/>
          </p:cNvCxnSpPr>
          <p:nvPr/>
        </p:nvCxnSpPr>
        <p:spPr>
          <a:xfrm>
            <a:off x="3617296" y="926976"/>
            <a:ext cx="3691351" cy="407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00" name="Rounded Rectangle 599"/>
          <p:cNvSpPr/>
          <p:nvPr/>
        </p:nvSpPr>
        <p:spPr>
          <a:xfrm>
            <a:off x="9080380" y="907664"/>
            <a:ext cx="1384419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Aux power at crank from electrical, HVAC and Pneumatic ancillaries (W)</a:t>
            </a:r>
            <a:endParaRPr lang="en-GB" sz="600" dirty="0"/>
          </a:p>
        </p:txBody>
      </p:sp>
      <p:cxnSp>
        <p:nvCxnSpPr>
          <p:cNvPr id="7" name="Elbow Connector 6"/>
          <p:cNvCxnSpPr>
            <a:stCxn id="509" idx="3"/>
            <a:endCxn id="205" idx="1"/>
          </p:cNvCxnSpPr>
          <p:nvPr/>
        </p:nvCxnSpPr>
        <p:spPr>
          <a:xfrm>
            <a:off x="3631799" y="1776031"/>
            <a:ext cx="2569947" cy="2759037"/>
          </a:xfrm>
          <a:prstGeom prst="bentConnector3">
            <a:avLst>
              <a:gd name="adj1" fmla="val 6032"/>
            </a:avLst>
          </a:prstGeom>
          <a:noFill/>
          <a:ln w="6350" cap="flat" cmpd="sng" algn="ctr">
            <a:solidFill>
              <a:srgbClr val="DC241F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511" idx="3"/>
            <a:endCxn id="206" idx="1"/>
          </p:cNvCxnSpPr>
          <p:nvPr/>
        </p:nvCxnSpPr>
        <p:spPr>
          <a:xfrm>
            <a:off x="3627742" y="2447485"/>
            <a:ext cx="2575363" cy="2448265"/>
          </a:xfrm>
          <a:prstGeom prst="bentConnector3">
            <a:avLst>
              <a:gd name="adj1" fmla="val 2294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03" name="Group 202"/>
          <p:cNvGrpSpPr/>
          <p:nvPr/>
        </p:nvGrpSpPr>
        <p:grpSpPr>
          <a:xfrm>
            <a:off x="6201746" y="4446919"/>
            <a:ext cx="271228" cy="533339"/>
            <a:chOff x="3704809" y="3042615"/>
            <a:chExt cx="271228" cy="715121"/>
          </a:xfrm>
        </p:grpSpPr>
        <p:grpSp>
          <p:nvGrpSpPr>
            <p:cNvPr id="204" name="Group 203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10" name="Rectangle 209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1" name="Oval 210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Oval 211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5" name="TextBox 204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07" name="Straight Connector 206"/>
            <p:cNvCxnSpPr>
              <a:stCxn id="212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2" name="Rounded Rectangle 241"/>
          <p:cNvSpPr/>
          <p:nvPr/>
        </p:nvSpPr>
        <p:spPr>
          <a:xfrm>
            <a:off x="9153450" y="4566490"/>
            <a:ext cx="1054645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</a:t>
            </a:r>
            <a:r>
              <a:rPr lang="en-GB" sz="600" u="sng" dirty="0" smtClean="0"/>
              <a:t>: </a:t>
            </a:r>
            <a:r>
              <a:rPr lang="en-GB" sz="600" dirty="0" smtClean="0"/>
              <a:t>alternator </a:t>
            </a:r>
            <a:r>
              <a:rPr lang="en-GB" sz="600" dirty="0"/>
              <a:t>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cxnSp>
        <p:nvCxnSpPr>
          <p:cNvPr id="43" name="Straight Arrow Connector 42"/>
          <p:cNvCxnSpPr>
            <a:stCxn id="210" idx="3"/>
            <a:endCxn id="242" idx="1"/>
          </p:cNvCxnSpPr>
          <p:nvPr/>
        </p:nvCxnSpPr>
        <p:spPr>
          <a:xfrm>
            <a:off x="6419184" y="4713589"/>
            <a:ext cx="2734266" cy="3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0" name="Rounded Rectangle 249"/>
          <p:cNvSpPr/>
          <p:nvPr/>
        </p:nvSpPr>
        <p:spPr>
          <a:xfrm>
            <a:off x="3398882" y="5670629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and Pneumatics:</a:t>
            </a:r>
          </a:p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sp>
        <p:nvSpPr>
          <p:cNvPr id="251" name="Rounded Rectangle 250"/>
          <p:cNvSpPr/>
          <p:nvPr/>
        </p:nvSpPr>
        <p:spPr>
          <a:xfrm>
            <a:off x="3398882" y="6032694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 only:</a:t>
            </a:r>
          </a:p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grpSp>
        <p:nvGrpSpPr>
          <p:cNvPr id="252" name="Group 251"/>
          <p:cNvGrpSpPr/>
          <p:nvPr/>
        </p:nvGrpSpPr>
        <p:grpSpPr>
          <a:xfrm>
            <a:off x="6201746" y="5719183"/>
            <a:ext cx="271228" cy="533339"/>
            <a:chOff x="3704809" y="3042615"/>
            <a:chExt cx="271228" cy="715121"/>
          </a:xfrm>
        </p:grpSpPr>
        <p:grpSp>
          <p:nvGrpSpPr>
            <p:cNvPr id="253" name="Group 252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59" name="Rectangle 258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Oval 259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Oval 261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4" name="TextBox 253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56" name="Straight Connector 255"/>
            <p:cNvCxnSpPr>
              <a:stCxn id="261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64" name="Straight Arrow Connector 263"/>
          <p:cNvCxnSpPr>
            <a:endCxn id="261" idx="6"/>
          </p:cNvCxnSpPr>
          <p:nvPr/>
        </p:nvCxnSpPr>
        <p:spPr>
          <a:xfrm flipV="1">
            <a:off x="6073231" y="5986303"/>
            <a:ext cx="138960" cy="37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250" idx="3"/>
            <a:endCxn id="254" idx="1"/>
          </p:cNvCxnSpPr>
          <p:nvPr/>
        </p:nvCxnSpPr>
        <p:spPr>
          <a:xfrm flipV="1">
            <a:off x="4468075" y="5807332"/>
            <a:ext cx="1733671" cy="112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251" idx="3"/>
            <a:endCxn id="255" idx="1"/>
          </p:cNvCxnSpPr>
          <p:nvPr/>
        </p:nvCxnSpPr>
        <p:spPr>
          <a:xfrm flipV="1">
            <a:off x="4468075" y="6168014"/>
            <a:ext cx="1735030" cy="250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9" name="Rounded Rectangle 268"/>
          <p:cNvSpPr/>
          <p:nvPr/>
        </p:nvSpPr>
        <p:spPr>
          <a:xfrm>
            <a:off x="9167412" y="5843458"/>
            <a:ext cx="1054644" cy="300771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cxnSp>
        <p:nvCxnSpPr>
          <p:cNvPr id="56" name="Straight Arrow Connector 55"/>
          <p:cNvCxnSpPr>
            <a:stCxn id="259" idx="3"/>
            <a:endCxn id="269" idx="1"/>
          </p:cNvCxnSpPr>
          <p:nvPr/>
        </p:nvCxnSpPr>
        <p:spPr>
          <a:xfrm>
            <a:off x="6419184" y="5985853"/>
            <a:ext cx="2748228" cy="7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2" name="Rounded Rectangle 271"/>
          <p:cNvSpPr/>
          <p:nvPr/>
        </p:nvSpPr>
        <p:spPr>
          <a:xfrm>
            <a:off x="2244167" y="589469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cxnSp>
        <p:nvCxnSpPr>
          <p:cNvPr id="60" name="Elbow Connector 59"/>
          <p:cNvCxnSpPr>
            <a:stCxn id="272" idx="3"/>
            <a:endCxn id="250" idx="1"/>
          </p:cNvCxnSpPr>
          <p:nvPr/>
        </p:nvCxnSpPr>
        <p:spPr>
          <a:xfrm flipV="1">
            <a:off x="2872503" y="5808452"/>
            <a:ext cx="526379" cy="18094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272" idx="3"/>
            <a:endCxn id="251" idx="1"/>
          </p:cNvCxnSpPr>
          <p:nvPr/>
        </p:nvCxnSpPr>
        <p:spPr>
          <a:xfrm>
            <a:off x="2872503" y="5989394"/>
            <a:ext cx="526379" cy="18112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38" name="Group 237"/>
          <p:cNvGrpSpPr/>
          <p:nvPr/>
        </p:nvGrpSpPr>
        <p:grpSpPr>
          <a:xfrm>
            <a:off x="5639040" y="1884744"/>
            <a:ext cx="271228" cy="533339"/>
            <a:chOff x="3704809" y="3042615"/>
            <a:chExt cx="271228" cy="715121"/>
          </a:xfrm>
        </p:grpSpPr>
        <p:grpSp>
          <p:nvGrpSpPr>
            <p:cNvPr id="239" name="Group 23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47" name="Rectangle 246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Oval 247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0" name="TextBox 23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44" name="Straight Connector 243"/>
            <p:cNvCxnSpPr>
              <a:stCxn id="249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7" name="Group 266"/>
          <p:cNvGrpSpPr/>
          <p:nvPr/>
        </p:nvGrpSpPr>
        <p:grpSpPr>
          <a:xfrm>
            <a:off x="5639040" y="2732058"/>
            <a:ext cx="271228" cy="533339"/>
            <a:chOff x="3704809" y="3042615"/>
            <a:chExt cx="271228" cy="715121"/>
          </a:xfrm>
        </p:grpSpPr>
        <p:grpSp>
          <p:nvGrpSpPr>
            <p:cNvPr id="268" name="Group 267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91" name="Rectangle 290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Oval 291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" name="Oval 293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0" name="TextBox 26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88" name="Straight Connector 287"/>
            <p:cNvCxnSpPr>
              <a:stCxn id="293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97" name="Straight Arrow Connector 296"/>
          <p:cNvCxnSpPr/>
          <p:nvPr/>
        </p:nvCxnSpPr>
        <p:spPr>
          <a:xfrm flipV="1">
            <a:off x="6717599" y="2597647"/>
            <a:ext cx="138960" cy="4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8" name="Elbow Connector 297"/>
          <p:cNvCxnSpPr>
            <a:stCxn id="291" idx="3"/>
            <a:endCxn id="331" idx="1"/>
          </p:cNvCxnSpPr>
          <p:nvPr/>
        </p:nvCxnSpPr>
        <p:spPr>
          <a:xfrm flipV="1">
            <a:off x="5856478" y="2771763"/>
            <a:ext cx="991236" cy="226965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05" name="Group 304"/>
          <p:cNvGrpSpPr/>
          <p:nvPr/>
        </p:nvGrpSpPr>
        <p:grpSpPr>
          <a:xfrm>
            <a:off x="4226764" y="1839832"/>
            <a:ext cx="177402" cy="263401"/>
            <a:chOff x="1426057" y="1874219"/>
            <a:chExt cx="177402" cy="263401"/>
          </a:xfrm>
        </p:grpSpPr>
        <p:pic>
          <p:nvPicPr>
            <p:cNvPr id="307" name="Picture 30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08" name="Oval 30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9" name="Oval 30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1" name="Group 310"/>
          <p:cNvGrpSpPr/>
          <p:nvPr/>
        </p:nvGrpSpPr>
        <p:grpSpPr>
          <a:xfrm>
            <a:off x="4225962" y="2202008"/>
            <a:ext cx="177402" cy="263401"/>
            <a:chOff x="1426057" y="1874219"/>
            <a:chExt cx="177402" cy="263401"/>
          </a:xfrm>
        </p:grpSpPr>
        <p:pic>
          <p:nvPicPr>
            <p:cNvPr id="312" name="Picture 3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13" name="Oval 31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5" name="Oval 314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6" name="Group 315"/>
          <p:cNvGrpSpPr/>
          <p:nvPr/>
        </p:nvGrpSpPr>
        <p:grpSpPr>
          <a:xfrm>
            <a:off x="4222388" y="2690351"/>
            <a:ext cx="177402" cy="263401"/>
            <a:chOff x="1426057" y="1874219"/>
            <a:chExt cx="177402" cy="263401"/>
          </a:xfrm>
        </p:grpSpPr>
        <p:pic>
          <p:nvPicPr>
            <p:cNvPr id="318" name="Picture 3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21" name="Oval 320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2" name="Oval 321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3" name="Group 322"/>
          <p:cNvGrpSpPr/>
          <p:nvPr/>
        </p:nvGrpSpPr>
        <p:grpSpPr>
          <a:xfrm>
            <a:off x="4225715" y="3053053"/>
            <a:ext cx="177402" cy="263401"/>
            <a:chOff x="1426057" y="1874219"/>
            <a:chExt cx="177402" cy="263401"/>
          </a:xfrm>
        </p:grpSpPr>
        <p:pic>
          <p:nvPicPr>
            <p:cNvPr id="324" name="Picture 3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25" name="Oval 324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6" name="Oval 325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6846355" y="2322932"/>
            <a:ext cx="271228" cy="533339"/>
            <a:chOff x="3704809" y="3042615"/>
            <a:chExt cx="271228" cy="715121"/>
          </a:xfrm>
        </p:grpSpPr>
        <p:grpSp>
          <p:nvGrpSpPr>
            <p:cNvPr id="329" name="Group 32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335" name="Rectangle 334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6" name="Oval 335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7" name="Oval 336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8" name="Oval 337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30" name="TextBox 32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331" name="TextBox 33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332" name="Straight Connector 331"/>
            <p:cNvCxnSpPr>
              <a:stCxn id="337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39" name="Elbow Connector 338"/>
          <p:cNvCxnSpPr>
            <a:endCxn id="330" idx="1"/>
          </p:cNvCxnSpPr>
          <p:nvPr/>
        </p:nvCxnSpPr>
        <p:spPr>
          <a:xfrm>
            <a:off x="5862715" y="2154707"/>
            <a:ext cx="983640" cy="256374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2" name="Elbow Connector 341"/>
          <p:cNvCxnSpPr>
            <a:stCxn id="312" idx="3"/>
            <a:endCxn id="265" idx="6"/>
          </p:cNvCxnSpPr>
          <p:nvPr/>
        </p:nvCxnSpPr>
        <p:spPr>
          <a:xfrm flipV="1">
            <a:off x="4403364" y="2331952"/>
            <a:ext cx="1250077" cy="17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4" name="Elbow Connector 353"/>
          <p:cNvCxnSpPr>
            <a:stCxn id="318" idx="3"/>
            <a:endCxn id="270" idx="1"/>
          </p:cNvCxnSpPr>
          <p:nvPr/>
        </p:nvCxnSpPr>
        <p:spPr>
          <a:xfrm flipV="1">
            <a:off x="4399790" y="2820207"/>
            <a:ext cx="1239250" cy="184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3" name="Elbow Connector 362"/>
          <p:cNvCxnSpPr>
            <a:stCxn id="324" idx="3"/>
            <a:endCxn id="271" idx="1"/>
          </p:cNvCxnSpPr>
          <p:nvPr/>
        </p:nvCxnSpPr>
        <p:spPr>
          <a:xfrm flipV="1">
            <a:off x="4403117" y="3180889"/>
            <a:ext cx="1237282" cy="386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endCxn id="212" idx="6"/>
          </p:cNvCxnSpPr>
          <p:nvPr/>
        </p:nvCxnSpPr>
        <p:spPr>
          <a:xfrm>
            <a:off x="6023805" y="4713211"/>
            <a:ext cx="188386" cy="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>
            <a:off x="5451275" y="2987384"/>
            <a:ext cx="188386" cy="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>
            <a:off x="5459513" y="2147125"/>
            <a:ext cx="188386" cy="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4219834" y="1710904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217252" y="2081288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223352" y="2563331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216117" y="2937379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7461495" y="733269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975895" y="73947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2037207" y="155027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2023510" y="190915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2023509" y="228159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2014777" y="258250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2000714" y="294660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2008962" y="325936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179888" y="560706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3169977" y="599075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9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6856087" y="2122391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W </a:t>
            </a:r>
            <a:r>
              <a:rPr lang="en-GB" sz="700" dirty="0" smtClean="0">
                <a:solidFill>
                  <a:srgbClr val="FF0000"/>
                </a:solidFill>
              </a:rPr>
              <a:t>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5644387" y="2577229"/>
            <a:ext cx="319683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W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6184734" y="4266494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W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6199387" y="5539938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W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629346" y="1681182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W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5001716" y="4593359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4430055" y="2061652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4430055" y="2889256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5961713" y="2364668"/>
            <a:ext cx="276133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9080380" y="658930"/>
            <a:ext cx="312131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9173141" y="4334799"/>
            <a:ext cx="312131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9173141" y="5653380"/>
            <a:ext cx="312131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4968763" y="5910810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5972286" y="2508178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</a:t>
            </a:r>
            <a:endParaRPr lang="en-GB" sz="600" dirty="0"/>
          </a:p>
        </p:txBody>
      </p:sp>
      <p:sp>
        <p:nvSpPr>
          <p:cNvPr id="184" name="Rectangle 183"/>
          <p:cNvSpPr/>
          <p:nvPr/>
        </p:nvSpPr>
        <p:spPr>
          <a:xfrm>
            <a:off x="4702287" y="2043162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sp>
        <p:nvSpPr>
          <p:cNvPr id="185" name="Rectangle 184"/>
          <p:cNvSpPr/>
          <p:nvPr/>
        </p:nvSpPr>
        <p:spPr>
          <a:xfrm>
            <a:off x="4706195" y="2898946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sp>
        <p:nvSpPr>
          <p:cNvPr id="186" name="Rectangle 185"/>
          <p:cNvSpPr/>
          <p:nvPr/>
        </p:nvSpPr>
        <p:spPr>
          <a:xfrm>
            <a:off x="5296257" y="4614423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sp>
        <p:nvSpPr>
          <p:cNvPr id="187" name="Rectangle 186"/>
          <p:cNvSpPr/>
          <p:nvPr/>
        </p:nvSpPr>
        <p:spPr>
          <a:xfrm>
            <a:off x="5319702" y="5888331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</a:t>
            </a:r>
            <a:endParaRPr lang="en-GB" sz="600" dirty="0"/>
          </a:p>
        </p:txBody>
      </p:sp>
      <p:sp>
        <p:nvSpPr>
          <p:cNvPr id="200" name="Snip Single Corner Rectangle 199"/>
          <p:cNvSpPr/>
          <p:nvPr/>
        </p:nvSpPr>
        <p:spPr>
          <a:xfrm>
            <a:off x="9398648" y="2147519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01" name="Rectangle 200"/>
          <p:cNvSpPr/>
          <p:nvPr/>
        </p:nvSpPr>
        <p:spPr>
          <a:xfrm>
            <a:off x="9400224" y="2317359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02" name="Rounded Rectangle 201"/>
          <p:cNvSpPr/>
          <p:nvPr/>
        </p:nvSpPr>
        <p:spPr>
          <a:xfrm>
            <a:off x="9398648" y="2503627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14" name="TextBox 213"/>
          <p:cNvSpPr txBox="1"/>
          <p:nvPr/>
        </p:nvSpPr>
        <p:spPr>
          <a:xfrm>
            <a:off x="9904369" y="2100829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signals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9904369" y="2278658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16" name="TextBox 215"/>
          <p:cNvSpPr txBox="1"/>
          <p:nvPr/>
        </p:nvSpPr>
        <p:spPr>
          <a:xfrm>
            <a:off x="9904369" y="2464479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217" name="Flowchart: Terminator 216"/>
          <p:cNvSpPr/>
          <p:nvPr/>
        </p:nvSpPr>
        <p:spPr>
          <a:xfrm>
            <a:off x="9398647" y="2689717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18" name="TextBox 217"/>
          <p:cNvSpPr txBox="1"/>
          <p:nvPr/>
        </p:nvSpPr>
        <p:spPr>
          <a:xfrm>
            <a:off x="9904368" y="2672352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19" name="TextBox 218"/>
          <p:cNvSpPr txBox="1"/>
          <p:nvPr/>
        </p:nvSpPr>
        <p:spPr>
          <a:xfrm>
            <a:off x="9392511" y="2883558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220" name="TextBox 219"/>
          <p:cNvSpPr txBox="1"/>
          <p:nvPr/>
        </p:nvSpPr>
        <p:spPr>
          <a:xfrm>
            <a:off x="9904367" y="2853132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188" name="Rounded Rectangle 187"/>
          <p:cNvSpPr/>
          <p:nvPr/>
        </p:nvSpPr>
        <p:spPr>
          <a:xfrm>
            <a:off x="9394725" y="1969247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89" name="TextBox 188"/>
          <p:cNvSpPr txBox="1"/>
          <p:nvPr/>
        </p:nvSpPr>
        <p:spPr>
          <a:xfrm>
            <a:off x="9902790" y="1924991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grpSp>
        <p:nvGrpSpPr>
          <p:cNvPr id="196" name="Group 195"/>
          <p:cNvGrpSpPr/>
          <p:nvPr/>
        </p:nvGrpSpPr>
        <p:grpSpPr>
          <a:xfrm>
            <a:off x="8100886" y="1398392"/>
            <a:ext cx="271228" cy="359510"/>
            <a:chOff x="10452757" y="5158155"/>
            <a:chExt cx="271228" cy="359510"/>
          </a:xfrm>
        </p:grpSpPr>
        <p:grpSp>
          <p:nvGrpSpPr>
            <p:cNvPr id="197" name="Group 196"/>
            <p:cNvGrpSpPr/>
            <p:nvPr/>
          </p:nvGrpSpPr>
          <p:grpSpPr>
            <a:xfrm>
              <a:off x="10463202" y="5158155"/>
              <a:ext cx="196983" cy="359510"/>
              <a:chOff x="3715254" y="3158576"/>
              <a:chExt cx="196983" cy="482044"/>
            </a:xfrm>
          </p:grpSpPr>
          <p:sp>
            <p:nvSpPr>
              <p:cNvPr id="226" name="Rectangle 225"/>
              <p:cNvSpPr/>
              <p:nvPr/>
            </p:nvSpPr>
            <p:spPr>
              <a:xfrm>
                <a:off x="3747492" y="3158576"/>
                <a:ext cx="164745" cy="4820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Oval 226"/>
              <p:cNvSpPr/>
              <p:nvPr/>
            </p:nvSpPr>
            <p:spPr>
              <a:xfrm flipH="1" flipV="1">
                <a:off x="3717236" y="325086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Oval 227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/>
              <p:cNvSpPr/>
              <p:nvPr/>
            </p:nvSpPr>
            <p:spPr>
              <a:xfrm flipH="1" flipV="1">
                <a:off x="3719210" y="3507801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98" name="TextBox 197"/>
            <p:cNvSpPr txBox="1"/>
            <p:nvPr/>
          </p:nvSpPr>
          <p:spPr>
            <a:xfrm>
              <a:off x="10452757" y="5175889"/>
              <a:ext cx="271228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10454116" y="5349006"/>
              <a:ext cx="251992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23" name="Straight Connector 222"/>
            <p:cNvCxnSpPr>
              <a:stCxn id="228" idx="2"/>
            </p:cNvCxnSpPr>
            <p:nvPr/>
          </p:nvCxnSpPr>
          <p:spPr>
            <a:xfrm flipV="1">
              <a:off x="10508921" y="5347195"/>
              <a:ext cx="71191" cy="4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flipV="1">
              <a:off x="10580112" y="5318425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flipV="1">
              <a:off x="10578131" y="5352376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0" name="Snip Single Corner Rectangle 229"/>
          <p:cNvSpPr/>
          <p:nvPr/>
        </p:nvSpPr>
        <p:spPr>
          <a:xfrm>
            <a:off x="7271622" y="1515623"/>
            <a:ext cx="719559" cy="115772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EngineStopped</a:t>
            </a:r>
            <a:endParaRPr lang="en-GB" sz="600" dirty="0"/>
          </a:p>
        </p:txBody>
      </p:sp>
      <p:sp>
        <p:nvSpPr>
          <p:cNvPr id="231" name="Rectangle 230"/>
          <p:cNvSpPr/>
          <p:nvPr/>
        </p:nvSpPr>
        <p:spPr>
          <a:xfrm>
            <a:off x="7851111" y="1351498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0</a:t>
            </a:r>
          </a:p>
        </p:txBody>
      </p:sp>
      <p:cxnSp>
        <p:nvCxnSpPr>
          <p:cNvPr id="232" name="Elbow Connector 231"/>
          <p:cNvCxnSpPr>
            <a:stCxn id="231" idx="3"/>
            <a:endCxn id="198" idx="1"/>
          </p:cNvCxnSpPr>
          <p:nvPr/>
        </p:nvCxnSpPr>
        <p:spPr>
          <a:xfrm>
            <a:off x="7980066" y="1415976"/>
            <a:ext cx="120820" cy="632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3" name="Straight Arrow Connector 232"/>
          <p:cNvCxnSpPr>
            <a:stCxn id="230" idx="0"/>
            <a:endCxn id="228" idx="5"/>
          </p:cNvCxnSpPr>
          <p:nvPr/>
        </p:nvCxnSpPr>
        <p:spPr>
          <a:xfrm flipV="1">
            <a:off x="7991181" y="1571511"/>
            <a:ext cx="126845" cy="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4" name="Rectangle 233"/>
          <p:cNvSpPr/>
          <p:nvPr/>
        </p:nvSpPr>
        <p:spPr>
          <a:xfrm>
            <a:off x="7862834" y="1675837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1</a:t>
            </a:r>
            <a:endParaRPr lang="en-GB" sz="800" dirty="0"/>
          </a:p>
        </p:txBody>
      </p:sp>
      <p:cxnSp>
        <p:nvCxnSpPr>
          <p:cNvPr id="235" name="Elbow Connector 234"/>
          <p:cNvCxnSpPr>
            <a:stCxn id="234" idx="3"/>
            <a:endCxn id="199" idx="1"/>
          </p:cNvCxnSpPr>
          <p:nvPr/>
        </p:nvCxnSpPr>
        <p:spPr>
          <a:xfrm flipV="1">
            <a:off x="7991789" y="1652367"/>
            <a:ext cx="110456" cy="8794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36" name="Group 235"/>
          <p:cNvGrpSpPr/>
          <p:nvPr/>
        </p:nvGrpSpPr>
        <p:grpSpPr>
          <a:xfrm>
            <a:off x="8549928" y="904646"/>
            <a:ext cx="171490" cy="307424"/>
            <a:chOff x="2119626" y="1550074"/>
            <a:chExt cx="171490" cy="307424"/>
          </a:xfrm>
        </p:grpSpPr>
        <p:pic>
          <p:nvPicPr>
            <p:cNvPr id="237" name="Picture 2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43" name="Oval 24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3" name="Oval 262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9" name="Straight Arrow Connector 8"/>
          <p:cNvCxnSpPr>
            <a:stCxn id="597" idx="3"/>
            <a:endCxn id="243" idx="5"/>
          </p:cNvCxnSpPr>
          <p:nvPr/>
        </p:nvCxnSpPr>
        <p:spPr>
          <a:xfrm>
            <a:off x="7484935" y="981366"/>
            <a:ext cx="1072802" cy="1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226" idx="3"/>
            <a:endCxn id="263" idx="6"/>
          </p:cNvCxnSpPr>
          <p:nvPr/>
        </p:nvCxnSpPr>
        <p:spPr>
          <a:xfrm flipV="1">
            <a:off x="8308314" y="1110422"/>
            <a:ext cx="241614" cy="46772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37" idx="3"/>
            <a:endCxn id="600" idx="1"/>
          </p:cNvCxnSpPr>
          <p:nvPr/>
        </p:nvCxnSpPr>
        <p:spPr>
          <a:xfrm flipV="1">
            <a:off x="8721418" y="1058050"/>
            <a:ext cx="358962" cy="3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6" name="TextBox 275"/>
          <p:cNvSpPr txBox="1"/>
          <p:nvPr/>
        </p:nvSpPr>
        <p:spPr>
          <a:xfrm>
            <a:off x="7258114" y="1300028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IP 12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8368886" y="759452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8056382" y="1788822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W </a:t>
            </a:r>
            <a:r>
              <a:rPr lang="en-GB" sz="700" dirty="0">
                <a:solidFill>
                  <a:srgbClr val="FF0000"/>
                </a:solidFill>
              </a:rPr>
              <a:t>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778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881" y="85613"/>
            <a:ext cx="69063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Calculation of </a:t>
            </a:r>
            <a:r>
              <a:rPr lang="en-GB" sz="3200" dirty="0"/>
              <a:t>a</a:t>
            </a:r>
            <a:r>
              <a:rPr lang="en-GB" sz="3200" dirty="0" smtClean="0"/>
              <a:t>uxiliary power in Pre-run</a:t>
            </a:r>
            <a:endParaRPr lang="en-GB" sz="3200" dirty="0"/>
          </a:p>
        </p:txBody>
      </p:sp>
      <p:sp>
        <p:nvSpPr>
          <p:cNvPr id="5" name="Rounded Rectangle 4"/>
          <p:cNvSpPr/>
          <p:nvPr/>
        </p:nvSpPr>
        <p:spPr>
          <a:xfrm>
            <a:off x="4115895" y="207585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15895" y="2354302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2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12812" y="263993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3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425764" y="263993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115895" y="292178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12812" y="320741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5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421465" y="263992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7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421465" y="207471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8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27" name="Straight Arrow Connector 26"/>
          <p:cNvCxnSpPr>
            <a:stCxn id="8" idx="3"/>
            <a:endCxn id="11" idx="1"/>
          </p:cNvCxnSpPr>
          <p:nvPr/>
        </p:nvCxnSpPr>
        <p:spPr>
          <a:xfrm flipV="1">
            <a:off x="6054100" y="2734624"/>
            <a:ext cx="36736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5" idx="3"/>
            <a:endCxn id="12" idx="1"/>
          </p:cNvCxnSpPr>
          <p:nvPr/>
        </p:nvCxnSpPr>
        <p:spPr>
          <a:xfrm flipV="1">
            <a:off x="4744231" y="2169414"/>
            <a:ext cx="1677234" cy="1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1" idx="0"/>
            <a:endCxn id="12" idx="2"/>
          </p:cNvCxnSpPr>
          <p:nvPr/>
        </p:nvCxnSpPr>
        <p:spPr>
          <a:xfrm flipV="1">
            <a:off x="6735633" y="2264108"/>
            <a:ext cx="0" cy="375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7334785" y="2019027"/>
            <a:ext cx="1384419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Aux power at crank from electrical, HVAC and Pneumatic ancillaries (W)</a:t>
            </a:r>
            <a:endParaRPr lang="en-GB" sz="600" dirty="0"/>
          </a:p>
        </p:txBody>
      </p:sp>
      <p:cxnSp>
        <p:nvCxnSpPr>
          <p:cNvPr id="36" name="Straight Arrow Connector 35"/>
          <p:cNvCxnSpPr>
            <a:stCxn id="12" idx="3"/>
            <a:endCxn id="34" idx="1"/>
          </p:cNvCxnSpPr>
          <p:nvPr/>
        </p:nvCxnSpPr>
        <p:spPr>
          <a:xfrm flipV="1">
            <a:off x="7049801" y="2169413"/>
            <a:ext cx="28498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" name="Snip Single Corner Rectangle 36"/>
          <p:cNvSpPr/>
          <p:nvPr/>
        </p:nvSpPr>
        <p:spPr>
          <a:xfrm>
            <a:off x="1252992" y="3814661"/>
            <a:ext cx="874399" cy="173765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Time (s)</a:t>
            </a:r>
            <a:endParaRPr lang="en-GB" sz="600" dirty="0"/>
          </a:p>
        </p:txBody>
      </p:sp>
      <p:sp>
        <p:nvSpPr>
          <p:cNvPr id="38" name="Snip Single Corner Rectangle 37"/>
          <p:cNvSpPr/>
          <p:nvPr/>
        </p:nvSpPr>
        <p:spPr>
          <a:xfrm>
            <a:off x="1252992" y="3451756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</a:t>
            </a:r>
            <a:endParaRPr lang="en-GB" sz="600" dirty="0"/>
          </a:p>
        </p:txBody>
      </p:sp>
      <p:sp>
        <p:nvSpPr>
          <p:cNvPr id="39" name="Snip Single Corner Rectangle 38"/>
          <p:cNvSpPr/>
          <p:nvPr/>
        </p:nvSpPr>
        <p:spPr>
          <a:xfrm>
            <a:off x="1252992" y="1784531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Motoring Power</a:t>
            </a:r>
            <a:endParaRPr lang="en-GB" sz="600" dirty="0"/>
          </a:p>
        </p:txBody>
      </p:sp>
      <p:sp>
        <p:nvSpPr>
          <p:cNvPr id="40" name="Snip Single Corner Rectangle 39"/>
          <p:cNvSpPr/>
          <p:nvPr/>
        </p:nvSpPr>
        <p:spPr>
          <a:xfrm>
            <a:off x="1252992" y="2147434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Power</a:t>
            </a:r>
            <a:endParaRPr lang="en-GB" sz="600" dirty="0"/>
          </a:p>
        </p:txBody>
      </p:sp>
      <p:sp>
        <p:nvSpPr>
          <p:cNvPr id="41" name="Snip Single Corner Rectangle 40"/>
          <p:cNvSpPr/>
          <p:nvPr/>
        </p:nvSpPr>
        <p:spPr>
          <a:xfrm>
            <a:off x="1252992" y="1421628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Pre-existing Aux Power</a:t>
            </a:r>
            <a:endParaRPr lang="en-GB" sz="600" dirty="0"/>
          </a:p>
        </p:txBody>
      </p:sp>
      <p:sp>
        <p:nvSpPr>
          <p:cNvPr id="42" name="Snip Single Corner Rectangle 41"/>
          <p:cNvSpPr/>
          <p:nvPr/>
        </p:nvSpPr>
        <p:spPr>
          <a:xfrm>
            <a:off x="1252992" y="2813898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Clutch Engaged</a:t>
            </a:r>
            <a:endParaRPr lang="en-GB" sz="600" dirty="0"/>
          </a:p>
        </p:txBody>
      </p:sp>
      <p:sp>
        <p:nvSpPr>
          <p:cNvPr id="45" name="Rounded Rectangle 44"/>
          <p:cNvSpPr/>
          <p:nvPr/>
        </p:nvSpPr>
        <p:spPr>
          <a:xfrm>
            <a:off x="1193207" y="1370109"/>
            <a:ext cx="1005984" cy="2698391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049631" y="1180425"/>
            <a:ext cx="12811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Input Signals from Pre-run</a:t>
            </a:r>
            <a:endParaRPr lang="en-GB" sz="800" dirty="0"/>
          </a:p>
        </p:txBody>
      </p:sp>
      <p:sp>
        <p:nvSpPr>
          <p:cNvPr id="47" name="Rounded Rectangle 46"/>
          <p:cNvSpPr/>
          <p:nvPr/>
        </p:nvSpPr>
        <p:spPr>
          <a:xfrm>
            <a:off x="3180303" y="1991043"/>
            <a:ext cx="4027805" cy="146071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3108503" y="181039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Calculation performed for every time step</a:t>
            </a:r>
            <a:endParaRPr lang="en-GB" sz="800" dirty="0"/>
          </a:p>
        </p:txBody>
      </p:sp>
      <p:cxnSp>
        <p:nvCxnSpPr>
          <p:cNvPr id="51" name="Straight Arrow Connector 50"/>
          <p:cNvCxnSpPr>
            <a:stCxn id="45" idx="3"/>
            <a:endCxn id="47" idx="1"/>
          </p:cNvCxnSpPr>
          <p:nvPr/>
        </p:nvCxnSpPr>
        <p:spPr>
          <a:xfrm>
            <a:off x="2199191" y="2719305"/>
            <a:ext cx="981112" cy="2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/>
        </p:nvSpPr>
        <p:spPr>
          <a:xfrm>
            <a:off x="3263278" y="2079975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0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6" name="Straight Arrow Connector 15"/>
          <p:cNvCxnSpPr>
            <a:stCxn id="62" idx="3"/>
            <a:endCxn id="5" idx="1"/>
          </p:cNvCxnSpPr>
          <p:nvPr/>
        </p:nvCxnSpPr>
        <p:spPr>
          <a:xfrm flipV="1">
            <a:off x="3891614" y="2170551"/>
            <a:ext cx="224281" cy="4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62" idx="3"/>
            <a:endCxn id="6" idx="1"/>
          </p:cNvCxnSpPr>
          <p:nvPr/>
        </p:nvCxnSpPr>
        <p:spPr>
          <a:xfrm>
            <a:off x="3891614" y="2174670"/>
            <a:ext cx="224281" cy="2743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3263277" y="320856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0.5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4" name="Straight Arrow Connector 13"/>
          <p:cNvCxnSpPr>
            <a:stCxn id="62" idx="2"/>
            <a:endCxn id="63" idx="0"/>
          </p:cNvCxnSpPr>
          <p:nvPr/>
        </p:nvCxnSpPr>
        <p:spPr>
          <a:xfrm flipH="1">
            <a:off x="3577445" y="2269364"/>
            <a:ext cx="1" cy="939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3" idx="3"/>
            <a:endCxn id="10" idx="1"/>
          </p:cNvCxnSpPr>
          <p:nvPr/>
        </p:nvCxnSpPr>
        <p:spPr>
          <a:xfrm flipV="1">
            <a:off x="3891613" y="3302108"/>
            <a:ext cx="221199" cy="11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10" idx="3"/>
            <a:endCxn id="11" idx="2"/>
          </p:cNvCxnSpPr>
          <p:nvPr/>
        </p:nvCxnSpPr>
        <p:spPr>
          <a:xfrm flipV="1">
            <a:off x="4741148" y="2829318"/>
            <a:ext cx="1994485" cy="47279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3"/>
            <a:endCxn id="8" idx="1"/>
          </p:cNvCxnSpPr>
          <p:nvPr/>
        </p:nvCxnSpPr>
        <p:spPr>
          <a:xfrm>
            <a:off x="4744231" y="2170551"/>
            <a:ext cx="681533" cy="564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6" idx="3"/>
            <a:endCxn id="8" idx="1"/>
          </p:cNvCxnSpPr>
          <p:nvPr/>
        </p:nvCxnSpPr>
        <p:spPr>
          <a:xfrm>
            <a:off x="4744231" y="2448997"/>
            <a:ext cx="681533" cy="285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7" idx="3"/>
            <a:endCxn id="8" idx="1"/>
          </p:cNvCxnSpPr>
          <p:nvPr/>
        </p:nvCxnSpPr>
        <p:spPr>
          <a:xfrm flipV="1">
            <a:off x="4741148" y="2734625"/>
            <a:ext cx="68461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9" idx="3"/>
            <a:endCxn id="8" idx="1"/>
          </p:cNvCxnSpPr>
          <p:nvPr/>
        </p:nvCxnSpPr>
        <p:spPr>
          <a:xfrm flipV="1">
            <a:off x="4744231" y="2734625"/>
            <a:ext cx="681533" cy="281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10" idx="3"/>
            <a:endCxn id="8" idx="1"/>
          </p:cNvCxnSpPr>
          <p:nvPr/>
        </p:nvCxnSpPr>
        <p:spPr>
          <a:xfrm flipV="1">
            <a:off x="4741148" y="2734625"/>
            <a:ext cx="684616" cy="567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8" idx="0"/>
            <a:endCxn id="12" idx="1"/>
          </p:cNvCxnSpPr>
          <p:nvPr/>
        </p:nvCxnSpPr>
        <p:spPr>
          <a:xfrm flipV="1">
            <a:off x="5739932" y="2169414"/>
            <a:ext cx="681533" cy="470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8" name="Snip Single Corner Rectangle 67"/>
          <p:cNvSpPr/>
          <p:nvPr/>
        </p:nvSpPr>
        <p:spPr>
          <a:xfrm>
            <a:off x="1249084" y="3146051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Idle Flag</a:t>
            </a:r>
            <a:endParaRPr lang="en-GB" sz="600" dirty="0"/>
          </a:p>
        </p:txBody>
      </p:sp>
      <p:sp>
        <p:nvSpPr>
          <p:cNvPr id="69" name="Snip Single Corner Rectangle 68"/>
          <p:cNvSpPr/>
          <p:nvPr/>
        </p:nvSpPr>
        <p:spPr>
          <a:xfrm>
            <a:off x="1245176" y="2509097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Neutral flag</a:t>
            </a:r>
            <a:endParaRPr lang="en-GB" sz="600" dirty="0"/>
          </a:p>
        </p:txBody>
      </p:sp>
      <p:sp>
        <p:nvSpPr>
          <p:cNvPr id="70" name="Snip Single Corner Rectangle 69"/>
          <p:cNvSpPr/>
          <p:nvPr/>
        </p:nvSpPr>
        <p:spPr>
          <a:xfrm>
            <a:off x="1199344" y="4787152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71" name="Rectangle 70"/>
          <p:cNvSpPr/>
          <p:nvPr/>
        </p:nvSpPr>
        <p:spPr>
          <a:xfrm>
            <a:off x="1200920" y="4956992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72" name="Rounded Rectangle 71"/>
          <p:cNvSpPr/>
          <p:nvPr/>
        </p:nvSpPr>
        <p:spPr>
          <a:xfrm>
            <a:off x="1199344" y="5143260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73" name="TextBox 72"/>
          <p:cNvSpPr txBox="1"/>
          <p:nvPr/>
        </p:nvSpPr>
        <p:spPr>
          <a:xfrm>
            <a:off x="1705065" y="4740462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signals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705065" y="4918291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75" name="TextBox 74"/>
          <p:cNvSpPr txBox="1"/>
          <p:nvPr/>
        </p:nvSpPr>
        <p:spPr>
          <a:xfrm>
            <a:off x="1705065" y="5104112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76" name="Flowchart: Terminator 75"/>
          <p:cNvSpPr/>
          <p:nvPr/>
        </p:nvSpPr>
        <p:spPr>
          <a:xfrm>
            <a:off x="1199343" y="5329350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77" name="TextBox 76"/>
          <p:cNvSpPr txBox="1"/>
          <p:nvPr/>
        </p:nvSpPr>
        <p:spPr>
          <a:xfrm>
            <a:off x="1705064" y="5311985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78" name="TextBox 77"/>
          <p:cNvSpPr txBox="1"/>
          <p:nvPr/>
        </p:nvSpPr>
        <p:spPr>
          <a:xfrm>
            <a:off x="1193207" y="5523191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79" name="TextBox 78"/>
          <p:cNvSpPr txBox="1"/>
          <p:nvPr/>
        </p:nvSpPr>
        <p:spPr>
          <a:xfrm>
            <a:off x="1705063" y="5492765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83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4" name="Straight Arrow Connector 433"/>
          <p:cNvCxnSpPr>
            <a:stCxn id="295" idx="3"/>
            <a:endCxn id="489" idx="1"/>
          </p:cNvCxnSpPr>
          <p:nvPr/>
        </p:nvCxnSpPr>
        <p:spPr>
          <a:xfrm>
            <a:off x="5424115" y="3351319"/>
            <a:ext cx="757528" cy="2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371" idx="3"/>
            <a:endCxn id="370" idx="6"/>
          </p:cNvCxnSpPr>
          <p:nvPr/>
        </p:nvCxnSpPr>
        <p:spPr>
          <a:xfrm>
            <a:off x="1367692" y="3221629"/>
            <a:ext cx="1380303" cy="252993"/>
          </a:xfrm>
          <a:prstGeom prst="bentConnector3">
            <a:avLst>
              <a:gd name="adj1" fmla="val 527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5" name="Rectangle 294"/>
          <p:cNvSpPr/>
          <p:nvPr/>
        </p:nvSpPr>
        <p:spPr>
          <a:xfrm>
            <a:off x="4954842" y="3151352"/>
            <a:ext cx="469273" cy="39993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Map g/h</a:t>
            </a:r>
            <a:endParaRPr lang="en-GB" sz="600" dirty="0"/>
          </a:p>
        </p:txBody>
      </p:sp>
      <p:sp>
        <p:nvSpPr>
          <p:cNvPr id="147" name="TextBox 146"/>
          <p:cNvSpPr txBox="1"/>
          <p:nvPr/>
        </p:nvSpPr>
        <p:spPr>
          <a:xfrm>
            <a:off x="3579532" y="68855"/>
            <a:ext cx="3240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Pneumatic System</a:t>
            </a:r>
            <a:endParaRPr lang="en-GB" sz="3200" dirty="0"/>
          </a:p>
        </p:txBody>
      </p:sp>
      <p:cxnSp>
        <p:nvCxnSpPr>
          <p:cNvPr id="430" name="Elbow Connector 429"/>
          <p:cNvCxnSpPr>
            <a:stCxn id="443" idx="0"/>
            <a:endCxn id="333" idx="6"/>
          </p:cNvCxnSpPr>
          <p:nvPr/>
        </p:nvCxnSpPr>
        <p:spPr>
          <a:xfrm flipV="1">
            <a:off x="1385639" y="3412868"/>
            <a:ext cx="3537461" cy="163619"/>
          </a:xfrm>
          <a:prstGeom prst="bentConnector3">
            <a:avLst>
              <a:gd name="adj1" fmla="val 97059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31" name="Flowchart: Terminator 430"/>
          <p:cNvSpPr/>
          <p:nvPr/>
        </p:nvSpPr>
        <p:spPr>
          <a:xfrm>
            <a:off x="6515736" y="2769759"/>
            <a:ext cx="936518" cy="25450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Fuel Consumption (T</a:t>
            </a:r>
            <a:r>
              <a:rPr lang="en-GB" sz="500" dirty="0" smtClean="0"/>
              <a:t>D+HEP(on)</a:t>
            </a:r>
            <a:r>
              <a:rPr lang="en-GB" sz="700" dirty="0" smtClean="0"/>
              <a:t>, N)</a:t>
            </a:r>
            <a:endParaRPr lang="en-GB" sz="700" dirty="0"/>
          </a:p>
        </p:txBody>
      </p:sp>
      <p:sp>
        <p:nvSpPr>
          <p:cNvPr id="432" name="Flowchart: Terminator 431"/>
          <p:cNvSpPr/>
          <p:nvPr/>
        </p:nvSpPr>
        <p:spPr>
          <a:xfrm>
            <a:off x="6539185" y="3213215"/>
            <a:ext cx="936518" cy="25450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Fuel Consumption (T</a:t>
            </a:r>
            <a:r>
              <a:rPr lang="en-GB" sz="500" dirty="0" smtClean="0"/>
              <a:t>D+HEP(off)</a:t>
            </a:r>
            <a:r>
              <a:rPr lang="en-GB" sz="700" dirty="0" smtClean="0"/>
              <a:t>, N)</a:t>
            </a:r>
            <a:endParaRPr lang="en-GB" sz="700" dirty="0"/>
          </a:p>
        </p:txBody>
      </p:sp>
      <p:cxnSp>
        <p:nvCxnSpPr>
          <p:cNvPr id="433" name="Straight Arrow Connector 432"/>
          <p:cNvCxnSpPr>
            <a:stCxn id="321" idx="3"/>
            <a:endCxn id="470" idx="1"/>
          </p:cNvCxnSpPr>
          <p:nvPr/>
        </p:nvCxnSpPr>
        <p:spPr>
          <a:xfrm flipV="1">
            <a:off x="5422790" y="2917842"/>
            <a:ext cx="754946" cy="2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56" name="TextBox 455"/>
          <p:cNvSpPr txBox="1"/>
          <p:nvPr/>
        </p:nvSpPr>
        <p:spPr>
          <a:xfrm>
            <a:off x="2897690" y="4898352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Point1</a:t>
            </a:r>
            <a:endParaRPr lang="en-GB" sz="800" dirty="0"/>
          </a:p>
        </p:txBody>
      </p:sp>
      <p:sp>
        <p:nvSpPr>
          <p:cNvPr id="483" name="TextBox 482"/>
          <p:cNvSpPr txBox="1"/>
          <p:nvPr/>
        </p:nvSpPr>
        <p:spPr>
          <a:xfrm>
            <a:off x="2879896" y="5591657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Point2</a:t>
            </a:r>
            <a:endParaRPr lang="en-GB" sz="800" dirty="0"/>
          </a:p>
        </p:txBody>
      </p:sp>
      <p:cxnSp>
        <p:nvCxnSpPr>
          <p:cNvPr id="490" name="Straight Arrow Connector 489"/>
          <p:cNvCxnSpPr>
            <a:stCxn id="419" idx="3"/>
            <a:endCxn id="456" idx="1"/>
          </p:cNvCxnSpPr>
          <p:nvPr/>
        </p:nvCxnSpPr>
        <p:spPr>
          <a:xfrm flipV="1">
            <a:off x="2475565" y="5006074"/>
            <a:ext cx="422125" cy="1676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2" name="Straight Arrow Connector 491"/>
          <p:cNvCxnSpPr>
            <a:stCxn id="418" idx="3"/>
            <a:endCxn id="456" idx="1"/>
          </p:cNvCxnSpPr>
          <p:nvPr/>
        </p:nvCxnSpPr>
        <p:spPr>
          <a:xfrm>
            <a:off x="2471363" y="4869264"/>
            <a:ext cx="426327" cy="136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4" name="Straight Arrow Connector 493"/>
          <p:cNvCxnSpPr>
            <a:stCxn id="417" idx="3"/>
            <a:endCxn id="483" idx="1"/>
          </p:cNvCxnSpPr>
          <p:nvPr/>
        </p:nvCxnSpPr>
        <p:spPr>
          <a:xfrm flipV="1">
            <a:off x="2471219" y="5699379"/>
            <a:ext cx="408677" cy="90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6" name="Straight Arrow Connector 495"/>
          <p:cNvCxnSpPr>
            <a:endCxn id="483" idx="1"/>
          </p:cNvCxnSpPr>
          <p:nvPr/>
        </p:nvCxnSpPr>
        <p:spPr>
          <a:xfrm flipV="1">
            <a:off x="2402145" y="5699379"/>
            <a:ext cx="477751" cy="113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97" name="Rectangle 496"/>
          <p:cNvSpPr/>
          <p:nvPr/>
        </p:nvSpPr>
        <p:spPr>
          <a:xfrm>
            <a:off x="4273228" y="4826270"/>
            <a:ext cx="1468268" cy="1713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9" name="Straight Arrow Connector 498"/>
          <p:cNvCxnSpPr/>
          <p:nvPr/>
        </p:nvCxnSpPr>
        <p:spPr>
          <a:xfrm>
            <a:off x="4381313" y="5618365"/>
            <a:ext cx="1223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1" name="Straight Arrow Connector 500"/>
          <p:cNvCxnSpPr/>
          <p:nvPr/>
        </p:nvCxnSpPr>
        <p:spPr>
          <a:xfrm flipV="1">
            <a:off x="4381313" y="4888281"/>
            <a:ext cx="0" cy="730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7" name="Straight Connector 506"/>
          <p:cNvCxnSpPr>
            <a:stCxn id="509" idx="3"/>
          </p:cNvCxnSpPr>
          <p:nvPr/>
        </p:nvCxnSpPr>
        <p:spPr>
          <a:xfrm flipV="1">
            <a:off x="4360423" y="5053740"/>
            <a:ext cx="1003845" cy="420361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08" name="Oval 507"/>
          <p:cNvSpPr/>
          <p:nvPr/>
        </p:nvSpPr>
        <p:spPr>
          <a:xfrm>
            <a:off x="5347318" y="5015457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9" name="Oval 508"/>
          <p:cNvSpPr/>
          <p:nvPr/>
        </p:nvSpPr>
        <p:spPr>
          <a:xfrm>
            <a:off x="4350847" y="5414805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0" name="TextBox 509"/>
          <p:cNvSpPr txBox="1"/>
          <p:nvPr/>
        </p:nvSpPr>
        <p:spPr>
          <a:xfrm>
            <a:off x="4320944" y="5420993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Point2</a:t>
            </a:r>
            <a:endParaRPr lang="en-GB" sz="600" dirty="0"/>
          </a:p>
        </p:txBody>
      </p:sp>
      <p:sp>
        <p:nvSpPr>
          <p:cNvPr id="512" name="TextBox 511"/>
          <p:cNvSpPr txBox="1"/>
          <p:nvPr/>
        </p:nvSpPr>
        <p:spPr>
          <a:xfrm>
            <a:off x="5324667" y="5008957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Point1</a:t>
            </a:r>
            <a:endParaRPr lang="en-GB" sz="600" dirty="0"/>
          </a:p>
        </p:txBody>
      </p:sp>
      <p:cxnSp>
        <p:nvCxnSpPr>
          <p:cNvPr id="517" name="Straight Connector 516"/>
          <p:cNvCxnSpPr/>
          <p:nvPr/>
        </p:nvCxnSpPr>
        <p:spPr>
          <a:xfrm>
            <a:off x="5007362" y="4826271"/>
            <a:ext cx="0" cy="408897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1" name="Straight Connector 520"/>
          <p:cNvCxnSpPr/>
          <p:nvPr/>
        </p:nvCxnSpPr>
        <p:spPr>
          <a:xfrm>
            <a:off x="4381313" y="5204557"/>
            <a:ext cx="64365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4" name="TextBox 523"/>
          <p:cNvSpPr txBox="1"/>
          <p:nvPr/>
        </p:nvSpPr>
        <p:spPr>
          <a:xfrm>
            <a:off x="5374828" y="5441958"/>
            <a:ext cx="35618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Litres</a:t>
            </a:r>
            <a:endParaRPr lang="en-GB" sz="600" dirty="0"/>
          </a:p>
        </p:txBody>
      </p:sp>
      <p:sp>
        <p:nvSpPr>
          <p:cNvPr id="525" name="TextBox 524"/>
          <p:cNvSpPr txBox="1"/>
          <p:nvPr/>
        </p:nvSpPr>
        <p:spPr>
          <a:xfrm>
            <a:off x="4359264" y="4807003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FC</a:t>
            </a:r>
            <a:endParaRPr lang="en-GB" sz="600" dirty="0"/>
          </a:p>
        </p:txBody>
      </p:sp>
      <p:sp>
        <p:nvSpPr>
          <p:cNvPr id="526" name="TextBox 525"/>
          <p:cNvSpPr txBox="1"/>
          <p:nvPr/>
        </p:nvSpPr>
        <p:spPr>
          <a:xfrm>
            <a:off x="4193561" y="4665216"/>
            <a:ext cx="75373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Interpolation Map</a:t>
            </a:r>
            <a:endParaRPr lang="en-GB" sz="600" dirty="0"/>
          </a:p>
        </p:txBody>
      </p:sp>
      <p:cxnSp>
        <p:nvCxnSpPr>
          <p:cNvPr id="51" name="Elbow Connector 50"/>
          <p:cNvCxnSpPr>
            <a:stCxn id="368" idx="1"/>
            <a:endCxn id="269" idx="6"/>
          </p:cNvCxnSpPr>
          <p:nvPr/>
        </p:nvCxnSpPr>
        <p:spPr>
          <a:xfrm flipV="1">
            <a:off x="2899537" y="3126838"/>
            <a:ext cx="258769" cy="28661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368" idx="1"/>
            <a:endCxn id="264" idx="6"/>
          </p:cNvCxnSpPr>
          <p:nvPr/>
        </p:nvCxnSpPr>
        <p:spPr>
          <a:xfrm flipV="1">
            <a:off x="2899537" y="2719546"/>
            <a:ext cx="260057" cy="69390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444" idx="0"/>
            <a:endCxn id="306" idx="6"/>
          </p:cNvCxnSpPr>
          <p:nvPr/>
        </p:nvCxnSpPr>
        <p:spPr>
          <a:xfrm>
            <a:off x="2323721" y="2886836"/>
            <a:ext cx="1286712" cy="351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444" idx="0"/>
            <a:endCxn id="327" idx="6"/>
          </p:cNvCxnSpPr>
          <p:nvPr/>
        </p:nvCxnSpPr>
        <p:spPr>
          <a:xfrm>
            <a:off x="2323721" y="2886836"/>
            <a:ext cx="1279339" cy="3446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4307162" y="3014055"/>
            <a:ext cx="5822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</a:t>
            </a:r>
            <a:r>
              <a:rPr lang="en-GB" sz="600" dirty="0" smtClean="0"/>
              <a:t>D+HEP(off)</a:t>
            </a:r>
            <a:endParaRPr lang="en-GB" sz="800" dirty="0"/>
          </a:p>
        </p:txBody>
      </p:sp>
      <p:sp>
        <p:nvSpPr>
          <p:cNvPr id="235" name="TextBox 234"/>
          <p:cNvSpPr txBox="1"/>
          <p:nvPr/>
        </p:nvSpPr>
        <p:spPr>
          <a:xfrm>
            <a:off x="4307162" y="2720597"/>
            <a:ext cx="5741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</a:t>
            </a:r>
            <a:r>
              <a:rPr lang="en-GB" sz="600" dirty="0" smtClean="0"/>
              <a:t>D+HEP(on)</a:t>
            </a:r>
            <a:endParaRPr lang="en-GB" sz="800" dirty="0"/>
          </a:p>
        </p:txBody>
      </p:sp>
      <p:sp>
        <p:nvSpPr>
          <p:cNvPr id="321" name="Rectangle 320"/>
          <p:cNvSpPr/>
          <p:nvPr/>
        </p:nvSpPr>
        <p:spPr>
          <a:xfrm>
            <a:off x="4953517" y="2720656"/>
            <a:ext cx="469273" cy="39993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Map g/h</a:t>
            </a:r>
            <a:endParaRPr lang="en-GB" sz="600" dirty="0"/>
          </a:p>
        </p:txBody>
      </p:sp>
      <p:sp>
        <p:nvSpPr>
          <p:cNvPr id="330" name="TextBox 329"/>
          <p:cNvSpPr txBox="1"/>
          <p:nvPr/>
        </p:nvSpPr>
        <p:spPr>
          <a:xfrm>
            <a:off x="2902018" y="6229528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Point3</a:t>
            </a:r>
            <a:endParaRPr lang="en-GB" sz="800" dirty="0"/>
          </a:p>
        </p:txBody>
      </p:sp>
      <p:cxnSp>
        <p:nvCxnSpPr>
          <p:cNvPr id="334" name="Straight Arrow Connector 333"/>
          <p:cNvCxnSpPr>
            <a:stCxn id="415" idx="3"/>
            <a:endCxn id="330" idx="1"/>
          </p:cNvCxnSpPr>
          <p:nvPr/>
        </p:nvCxnSpPr>
        <p:spPr>
          <a:xfrm>
            <a:off x="2462751" y="6085003"/>
            <a:ext cx="439267" cy="252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5" name="Straight Arrow Connector 334"/>
          <p:cNvCxnSpPr>
            <a:endCxn id="330" idx="1"/>
          </p:cNvCxnSpPr>
          <p:nvPr/>
        </p:nvCxnSpPr>
        <p:spPr>
          <a:xfrm flipV="1">
            <a:off x="2527295" y="6337250"/>
            <a:ext cx="374723" cy="107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9" name="Oval 358"/>
          <p:cNvSpPr/>
          <p:nvPr/>
        </p:nvSpPr>
        <p:spPr>
          <a:xfrm>
            <a:off x="4844052" y="5408131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0" name="TextBox 359"/>
          <p:cNvSpPr txBox="1"/>
          <p:nvPr/>
        </p:nvSpPr>
        <p:spPr>
          <a:xfrm>
            <a:off x="4814399" y="5415468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Point3</a:t>
            </a:r>
            <a:endParaRPr lang="en-GB" sz="600" dirty="0"/>
          </a:p>
        </p:txBody>
      </p:sp>
      <p:cxnSp>
        <p:nvCxnSpPr>
          <p:cNvPr id="181" name="Straight Connector 180"/>
          <p:cNvCxnSpPr>
            <a:stCxn id="509" idx="6"/>
          </p:cNvCxnSpPr>
          <p:nvPr/>
        </p:nvCxnSpPr>
        <p:spPr>
          <a:xfrm>
            <a:off x="4416237" y="5449540"/>
            <a:ext cx="427815" cy="51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5" name="Straight Connector 364"/>
          <p:cNvCxnSpPr>
            <a:endCxn id="508" idx="3"/>
          </p:cNvCxnSpPr>
          <p:nvPr/>
        </p:nvCxnSpPr>
        <p:spPr>
          <a:xfrm flipV="1">
            <a:off x="4909442" y="5074753"/>
            <a:ext cx="447452" cy="34658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456" idx="3"/>
          </p:cNvCxnSpPr>
          <p:nvPr/>
        </p:nvCxnSpPr>
        <p:spPr>
          <a:xfrm>
            <a:off x="3353264" y="5006074"/>
            <a:ext cx="8627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483" idx="3"/>
          </p:cNvCxnSpPr>
          <p:nvPr/>
        </p:nvCxnSpPr>
        <p:spPr>
          <a:xfrm>
            <a:off x="3335470" y="5699379"/>
            <a:ext cx="910037" cy="7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30" idx="3"/>
          </p:cNvCxnSpPr>
          <p:nvPr/>
        </p:nvCxnSpPr>
        <p:spPr>
          <a:xfrm>
            <a:off x="3357592" y="6337250"/>
            <a:ext cx="910037" cy="7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>
            <a:endCxn id="533" idx="1"/>
          </p:cNvCxnSpPr>
          <p:nvPr/>
        </p:nvCxnSpPr>
        <p:spPr>
          <a:xfrm>
            <a:off x="5720862" y="5360150"/>
            <a:ext cx="15392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/>
          <p:nvPr/>
        </p:nvCxnSpPr>
        <p:spPr>
          <a:xfrm>
            <a:off x="4389105" y="6437559"/>
            <a:ext cx="1223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/>
          <p:nvPr/>
        </p:nvCxnSpPr>
        <p:spPr>
          <a:xfrm flipV="1">
            <a:off x="4389105" y="5707475"/>
            <a:ext cx="0" cy="730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>
            <a:stCxn id="206" idx="6"/>
          </p:cNvCxnSpPr>
          <p:nvPr/>
        </p:nvCxnSpPr>
        <p:spPr>
          <a:xfrm flipV="1">
            <a:off x="4424028" y="5872934"/>
            <a:ext cx="948032" cy="3958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5" name="Oval 204"/>
          <p:cNvSpPr/>
          <p:nvPr/>
        </p:nvSpPr>
        <p:spPr>
          <a:xfrm>
            <a:off x="5355110" y="5834651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Oval 205"/>
          <p:cNvSpPr/>
          <p:nvPr/>
        </p:nvSpPr>
        <p:spPr>
          <a:xfrm>
            <a:off x="4358638" y="6233999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TextBox 208"/>
          <p:cNvSpPr txBox="1"/>
          <p:nvPr/>
        </p:nvSpPr>
        <p:spPr>
          <a:xfrm>
            <a:off x="4329425" y="6246669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Point2</a:t>
            </a:r>
            <a:endParaRPr lang="en-GB" sz="600" dirty="0"/>
          </a:p>
        </p:txBody>
      </p:sp>
      <p:sp>
        <p:nvSpPr>
          <p:cNvPr id="210" name="TextBox 209"/>
          <p:cNvSpPr txBox="1"/>
          <p:nvPr/>
        </p:nvSpPr>
        <p:spPr>
          <a:xfrm>
            <a:off x="5339134" y="5831133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Point1</a:t>
            </a:r>
            <a:endParaRPr lang="en-GB" sz="600" dirty="0"/>
          </a:p>
        </p:txBody>
      </p:sp>
      <p:cxnSp>
        <p:nvCxnSpPr>
          <p:cNvPr id="211" name="Straight Connector 210"/>
          <p:cNvCxnSpPr/>
          <p:nvPr/>
        </p:nvCxnSpPr>
        <p:spPr>
          <a:xfrm flipH="1">
            <a:off x="5003740" y="5645465"/>
            <a:ext cx="11414" cy="53295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>
            <a:off x="4389105" y="6178132"/>
            <a:ext cx="64365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TextBox 212"/>
          <p:cNvSpPr txBox="1"/>
          <p:nvPr/>
        </p:nvSpPr>
        <p:spPr>
          <a:xfrm>
            <a:off x="5382620" y="6261152"/>
            <a:ext cx="35618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Litres</a:t>
            </a:r>
            <a:endParaRPr lang="en-GB" sz="600" dirty="0"/>
          </a:p>
        </p:txBody>
      </p:sp>
      <p:sp>
        <p:nvSpPr>
          <p:cNvPr id="214" name="Oval 213"/>
          <p:cNvSpPr/>
          <p:nvPr/>
        </p:nvSpPr>
        <p:spPr>
          <a:xfrm>
            <a:off x="4851844" y="6227325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TextBox 214"/>
          <p:cNvSpPr txBox="1"/>
          <p:nvPr/>
        </p:nvSpPr>
        <p:spPr>
          <a:xfrm>
            <a:off x="4816314" y="6233999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Point3</a:t>
            </a:r>
            <a:endParaRPr lang="en-GB" sz="600" dirty="0"/>
          </a:p>
        </p:txBody>
      </p:sp>
      <p:cxnSp>
        <p:nvCxnSpPr>
          <p:cNvPr id="216" name="Straight Connector 215"/>
          <p:cNvCxnSpPr>
            <a:stCxn id="206" idx="6"/>
          </p:cNvCxnSpPr>
          <p:nvPr/>
        </p:nvCxnSpPr>
        <p:spPr>
          <a:xfrm>
            <a:off x="4424028" y="6268734"/>
            <a:ext cx="427816" cy="51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>
            <a:endCxn id="205" idx="3"/>
          </p:cNvCxnSpPr>
          <p:nvPr/>
        </p:nvCxnSpPr>
        <p:spPr>
          <a:xfrm flipV="1">
            <a:off x="4917234" y="5893947"/>
            <a:ext cx="447452" cy="34658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60" name="Group 259"/>
          <p:cNvGrpSpPr/>
          <p:nvPr/>
        </p:nvGrpSpPr>
        <p:grpSpPr>
          <a:xfrm>
            <a:off x="3159594" y="2501174"/>
            <a:ext cx="151542" cy="314406"/>
            <a:chOff x="2125628" y="1155568"/>
            <a:chExt cx="151542" cy="314406"/>
          </a:xfrm>
        </p:grpSpPr>
        <p:pic>
          <p:nvPicPr>
            <p:cNvPr id="261" name="Picture 2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63" name="Oval 262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4" name="Oval 263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3158306" y="2908466"/>
            <a:ext cx="151542" cy="314406"/>
            <a:chOff x="2125628" y="1155568"/>
            <a:chExt cx="151542" cy="314406"/>
          </a:xfrm>
        </p:grpSpPr>
        <p:pic>
          <p:nvPicPr>
            <p:cNvPr id="267" name="Picture 26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68" name="Oval 26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9" name="Oval 26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2" name="Group 301"/>
          <p:cNvGrpSpPr/>
          <p:nvPr/>
        </p:nvGrpSpPr>
        <p:grpSpPr>
          <a:xfrm>
            <a:off x="3610433" y="2703285"/>
            <a:ext cx="177402" cy="263401"/>
            <a:chOff x="1426057" y="1874219"/>
            <a:chExt cx="177402" cy="263401"/>
          </a:xfrm>
        </p:grpSpPr>
        <p:pic>
          <p:nvPicPr>
            <p:cNvPr id="304" name="Picture 30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05" name="Oval 304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6" name="Oval 305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7" name="Group 306"/>
          <p:cNvGrpSpPr/>
          <p:nvPr/>
        </p:nvGrpSpPr>
        <p:grpSpPr>
          <a:xfrm>
            <a:off x="3603060" y="3044388"/>
            <a:ext cx="177402" cy="263401"/>
            <a:chOff x="1426057" y="1874219"/>
            <a:chExt cx="177402" cy="263401"/>
          </a:xfrm>
        </p:grpSpPr>
        <p:pic>
          <p:nvPicPr>
            <p:cNvPr id="322" name="Picture 3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23" name="Oval 32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7" name="Oval 326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8" name="Oval 327"/>
          <p:cNvSpPr/>
          <p:nvPr/>
        </p:nvSpPr>
        <p:spPr>
          <a:xfrm flipH="1" flipV="1">
            <a:off x="4921127" y="2875129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1" name="Oval 330"/>
          <p:cNvSpPr/>
          <p:nvPr/>
        </p:nvSpPr>
        <p:spPr>
          <a:xfrm flipH="1" flipV="1">
            <a:off x="4925081" y="3152226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3" name="Oval 332"/>
          <p:cNvSpPr/>
          <p:nvPr/>
        </p:nvSpPr>
        <p:spPr>
          <a:xfrm flipH="1" flipV="1">
            <a:off x="4923100" y="3381816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Elbow Connector 45"/>
          <p:cNvCxnSpPr>
            <a:stCxn id="320" idx="3"/>
            <a:endCxn id="377" idx="1"/>
          </p:cNvCxnSpPr>
          <p:nvPr/>
        </p:nvCxnSpPr>
        <p:spPr>
          <a:xfrm flipV="1">
            <a:off x="5677501" y="2153193"/>
            <a:ext cx="281710" cy="36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66" name="Flowchart: Terminator 265"/>
          <p:cNvSpPr/>
          <p:nvPr/>
        </p:nvSpPr>
        <p:spPr>
          <a:xfrm>
            <a:off x="6282819" y="2044079"/>
            <a:ext cx="646060" cy="213381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Flow Rate (l/s)</a:t>
            </a:r>
          </a:p>
        </p:txBody>
      </p:sp>
      <p:pic>
        <p:nvPicPr>
          <p:cNvPr id="272" name="Picture 27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8879444" y="1740978"/>
            <a:ext cx="136354" cy="190261"/>
          </a:xfrm>
          <a:prstGeom prst="rect">
            <a:avLst/>
          </a:prstGeom>
        </p:spPr>
      </p:pic>
      <p:pic>
        <p:nvPicPr>
          <p:cNvPr id="273" name="Picture 27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8878417" y="2059538"/>
            <a:ext cx="136354" cy="190261"/>
          </a:xfrm>
          <a:prstGeom prst="rect">
            <a:avLst/>
          </a:prstGeom>
        </p:spPr>
      </p:pic>
      <p:sp>
        <p:nvSpPr>
          <p:cNvPr id="275" name="Rounded Rectangle 274"/>
          <p:cNvSpPr/>
          <p:nvPr/>
        </p:nvSpPr>
        <p:spPr>
          <a:xfrm>
            <a:off x="8189404" y="1578035"/>
            <a:ext cx="942454" cy="814840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76" name="Straight Arrow Connector 275"/>
          <p:cNvCxnSpPr>
            <a:stCxn id="272" idx="3"/>
            <a:endCxn id="284" idx="1"/>
          </p:cNvCxnSpPr>
          <p:nvPr/>
        </p:nvCxnSpPr>
        <p:spPr>
          <a:xfrm flipV="1">
            <a:off x="9015798" y="1831362"/>
            <a:ext cx="528471" cy="4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3" name="Straight Arrow Connector 282"/>
          <p:cNvCxnSpPr>
            <a:stCxn id="273" idx="3"/>
            <a:endCxn id="286" idx="1"/>
          </p:cNvCxnSpPr>
          <p:nvPr/>
        </p:nvCxnSpPr>
        <p:spPr>
          <a:xfrm>
            <a:off x="9014771" y="2154669"/>
            <a:ext cx="524530" cy="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4" name="Rounded Rectangle 283"/>
          <p:cNvSpPr/>
          <p:nvPr/>
        </p:nvSpPr>
        <p:spPr>
          <a:xfrm>
            <a:off x="9544269" y="1727794"/>
            <a:ext cx="1052956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Litres of Air: Compressor ON Continuously (L)</a:t>
            </a:r>
            <a:endParaRPr lang="en-GB" sz="600" dirty="0"/>
          </a:p>
        </p:txBody>
      </p:sp>
      <p:sp>
        <p:nvSpPr>
          <p:cNvPr id="286" name="Rounded Rectangle 285"/>
          <p:cNvSpPr/>
          <p:nvPr/>
        </p:nvSpPr>
        <p:spPr>
          <a:xfrm>
            <a:off x="9539301" y="2051631"/>
            <a:ext cx="1057924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Litres of Air: Compressor on only in Overrun (L)</a:t>
            </a:r>
            <a:endParaRPr lang="en-GB" sz="600" dirty="0"/>
          </a:p>
        </p:txBody>
      </p:sp>
      <p:cxnSp>
        <p:nvCxnSpPr>
          <p:cNvPr id="70" name="Elbow Connector 69"/>
          <p:cNvCxnSpPr>
            <a:stCxn id="266" idx="3"/>
            <a:endCxn id="258" idx="6"/>
          </p:cNvCxnSpPr>
          <p:nvPr/>
        </p:nvCxnSpPr>
        <p:spPr>
          <a:xfrm>
            <a:off x="6928879" y="2150770"/>
            <a:ext cx="131374" cy="147025"/>
          </a:xfrm>
          <a:prstGeom prst="bentConnector3">
            <a:avLst>
              <a:gd name="adj1" fmla="val 2025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26" idx="3"/>
            <a:endCxn id="400" idx="6"/>
          </p:cNvCxnSpPr>
          <p:nvPr/>
        </p:nvCxnSpPr>
        <p:spPr>
          <a:xfrm>
            <a:off x="5647248" y="1833459"/>
            <a:ext cx="2720309" cy="59727"/>
          </a:xfrm>
          <a:prstGeom prst="bentConnector3">
            <a:avLst>
              <a:gd name="adj1" fmla="val 6465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3" name="TextBox 292"/>
          <p:cNvSpPr txBox="1"/>
          <p:nvPr/>
        </p:nvSpPr>
        <p:spPr>
          <a:xfrm>
            <a:off x="8710761" y="2246971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sp>
        <p:nvSpPr>
          <p:cNvPr id="300" name="TextBox 299"/>
          <p:cNvSpPr txBox="1"/>
          <p:nvPr/>
        </p:nvSpPr>
        <p:spPr>
          <a:xfrm>
            <a:off x="2338371" y="5406991"/>
            <a:ext cx="129198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" dirty="0" smtClean="0"/>
              <a:t>0</a:t>
            </a:r>
            <a:endParaRPr lang="en-GB" sz="600" dirty="0"/>
          </a:p>
        </p:txBody>
      </p:sp>
      <p:grpSp>
        <p:nvGrpSpPr>
          <p:cNvPr id="376" name="Group 375"/>
          <p:cNvGrpSpPr/>
          <p:nvPr/>
        </p:nvGrpSpPr>
        <p:grpSpPr>
          <a:xfrm>
            <a:off x="5952637" y="1940550"/>
            <a:ext cx="170188" cy="425285"/>
            <a:chOff x="1430857" y="1490168"/>
            <a:chExt cx="201525" cy="453760"/>
          </a:xfrm>
        </p:grpSpPr>
        <p:pic>
          <p:nvPicPr>
            <p:cNvPr id="377" name="Picture 37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38642" y="1490168"/>
              <a:ext cx="193740" cy="453760"/>
            </a:xfrm>
            <a:prstGeom prst="rect">
              <a:avLst/>
            </a:prstGeom>
          </p:spPr>
        </p:pic>
        <p:sp>
          <p:nvSpPr>
            <p:cNvPr id="379" name="Oval 378"/>
            <p:cNvSpPr/>
            <p:nvPr/>
          </p:nvSpPr>
          <p:spPr>
            <a:xfrm flipH="1" flipV="1">
              <a:off x="1432016" y="1560772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0" name="Oval 379"/>
            <p:cNvSpPr/>
            <p:nvPr/>
          </p:nvSpPr>
          <p:spPr>
            <a:xfrm flipH="1" flipV="1">
              <a:off x="1430857" y="168420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1" name="Oval 380"/>
            <p:cNvSpPr/>
            <p:nvPr/>
          </p:nvSpPr>
          <p:spPr>
            <a:xfrm flipH="1" flipV="1">
              <a:off x="1430857" y="181342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8" name="Straight Arrow Connector 47"/>
          <p:cNvCxnSpPr>
            <a:stCxn id="377" idx="3"/>
            <a:endCxn id="266" idx="1"/>
          </p:cNvCxnSpPr>
          <p:nvPr/>
        </p:nvCxnSpPr>
        <p:spPr>
          <a:xfrm flipV="1">
            <a:off x="6122825" y="2150770"/>
            <a:ext cx="159994" cy="2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endCxn id="224" idx="6"/>
          </p:cNvCxnSpPr>
          <p:nvPr/>
        </p:nvCxnSpPr>
        <p:spPr>
          <a:xfrm flipV="1">
            <a:off x="2028677" y="1888284"/>
            <a:ext cx="1304995" cy="52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20" name="Group 519"/>
          <p:cNvGrpSpPr/>
          <p:nvPr/>
        </p:nvGrpSpPr>
        <p:grpSpPr>
          <a:xfrm>
            <a:off x="4164647" y="2771320"/>
            <a:ext cx="177402" cy="263401"/>
            <a:chOff x="1426057" y="1874219"/>
            <a:chExt cx="177402" cy="263401"/>
          </a:xfrm>
        </p:grpSpPr>
        <p:pic>
          <p:nvPicPr>
            <p:cNvPr id="522" name="Picture 5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523" name="Oval 52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7" name="Oval 526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3" name="Straight Arrow Connector 132"/>
          <p:cNvCxnSpPr>
            <a:stCxn id="522" idx="3"/>
            <a:endCxn id="328" idx="6"/>
          </p:cNvCxnSpPr>
          <p:nvPr/>
        </p:nvCxnSpPr>
        <p:spPr>
          <a:xfrm>
            <a:off x="4342049" y="2903021"/>
            <a:ext cx="579078" cy="3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28" name="Group 527"/>
          <p:cNvGrpSpPr/>
          <p:nvPr/>
        </p:nvGrpSpPr>
        <p:grpSpPr>
          <a:xfrm>
            <a:off x="4164647" y="3052578"/>
            <a:ext cx="177402" cy="263401"/>
            <a:chOff x="1426057" y="1874219"/>
            <a:chExt cx="177402" cy="263401"/>
          </a:xfrm>
        </p:grpSpPr>
        <p:pic>
          <p:nvPicPr>
            <p:cNvPr id="529" name="Picture 5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530" name="Oval 529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1" name="Oval 530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6" name="Straight Arrow Connector 135"/>
          <p:cNvCxnSpPr>
            <a:stCxn id="529" idx="3"/>
            <a:endCxn id="331" idx="6"/>
          </p:cNvCxnSpPr>
          <p:nvPr/>
        </p:nvCxnSpPr>
        <p:spPr>
          <a:xfrm flipV="1">
            <a:off x="4342049" y="3183278"/>
            <a:ext cx="583032" cy="10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8" name="Elbow Connector 137"/>
          <p:cNvCxnSpPr>
            <a:stCxn id="218" idx="1"/>
            <a:endCxn id="523" idx="6"/>
          </p:cNvCxnSpPr>
          <p:nvPr/>
        </p:nvCxnSpPr>
        <p:spPr>
          <a:xfrm>
            <a:off x="3863202" y="1902782"/>
            <a:ext cx="302559" cy="94991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0" name="Elbow Connector 139"/>
          <p:cNvCxnSpPr>
            <a:stCxn id="218" idx="1"/>
            <a:endCxn id="530" idx="6"/>
          </p:cNvCxnSpPr>
          <p:nvPr/>
        </p:nvCxnSpPr>
        <p:spPr>
          <a:xfrm>
            <a:off x="3863202" y="1902782"/>
            <a:ext cx="302559" cy="123117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5" name="Elbow Connector 144"/>
          <p:cNvCxnSpPr>
            <a:stCxn id="304" idx="3"/>
            <a:endCxn id="527" idx="6"/>
          </p:cNvCxnSpPr>
          <p:nvPr/>
        </p:nvCxnSpPr>
        <p:spPr>
          <a:xfrm>
            <a:off x="3787835" y="2834986"/>
            <a:ext cx="376812" cy="12339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8" name="Elbow Connector 147"/>
          <p:cNvCxnSpPr>
            <a:stCxn id="322" idx="3"/>
            <a:endCxn id="531" idx="6"/>
          </p:cNvCxnSpPr>
          <p:nvPr/>
        </p:nvCxnSpPr>
        <p:spPr>
          <a:xfrm>
            <a:off x="3780462" y="3176089"/>
            <a:ext cx="384185" cy="635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13" name="Rounded Rectangle 312"/>
          <p:cNvSpPr/>
          <p:nvPr/>
        </p:nvSpPr>
        <p:spPr>
          <a:xfrm>
            <a:off x="4230216" y="173703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319" name="Rounded Rectangle 318"/>
          <p:cNvSpPr/>
          <p:nvPr/>
        </p:nvSpPr>
        <p:spPr>
          <a:xfrm>
            <a:off x="4227229" y="206224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sp>
        <p:nvSpPr>
          <p:cNvPr id="320" name="Rounded Rectangle 319"/>
          <p:cNvSpPr/>
          <p:nvPr/>
        </p:nvSpPr>
        <p:spPr>
          <a:xfrm>
            <a:off x="5027270" y="2076699"/>
            <a:ext cx="650231" cy="160307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Over-run Flag</a:t>
            </a:r>
            <a:endParaRPr lang="en-GB" sz="600" dirty="0"/>
          </a:p>
        </p:txBody>
      </p:sp>
      <p:cxnSp>
        <p:nvCxnSpPr>
          <p:cNvPr id="5" name="Straight Arrow Connector 4"/>
          <p:cNvCxnSpPr>
            <a:stCxn id="319" idx="3"/>
            <a:endCxn id="320" idx="1"/>
          </p:cNvCxnSpPr>
          <p:nvPr/>
        </p:nvCxnSpPr>
        <p:spPr>
          <a:xfrm flipV="1">
            <a:off x="4855565" y="2156853"/>
            <a:ext cx="171705" cy="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4" name="Rounded Rectangle 323"/>
          <p:cNvSpPr/>
          <p:nvPr/>
        </p:nvSpPr>
        <p:spPr>
          <a:xfrm>
            <a:off x="5017692" y="2356573"/>
            <a:ext cx="656873" cy="160477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cxnSp>
        <p:nvCxnSpPr>
          <p:cNvPr id="15" name="Elbow Connector 14"/>
          <p:cNvCxnSpPr>
            <a:stCxn id="324" idx="3"/>
            <a:endCxn id="381" idx="6"/>
          </p:cNvCxnSpPr>
          <p:nvPr/>
        </p:nvCxnSpPr>
        <p:spPr>
          <a:xfrm flipV="1">
            <a:off x="5674565" y="2272625"/>
            <a:ext cx="278072" cy="16418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0" name="Rounded Rectangle 339"/>
          <p:cNvSpPr/>
          <p:nvPr/>
        </p:nvSpPr>
        <p:spPr>
          <a:xfrm>
            <a:off x="586878" y="179831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26" name="Straight Arrow Connector 25"/>
          <p:cNvCxnSpPr>
            <a:stCxn id="340" idx="3"/>
            <a:endCxn id="477" idx="1"/>
          </p:cNvCxnSpPr>
          <p:nvPr/>
        </p:nvCxnSpPr>
        <p:spPr>
          <a:xfrm>
            <a:off x="1215214" y="1893009"/>
            <a:ext cx="222807" cy="20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1" name="Rounded Rectangle 340"/>
          <p:cNvSpPr/>
          <p:nvPr/>
        </p:nvSpPr>
        <p:spPr>
          <a:xfrm>
            <a:off x="1439838" y="2477694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– compressor OFF</a:t>
            </a:r>
            <a:endParaRPr lang="en-GB" sz="600" dirty="0"/>
          </a:p>
        </p:txBody>
      </p:sp>
      <p:sp>
        <p:nvSpPr>
          <p:cNvPr id="342" name="Rounded Rectangle 341"/>
          <p:cNvSpPr/>
          <p:nvPr/>
        </p:nvSpPr>
        <p:spPr>
          <a:xfrm>
            <a:off x="1439837" y="2148517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– compressor ON</a:t>
            </a:r>
            <a:endParaRPr lang="en-GB" sz="600" dirty="0"/>
          </a:p>
        </p:txBody>
      </p:sp>
      <p:sp>
        <p:nvSpPr>
          <p:cNvPr id="345" name="Rounded Rectangle 344"/>
          <p:cNvSpPr/>
          <p:nvPr/>
        </p:nvSpPr>
        <p:spPr>
          <a:xfrm>
            <a:off x="589398" y="219164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28" name="Elbow Connector 27"/>
          <p:cNvCxnSpPr>
            <a:stCxn id="345" idx="3"/>
            <a:endCxn id="342" idx="1"/>
          </p:cNvCxnSpPr>
          <p:nvPr/>
        </p:nvCxnSpPr>
        <p:spPr>
          <a:xfrm>
            <a:off x="1217734" y="2286339"/>
            <a:ext cx="222103" cy="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345" idx="3"/>
            <a:endCxn id="341" idx="1"/>
          </p:cNvCxnSpPr>
          <p:nvPr/>
        </p:nvCxnSpPr>
        <p:spPr>
          <a:xfrm>
            <a:off x="1217734" y="2286339"/>
            <a:ext cx="222104" cy="32917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61" idx="1"/>
            <a:endCxn id="305" idx="6"/>
          </p:cNvCxnSpPr>
          <p:nvPr/>
        </p:nvCxnSpPr>
        <p:spPr>
          <a:xfrm>
            <a:off x="3311136" y="2658377"/>
            <a:ext cx="300411" cy="12628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267" idx="1"/>
            <a:endCxn id="323" idx="6"/>
          </p:cNvCxnSpPr>
          <p:nvPr/>
        </p:nvCxnSpPr>
        <p:spPr>
          <a:xfrm>
            <a:off x="3309848" y="3065669"/>
            <a:ext cx="294326" cy="601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2" idx="3"/>
            <a:endCxn id="263" idx="6"/>
          </p:cNvCxnSpPr>
          <p:nvPr/>
        </p:nvCxnSpPr>
        <p:spPr>
          <a:xfrm>
            <a:off x="2390854" y="2286340"/>
            <a:ext cx="769854" cy="314178"/>
          </a:xfrm>
          <a:prstGeom prst="bentConnector3">
            <a:avLst>
              <a:gd name="adj1" fmla="val 36803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341" idx="3"/>
            <a:endCxn id="268" idx="6"/>
          </p:cNvCxnSpPr>
          <p:nvPr/>
        </p:nvCxnSpPr>
        <p:spPr>
          <a:xfrm>
            <a:off x="2390855" y="2615517"/>
            <a:ext cx="768565" cy="392293"/>
          </a:xfrm>
          <a:prstGeom prst="bentConnector3">
            <a:avLst>
              <a:gd name="adj1" fmla="val 2639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67" name="Rounded Rectangle 366"/>
          <p:cNvSpPr/>
          <p:nvPr/>
        </p:nvSpPr>
        <p:spPr>
          <a:xfrm>
            <a:off x="9533178" y="2803362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ON continuously (g)</a:t>
            </a:r>
            <a:endParaRPr lang="en-GB" sz="500" dirty="0"/>
          </a:p>
        </p:txBody>
      </p:sp>
      <p:cxnSp>
        <p:nvCxnSpPr>
          <p:cNvPr id="52" name="Straight Arrow Connector 51"/>
          <p:cNvCxnSpPr>
            <a:stCxn id="431" idx="3"/>
            <a:endCxn id="317" idx="6"/>
          </p:cNvCxnSpPr>
          <p:nvPr/>
        </p:nvCxnSpPr>
        <p:spPr>
          <a:xfrm flipV="1">
            <a:off x="7452254" y="2896178"/>
            <a:ext cx="203145" cy="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78" name="Rounded Rectangle 377"/>
          <p:cNvSpPr/>
          <p:nvPr/>
        </p:nvSpPr>
        <p:spPr>
          <a:xfrm>
            <a:off x="9539301" y="3251078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OFF continuously (g) </a:t>
            </a:r>
            <a:endParaRPr lang="en-GB" sz="500" dirty="0"/>
          </a:p>
        </p:txBody>
      </p:sp>
      <p:sp>
        <p:nvSpPr>
          <p:cNvPr id="405" name="TextBox 404"/>
          <p:cNvSpPr txBox="1"/>
          <p:nvPr/>
        </p:nvSpPr>
        <p:spPr>
          <a:xfrm>
            <a:off x="8681134" y="3128933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sp>
        <p:nvSpPr>
          <p:cNvPr id="408" name="Rounded Rectangle 407"/>
          <p:cNvSpPr/>
          <p:nvPr/>
        </p:nvSpPr>
        <p:spPr>
          <a:xfrm>
            <a:off x="2517729" y="431281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>
                <a:solidFill>
                  <a:srgbClr val="000000"/>
                </a:solidFill>
              </a:rPr>
              <a:t>Module </a:t>
            </a:r>
            <a:r>
              <a:rPr lang="en-GB" sz="700" dirty="0">
                <a:solidFill>
                  <a:srgbClr val="000000"/>
                </a:solidFill>
              </a:rPr>
              <a:t>3</a:t>
            </a:r>
          </a:p>
        </p:txBody>
      </p:sp>
      <p:cxnSp>
        <p:nvCxnSpPr>
          <p:cNvPr id="66" name="Straight Arrow Connector 65"/>
          <p:cNvCxnSpPr>
            <a:stCxn id="408" idx="3"/>
            <a:endCxn id="462" idx="1"/>
          </p:cNvCxnSpPr>
          <p:nvPr/>
        </p:nvCxnSpPr>
        <p:spPr>
          <a:xfrm flipV="1">
            <a:off x="3146065" y="4404801"/>
            <a:ext cx="214647" cy="2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462" idx="3"/>
            <a:endCxn id="497" idx="0"/>
          </p:cNvCxnSpPr>
          <p:nvPr/>
        </p:nvCxnSpPr>
        <p:spPr>
          <a:xfrm>
            <a:off x="4277751" y="4404801"/>
            <a:ext cx="729611" cy="42146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13" name="Rounded Rectangle 412"/>
          <p:cNvSpPr/>
          <p:nvPr/>
        </p:nvSpPr>
        <p:spPr>
          <a:xfrm>
            <a:off x="473842" y="1108332"/>
            <a:ext cx="8928066" cy="2729022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4" name="TextBox 413"/>
          <p:cNvSpPr txBox="1"/>
          <p:nvPr/>
        </p:nvSpPr>
        <p:spPr>
          <a:xfrm>
            <a:off x="483961" y="794485"/>
            <a:ext cx="8557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9: Air </a:t>
            </a:r>
            <a:r>
              <a:rPr lang="en-GB" dirty="0"/>
              <a:t>delivery and FC </a:t>
            </a:r>
            <a:r>
              <a:rPr lang="en-GB" dirty="0" smtClean="0"/>
              <a:t>calculations for smart and non-smart systems over the cycle</a:t>
            </a:r>
            <a:endParaRPr lang="en-GB" dirty="0"/>
          </a:p>
        </p:txBody>
      </p:sp>
      <p:sp>
        <p:nvSpPr>
          <p:cNvPr id="415" name="Rounded Rectangle 414"/>
          <p:cNvSpPr/>
          <p:nvPr/>
        </p:nvSpPr>
        <p:spPr>
          <a:xfrm>
            <a:off x="1404827" y="5981435"/>
            <a:ext cx="1057924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Litres of Air: Compressor on only in Overrun</a:t>
            </a:r>
            <a:endParaRPr lang="en-GB" sz="600" dirty="0"/>
          </a:p>
        </p:txBody>
      </p:sp>
      <p:sp>
        <p:nvSpPr>
          <p:cNvPr id="416" name="Rounded Rectangle 415"/>
          <p:cNvSpPr/>
          <p:nvPr/>
        </p:nvSpPr>
        <p:spPr>
          <a:xfrm>
            <a:off x="1404827" y="6227325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OFF continuously </a:t>
            </a:r>
            <a:endParaRPr lang="en-GB" sz="500" dirty="0"/>
          </a:p>
        </p:txBody>
      </p:sp>
      <p:sp>
        <p:nvSpPr>
          <p:cNvPr id="417" name="Rounded Rectangle 416"/>
          <p:cNvSpPr/>
          <p:nvPr/>
        </p:nvSpPr>
        <p:spPr>
          <a:xfrm>
            <a:off x="1407172" y="5634676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OFF continuously </a:t>
            </a:r>
            <a:endParaRPr lang="en-GB" sz="500" dirty="0"/>
          </a:p>
        </p:txBody>
      </p:sp>
      <p:sp>
        <p:nvSpPr>
          <p:cNvPr id="418" name="Rounded Rectangle 417"/>
          <p:cNvSpPr/>
          <p:nvPr/>
        </p:nvSpPr>
        <p:spPr>
          <a:xfrm>
            <a:off x="1418407" y="4765696"/>
            <a:ext cx="1052956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Litres of Air: Compressor ON Continuously </a:t>
            </a:r>
            <a:endParaRPr lang="en-GB" sz="600" dirty="0"/>
          </a:p>
        </p:txBody>
      </p:sp>
      <p:sp>
        <p:nvSpPr>
          <p:cNvPr id="419" name="Rounded Rectangle 418"/>
          <p:cNvSpPr/>
          <p:nvPr/>
        </p:nvSpPr>
        <p:spPr>
          <a:xfrm>
            <a:off x="1411518" y="5018682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On continuously</a:t>
            </a:r>
            <a:endParaRPr lang="en-GB" sz="500" dirty="0"/>
          </a:p>
        </p:txBody>
      </p:sp>
      <p:sp>
        <p:nvSpPr>
          <p:cNvPr id="420" name="Rounded Rectangle 419"/>
          <p:cNvSpPr/>
          <p:nvPr/>
        </p:nvSpPr>
        <p:spPr>
          <a:xfrm>
            <a:off x="574677" y="5428022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9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80" name="Elbow Connector 79"/>
          <p:cNvCxnSpPr>
            <a:stCxn id="420" idx="3"/>
            <a:endCxn id="419" idx="1"/>
          </p:cNvCxnSpPr>
          <p:nvPr/>
        </p:nvCxnSpPr>
        <p:spPr>
          <a:xfrm flipV="1">
            <a:off x="1203013" y="5173733"/>
            <a:ext cx="208505" cy="34898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420" idx="3"/>
            <a:endCxn id="418" idx="1"/>
          </p:cNvCxnSpPr>
          <p:nvPr/>
        </p:nvCxnSpPr>
        <p:spPr>
          <a:xfrm flipV="1">
            <a:off x="1203013" y="4869264"/>
            <a:ext cx="215394" cy="6534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20" idx="3"/>
            <a:endCxn id="417" idx="1"/>
          </p:cNvCxnSpPr>
          <p:nvPr/>
        </p:nvCxnSpPr>
        <p:spPr>
          <a:xfrm>
            <a:off x="1203013" y="5522717"/>
            <a:ext cx="204159" cy="26701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420" idx="3"/>
            <a:endCxn id="416" idx="1"/>
          </p:cNvCxnSpPr>
          <p:nvPr/>
        </p:nvCxnSpPr>
        <p:spPr>
          <a:xfrm>
            <a:off x="1203013" y="5522717"/>
            <a:ext cx="201814" cy="85965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6" name="Elbow Connector 95"/>
          <p:cNvCxnSpPr>
            <a:stCxn id="420" idx="3"/>
            <a:endCxn id="415" idx="1"/>
          </p:cNvCxnSpPr>
          <p:nvPr/>
        </p:nvCxnSpPr>
        <p:spPr>
          <a:xfrm>
            <a:off x="1203013" y="5522717"/>
            <a:ext cx="201814" cy="56228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26" name="Rounded Rectangle 425"/>
          <p:cNvSpPr/>
          <p:nvPr/>
        </p:nvSpPr>
        <p:spPr>
          <a:xfrm>
            <a:off x="5026964" y="1712838"/>
            <a:ext cx="620284" cy="241241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Flow Rate</a:t>
            </a:r>
            <a:endParaRPr lang="en-GB" sz="600" dirty="0"/>
          </a:p>
        </p:txBody>
      </p:sp>
      <p:cxnSp>
        <p:nvCxnSpPr>
          <p:cNvPr id="100" name="Straight Arrow Connector 99"/>
          <p:cNvCxnSpPr>
            <a:stCxn id="313" idx="3"/>
            <a:endCxn id="426" idx="1"/>
          </p:cNvCxnSpPr>
          <p:nvPr/>
        </p:nvCxnSpPr>
        <p:spPr>
          <a:xfrm>
            <a:off x="4858552" y="1831732"/>
            <a:ext cx="168412" cy="1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2" name="Elbow Connector 101"/>
          <p:cNvCxnSpPr>
            <a:stCxn id="426" idx="3"/>
            <a:endCxn id="379" idx="6"/>
          </p:cNvCxnSpPr>
          <p:nvPr/>
        </p:nvCxnSpPr>
        <p:spPr>
          <a:xfrm>
            <a:off x="5647248" y="1833459"/>
            <a:ext cx="306368" cy="20236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36" name="Rounded Rectangle 435"/>
          <p:cNvSpPr/>
          <p:nvPr/>
        </p:nvSpPr>
        <p:spPr>
          <a:xfrm>
            <a:off x="4227229" y="234219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8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04" name="Straight Arrow Connector 103"/>
          <p:cNvCxnSpPr>
            <a:stCxn id="436" idx="3"/>
            <a:endCxn id="324" idx="1"/>
          </p:cNvCxnSpPr>
          <p:nvPr/>
        </p:nvCxnSpPr>
        <p:spPr>
          <a:xfrm flipV="1">
            <a:off x="4855565" y="2436812"/>
            <a:ext cx="162127" cy="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37" name="Rounded Rectangle 436"/>
          <p:cNvSpPr/>
          <p:nvPr/>
        </p:nvSpPr>
        <p:spPr>
          <a:xfrm>
            <a:off x="470719" y="4087024"/>
            <a:ext cx="7266512" cy="255525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8" name="TextBox 437"/>
          <p:cNvSpPr txBox="1"/>
          <p:nvPr/>
        </p:nvSpPr>
        <p:spPr>
          <a:xfrm>
            <a:off x="480838" y="3773178"/>
            <a:ext cx="9622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10: Actual FC calculation for true air </a:t>
            </a:r>
            <a:r>
              <a:rPr lang="en-GB" dirty="0"/>
              <a:t>delivery for smart and non-smart </a:t>
            </a:r>
            <a:r>
              <a:rPr lang="en-GB" dirty="0" smtClean="0"/>
              <a:t>systems over the cycle</a:t>
            </a:r>
            <a:endParaRPr lang="en-GB" dirty="0"/>
          </a:p>
        </p:txBody>
      </p:sp>
      <p:sp>
        <p:nvSpPr>
          <p:cNvPr id="443" name="Snip Single Corner Rectangle 442"/>
          <p:cNvSpPr/>
          <p:nvPr/>
        </p:nvSpPr>
        <p:spPr>
          <a:xfrm>
            <a:off x="666080" y="3482019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 (RPM)</a:t>
            </a:r>
            <a:endParaRPr lang="en-GB" sz="600" dirty="0"/>
          </a:p>
        </p:txBody>
      </p:sp>
      <p:sp>
        <p:nvSpPr>
          <p:cNvPr id="444" name="Snip Single Corner Rectangle 443"/>
          <p:cNvSpPr/>
          <p:nvPr/>
        </p:nvSpPr>
        <p:spPr>
          <a:xfrm>
            <a:off x="1604162" y="2792368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Torque</a:t>
            </a:r>
            <a:endParaRPr lang="en-GB" sz="600" dirty="0"/>
          </a:p>
        </p:txBody>
      </p:sp>
      <p:grpSp>
        <p:nvGrpSpPr>
          <p:cNvPr id="208" name="Group 207"/>
          <p:cNvGrpSpPr/>
          <p:nvPr/>
        </p:nvGrpSpPr>
        <p:grpSpPr>
          <a:xfrm>
            <a:off x="3711660" y="1745579"/>
            <a:ext cx="151542" cy="314406"/>
            <a:chOff x="2125628" y="1155568"/>
            <a:chExt cx="151542" cy="314406"/>
          </a:xfrm>
        </p:grpSpPr>
        <p:pic>
          <p:nvPicPr>
            <p:cNvPr id="218" name="Picture 2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19" name="Oval 21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Oval 21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3333672" y="1701223"/>
            <a:ext cx="177402" cy="263401"/>
            <a:chOff x="1426057" y="1874219"/>
            <a:chExt cx="177402" cy="263401"/>
          </a:xfrm>
        </p:grpSpPr>
        <p:pic>
          <p:nvPicPr>
            <p:cNvPr id="222" name="Picture 2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223" name="Oval 22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Oval 223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7" name="Rounded Rectangle 476"/>
          <p:cNvSpPr/>
          <p:nvPr/>
        </p:nvSpPr>
        <p:spPr>
          <a:xfrm>
            <a:off x="1438021" y="1752087"/>
            <a:ext cx="1011077" cy="285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</a:t>
            </a:r>
            <a:r>
              <a:rPr lang="en-GB" sz="600" dirty="0"/>
              <a:t>crank </a:t>
            </a:r>
            <a:r>
              <a:rPr lang="en-GB" sz="600" dirty="0" smtClean="0"/>
              <a:t>from </a:t>
            </a:r>
            <a:r>
              <a:rPr lang="en-GB" sz="600" dirty="0"/>
              <a:t>HVAC Mechanicals</a:t>
            </a:r>
          </a:p>
        </p:txBody>
      </p:sp>
      <p:cxnSp>
        <p:nvCxnSpPr>
          <p:cNvPr id="225" name="Elbow Connector 224"/>
          <p:cNvCxnSpPr>
            <a:stCxn id="222" idx="3"/>
            <a:endCxn id="219" idx="6"/>
          </p:cNvCxnSpPr>
          <p:nvPr/>
        </p:nvCxnSpPr>
        <p:spPr>
          <a:xfrm>
            <a:off x="3511074" y="1832924"/>
            <a:ext cx="201700" cy="1199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7" name="Elbow Connector 226"/>
          <p:cNvCxnSpPr>
            <a:stCxn id="368" idx="1"/>
            <a:endCxn id="220" idx="6"/>
          </p:cNvCxnSpPr>
          <p:nvPr/>
        </p:nvCxnSpPr>
        <p:spPr>
          <a:xfrm flipV="1">
            <a:off x="2899537" y="1963951"/>
            <a:ext cx="812123" cy="1449502"/>
          </a:xfrm>
          <a:prstGeom prst="bentConnector3">
            <a:avLst>
              <a:gd name="adj1" fmla="val 16318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33" name="Rounded Rectangle 232"/>
          <p:cNvSpPr/>
          <p:nvPr/>
        </p:nvSpPr>
        <p:spPr>
          <a:xfrm>
            <a:off x="9407291" y="5290686"/>
            <a:ext cx="1087086" cy="25871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Loads Fuel Consumption: Interpolated for Pneumatics</a:t>
            </a:r>
            <a:endParaRPr lang="en-GB" sz="600" dirty="0"/>
          </a:p>
        </p:txBody>
      </p:sp>
      <p:sp>
        <p:nvSpPr>
          <p:cNvPr id="236" name="TextBox 235"/>
          <p:cNvSpPr txBox="1"/>
          <p:nvPr/>
        </p:nvSpPr>
        <p:spPr>
          <a:xfrm>
            <a:off x="9157348" y="5270086"/>
            <a:ext cx="27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=</a:t>
            </a:r>
            <a:endParaRPr lang="en-GB" sz="1400" dirty="0"/>
          </a:p>
        </p:txBody>
      </p:sp>
      <p:sp>
        <p:nvSpPr>
          <p:cNvPr id="207" name="TextBox 206"/>
          <p:cNvSpPr txBox="1"/>
          <p:nvPr/>
        </p:nvSpPr>
        <p:spPr>
          <a:xfrm>
            <a:off x="2597108" y="5042133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226" name="TextBox 225"/>
          <p:cNvSpPr txBox="1"/>
          <p:nvPr/>
        </p:nvSpPr>
        <p:spPr>
          <a:xfrm>
            <a:off x="2607022" y="4761223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</a:p>
        </p:txBody>
      </p:sp>
      <p:cxnSp>
        <p:nvCxnSpPr>
          <p:cNvPr id="237" name="Straight Arrow Connector 236"/>
          <p:cNvCxnSpPr>
            <a:stCxn id="300" idx="3"/>
            <a:endCxn id="483" idx="1"/>
          </p:cNvCxnSpPr>
          <p:nvPr/>
        </p:nvCxnSpPr>
        <p:spPr>
          <a:xfrm>
            <a:off x="2467569" y="5499324"/>
            <a:ext cx="412327" cy="2000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8" name="TextBox 237"/>
          <p:cNvSpPr txBox="1"/>
          <p:nvPr/>
        </p:nvSpPr>
        <p:spPr>
          <a:xfrm>
            <a:off x="2583213" y="5711674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239" name="TextBox 238"/>
          <p:cNvSpPr txBox="1"/>
          <p:nvPr/>
        </p:nvSpPr>
        <p:spPr>
          <a:xfrm>
            <a:off x="2593127" y="5430764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</a:p>
        </p:txBody>
      </p:sp>
      <p:sp>
        <p:nvSpPr>
          <p:cNvPr id="240" name="TextBox 239"/>
          <p:cNvSpPr txBox="1"/>
          <p:nvPr/>
        </p:nvSpPr>
        <p:spPr>
          <a:xfrm>
            <a:off x="2586235" y="6352222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241" name="TextBox 240"/>
          <p:cNvSpPr txBox="1"/>
          <p:nvPr/>
        </p:nvSpPr>
        <p:spPr>
          <a:xfrm>
            <a:off x="2596149" y="6071312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</a:p>
        </p:txBody>
      </p:sp>
      <p:sp>
        <p:nvSpPr>
          <p:cNvPr id="242" name="Rounded Rectangle 241"/>
          <p:cNvSpPr/>
          <p:nvPr/>
        </p:nvSpPr>
        <p:spPr>
          <a:xfrm>
            <a:off x="9420463" y="5798219"/>
            <a:ext cx="1195481" cy="294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consumption with smart Pneumatics and average electrical  power demand</a:t>
            </a:r>
            <a:endParaRPr lang="en-GB" sz="600" dirty="0"/>
          </a:p>
        </p:txBody>
      </p:sp>
      <p:sp>
        <p:nvSpPr>
          <p:cNvPr id="243" name="TextBox 242"/>
          <p:cNvSpPr txBox="1"/>
          <p:nvPr/>
        </p:nvSpPr>
        <p:spPr>
          <a:xfrm>
            <a:off x="9172745" y="5785210"/>
            <a:ext cx="27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=</a:t>
            </a:r>
            <a:endParaRPr lang="en-GB" sz="1400" dirty="0"/>
          </a:p>
        </p:txBody>
      </p:sp>
      <p:sp>
        <p:nvSpPr>
          <p:cNvPr id="229" name="Rounded Rectangle 228"/>
          <p:cNvSpPr/>
          <p:nvPr/>
        </p:nvSpPr>
        <p:spPr>
          <a:xfrm>
            <a:off x="1439596" y="1376043"/>
            <a:ext cx="1006619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Average </a:t>
            </a:r>
            <a:r>
              <a:rPr lang="en-GB" sz="600" dirty="0" smtClean="0"/>
              <a:t>power demand </a:t>
            </a:r>
            <a:r>
              <a:rPr lang="en-GB" sz="600" dirty="0"/>
              <a:t>at crank from Electrics (including HVAC electrics)</a:t>
            </a:r>
          </a:p>
        </p:txBody>
      </p:sp>
      <p:sp>
        <p:nvSpPr>
          <p:cNvPr id="230" name="Rounded Rectangle 229"/>
          <p:cNvSpPr/>
          <p:nvPr/>
        </p:nvSpPr>
        <p:spPr>
          <a:xfrm>
            <a:off x="586878" y="142061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6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7" name="Straight Arrow Connector 6"/>
          <p:cNvCxnSpPr>
            <a:stCxn id="230" idx="3"/>
            <a:endCxn id="229" idx="1"/>
          </p:cNvCxnSpPr>
          <p:nvPr/>
        </p:nvCxnSpPr>
        <p:spPr>
          <a:xfrm flipV="1">
            <a:off x="1215214" y="1513866"/>
            <a:ext cx="224382" cy="1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229" idx="3"/>
            <a:endCxn id="223" idx="6"/>
          </p:cNvCxnSpPr>
          <p:nvPr/>
        </p:nvCxnSpPr>
        <p:spPr>
          <a:xfrm>
            <a:off x="2446215" y="1513866"/>
            <a:ext cx="888571" cy="26873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56" name="Group 255"/>
          <p:cNvGrpSpPr/>
          <p:nvPr/>
        </p:nvGrpSpPr>
        <p:grpSpPr>
          <a:xfrm>
            <a:off x="7059139" y="2197699"/>
            <a:ext cx="171490" cy="307424"/>
            <a:chOff x="2119626" y="1550074"/>
            <a:chExt cx="171490" cy="307424"/>
          </a:xfrm>
        </p:grpSpPr>
        <p:pic>
          <p:nvPicPr>
            <p:cNvPr id="257" name="Picture 25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58" name="Oval 257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9" name="Oval 258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2" name="Rectangle 261"/>
          <p:cNvSpPr/>
          <p:nvPr/>
        </p:nvSpPr>
        <p:spPr>
          <a:xfrm>
            <a:off x="5980036" y="2441153"/>
            <a:ext cx="795902" cy="2004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Pneumatic Overrun Utilisation</a:t>
            </a:r>
            <a:endParaRPr lang="en-GB" sz="600" dirty="0"/>
          </a:p>
        </p:txBody>
      </p:sp>
      <p:cxnSp>
        <p:nvCxnSpPr>
          <p:cNvPr id="10" name="Elbow Connector 9"/>
          <p:cNvCxnSpPr>
            <a:stCxn id="262" idx="3"/>
            <a:endCxn id="259" idx="6"/>
          </p:cNvCxnSpPr>
          <p:nvPr/>
        </p:nvCxnSpPr>
        <p:spPr>
          <a:xfrm flipV="1">
            <a:off x="6775938" y="2403475"/>
            <a:ext cx="283201" cy="1379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257" idx="3"/>
            <a:endCxn id="404" idx="6"/>
          </p:cNvCxnSpPr>
          <p:nvPr/>
        </p:nvCxnSpPr>
        <p:spPr>
          <a:xfrm flipV="1">
            <a:off x="7230629" y="2209710"/>
            <a:ext cx="1140835" cy="141701"/>
          </a:xfrm>
          <a:prstGeom prst="bentConnector3">
            <a:avLst>
              <a:gd name="adj1" fmla="val 1574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8" name="TextBox 227"/>
          <p:cNvSpPr txBox="1"/>
          <p:nvPr/>
        </p:nvSpPr>
        <p:spPr>
          <a:xfrm>
            <a:off x="2440806" y="137367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2456733" y="175247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2386434" y="215573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2390897" y="247769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2343826" y="274770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1379074" y="353376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5651457" y="165897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5661629" y="202396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5650215" y="231635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9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9544269" y="1583404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9544268" y="1910467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9544267" y="2647854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9544269" y="3097728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8774368" y="1554095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8787368" y="1904790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3294192" y="148427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3130432" y="230266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3146335" y="322333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3663561" y="155650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81" name="TextBox 280"/>
          <p:cNvSpPr txBox="1"/>
          <p:nvPr/>
        </p:nvSpPr>
        <p:spPr>
          <a:xfrm>
            <a:off x="3590407" y="250763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82" name="TextBox 281"/>
          <p:cNvSpPr txBox="1"/>
          <p:nvPr/>
        </p:nvSpPr>
        <p:spPr>
          <a:xfrm>
            <a:off x="3600213" y="327448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85" name="TextBox 284"/>
          <p:cNvSpPr txBox="1"/>
          <p:nvPr/>
        </p:nvSpPr>
        <p:spPr>
          <a:xfrm>
            <a:off x="4143442" y="260051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87" name="TextBox 286"/>
          <p:cNvSpPr txBox="1"/>
          <p:nvPr/>
        </p:nvSpPr>
        <p:spPr>
          <a:xfrm>
            <a:off x="4300351" y="318323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288" name="TextBox 287"/>
          <p:cNvSpPr txBox="1"/>
          <p:nvPr/>
        </p:nvSpPr>
        <p:spPr>
          <a:xfrm>
            <a:off x="5909404" y="180332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9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7018307" y="207361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7606186" y="264665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11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7627044" y="352393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12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94" name="Oval 293"/>
          <p:cNvSpPr/>
          <p:nvPr/>
        </p:nvSpPr>
        <p:spPr>
          <a:xfrm flipH="1" flipV="1">
            <a:off x="4924425" y="3001480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6" name="Elbow Connector 295"/>
          <p:cNvCxnSpPr>
            <a:stCxn id="443" idx="0"/>
            <a:endCxn id="294" idx="6"/>
          </p:cNvCxnSpPr>
          <p:nvPr/>
        </p:nvCxnSpPr>
        <p:spPr>
          <a:xfrm flipV="1">
            <a:off x="1385639" y="3032532"/>
            <a:ext cx="3538786" cy="543955"/>
          </a:xfrm>
          <a:prstGeom prst="bentConnector3">
            <a:avLst>
              <a:gd name="adj1" fmla="val 9682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97" name="TextBox 296"/>
          <p:cNvSpPr txBox="1"/>
          <p:nvPr/>
        </p:nvSpPr>
        <p:spPr>
          <a:xfrm>
            <a:off x="2484034" y="468852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2484034" y="497283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2458245" y="540911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2456729" y="561620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2449837" y="628554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051872" y="458864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309" name="TextBox 308"/>
          <p:cNvSpPr txBox="1"/>
          <p:nvPr/>
        </p:nvSpPr>
        <p:spPr>
          <a:xfrm>
            <a:off x="9337640" y="5129416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9373901" y="5639399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2496226" y="598714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12" name="Flowchart: Terminator 311"/>
          <p:cNvSpPr/>
          <p:nvPr/>
        </p:nvSpPr>
        <p:spPr>
          <a:xfrm>
            <a:off x="7865249" y="5278387"/>
            <a:ext cx="1334410" cy="34155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/>
              <a:t>Interpolated FC between points 2-1 Representing non-smart Pneumatics</a:t>
            </a:r>
          </a:p>
        </p:txBody>
      </p:sp>
      <p:sp>
        <p:nvSpPr>
          <p:cNvPr id="314" name="Flowchart: Terminator 313"/>
          <p:cNvSpPr/>
          <p:nvPr/>
        </p:nvSpPr>
        <p:spPr>
          <a:xfrm>
            <a:off x="7882476" y="5782005"/>
            <a:ext cx="1334410" cy="34155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/>
              <a:t>Interpolated FC between points 2-3-1 Representing Smart Pneumatics</a:t>
            </a:r>
          </a:p>
        </p:txBody>
      </p:sp>
      <p:grpSp>
        <p:nvGrpSpPr>
          <p:cNvPr id="315" name="Group 314"/>
          <p:cNvGrpSpPr/>
          <p:nvPr/>
        </p:nvGrpSpPr>
        <p:grpSpPr>
          <a:xfrm>
            <a:off x="7654285" y="2796834"/>
            <a:ext cx="151542" cy="314406"/>
            <a:chOff x="2125628" y="1155568"/>
            <a:chExt cx="151542" cy="314406"/>
          </a:xfrm>
        </p:grpSpPr>
        <p:pic>
          <p:nvPicPr>
            <p:cNvPr id="316" name="Picture 3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17" name="Oval 316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8" name="Oval 317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5" name="Group 324"/>
          <p:cNvGrpSpPr/>
          <p:nvPr/>
        </p:nvGrpSpPr>
        <p:grpSpPr>
          <a:xfrm>
            <a:off x="7647659" y="3243432"/>
            <a:ext cx="151542" cy="314406"/>
            <a:chOff x="2125628" y="1155568"/>
            <a:chExt cx="151542" cy="314406"/>
          </a:xfrm>
        </p:grpSpPr>
        <p:pic>
          <p:nvPicPr>
            <p:cNvPr id="326" name="Picture 3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29" name="Oval 32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2" name="Oval 331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6" name="Rectangle 335"/>
          <p:cNvSpPr/>
          <p:nvPr/>
        </p:nvSpPr>
        <p:spPr>
          <a:xfrm>
            <a:off x="6752493" y="3547649"/>
            <a:ext cx="635150" cy="26625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h to sec: 3600</a:t>
            </a:r>
            <a:endParaRPr lang="en-GB" sz="800" dirty="0"/>
          </a:p>
        </p:txBody>
      </p:sp>
      <p:cxnSp>
        <p:nvCxnSpPr>
          <p:cNvPr id="12" name="Elbow Connector 11"/>
          <p:cNvCxnSpPr>
            <a:stCxn id="336" idx="3"/>
            <a:endCxn id="318" idx="6"/>
          </p:cNvCxnSpPr>
          <p:nvPr/>
        </p:nvCxnSpPr>
        <p:spPr>
          <a:xfrm flipV="1">
            <a:off x="7387643" y="3015206"/>
            <a:ext cx="266642" cy="66557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7" name="Elbow Connector 336"/>
          <p:cNvCxnSpPr>
            <a:stCxn id="336" idx="3"/>
            <a:endCxn id="332" idx="6"/>
          </p:cNvCxnSpPr>
          <p:nvPr/>
        </p:nvCxnSpPr>
        <p:spPr>
          <a:xfrm flipV="1">
            <a:off x="7387643" y="3461804"/>
            <a:ext cx="260016" cy="21897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92" name="Picture 29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8884797" y="2859531"/>
            <a:ext cx="136354" cy="190261"/>
          </a:xfrm>
          <a:prstGeom prst="rect">
            <a:avLst/>
          </a:prstGeom>
        </p:spPr>
      </p:pic>
      <p:sp>
        <p:nvSpPr>
          <p:cNvPr id="339" name="Rounded Rectangle 338"/>
          <p:cNvSpPr/>
          <p:nvPr/>
        </p:nvSpPr>
        <p:spPr>
          <a:xfrm>
            <a:off x="8189404" y="2807113"/>
            <a:ext cx="948489" cy="29108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3" name="TextBox 342"/>
          <p:cNvSpPr txBox="1"/>
          <p:nvPr/>
        </p:nvSpPr>
        <p:spPr>
          <a:xfrm>
            <a:off x="8676735" y="2681217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pic>
        <p:nvPicPr>
          <p:cNvPr id="344" name="Picture 34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8890920" y="3307247"/>
            <a:ext cx="136354" cy="190261"/>
          </a:xfrm>
          <a:prstGeom prst="rect">
            <a:avLst/>
          </a:prstGeom>
        </p:spPr>
      </p:pic>
      <p:sp>
        <p:nvSpPr>
          <p:cNvPr id="346" name="Rounded Rectangle 345"/>
          <p:cNvSpPr/>
          <p:nvPr/>
        </p:nvSpPr>
        <p:spPr>
          <a:xfrm>
            <a:off x="8189404" y="3254829"/>
            <a:ext cx="954612" cy="29108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7" name="TextBox 346"/>
          <p:cNvSpPr txBox="1"/>
          <p:nvPr/>
        </p:nvSpPr>
        <p:spPr>
          <a:xfrm>
            <a:off x="9128744" y="2810490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9136833" y="3249887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4</a:t>
            </a:r>
            <a:endParaRPr lang="en-GB" sz="700" dirty="0">
              <a:solidFill>
                <a:srgbClr val="FF0000"/>
              </a:solidFill>
            </a:endParaRPr>
          </a:p>
        </p:txBody>
      </p:sp>
      <p:cxnSp>
        <p:nvCxnSpPr>
          <p:cNvPr id="349" name="Straight Arrow Connector 348"/>
          <p:cNvCxnSpPr>
            <a:stCxn id="432" idx="3"/>
            <a:endCxn id="329" idx="6"/>
          </p:cNvCxnSpPr>
          <p:nvPr/>
        </p:nvCxnSpPr>
        <p:spPr>
          <a:xfrm>
            <a:off x="7475703" y="3340465"/>
            <a:ext cx="173070" cy="2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292" idx="3"/>
            <a:endCxn id="367" idx="1"/>
          </p:cNvCxnSpPr>
          <p:nvPr/>
        </p:nvCxnSpPr>
        <p:spPr>
          <a:xfrm>
            <a:off x="9021151" y="2954662"/>
            <a:ext cx="512027" cy="3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Straight Arrow Connector 350"/>
          <p:cNvCxnSpPr>
            <a:stCxn id="344" idx="3"/>
            <a:endCxn id="378" idx="1"/>
          </p:cNvCxnSpPr>
          <p:nvPr/>
        </p:nvCxnSpPr>
        <p:spPr>
          <a:xfrm>
            <a:off x="9027274" y="3402378"/>
            <a:ext cx="512027" cy="3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Snip Single Corner Rectangle 351"/>
          <p:cNvSpPr/>
          <p:nvPr/>
        </p:nvSpPr>
        <p:spPr>
          <a:xfrm>
            <a:off x="9571548" y="162537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53" name="Rectangle 352"/>
          <p:cNvSpPr/>
          <p:nvPr/>
        </p:nvSpPr>
        <p:spPr>
          <a:xfrm>
            <a:off x="9573124" y="332377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54" name="Rounded Rectangle 353"/>
          <p:cNvSpPr/>
          <p:nvPr/>
        </p:nvSpPr>
        <p:spPr>
          <a:xfrm>
            <a:off x="9571548" y="518645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55" name="TextBox 354"/>
          <p:cNvSpPr txBox="1"/>
          <p:nvPr/>
        </p:nvSpPr>
        <p:spPr>
          <a:xfrm>
            <a:off x="10077269" y="115847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signals</a:t>
            </a:r>
          </a:p>
        </p:txBody>
      </p:sp>
      <p:sp>
        <p:nvSpPr>
          <p:cNvPr id="356" name="TextBox 355"/>
          <p:cNvSpPr txBox="1"/>
          <p:nvPr/>
        </p:nvSpPr>
        <p:spPr>
          <a:xfrm>
            <a:off x="10077269" y="293676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357" name="TextBox 356"/>
          <p:cNvSpPr txBox="1"/>
          <p:nvPr/>
        </p:nvSpPr>
        <p:spPr>
          <a:xfrm>
            <a:off x="10077269" y="479497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358" name="Flowchart: Terminator 357"/>
          <p:cNvSpPr/>
          <p:nvPr/>
        </p:nvSpPr>
        <p:spPr>
          <a:xfrm>
            <a:off x="9571547" y="704735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361" name="TextBox 360"/>
          <p:cNvSpPr txBox="1"/>
          <p:nvPr/>
        </p:nvSpPr>
        <p:spPr>
          <a:xfrm>
            <a:off x="10077268" y="687370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362" name="TextBox 361"/>
          <p:cNvSpPr txBox="1"/>
          <p:nvPr/>
        </p:nvSpPr>
        <p:spPr>
          <a:xfrm>
            <a:off x="9565411" y="898576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363" name="TextBox 362"/>
          <p:cNvSpPr txBox="1"/>
          <p:nvPr/>
        </p:nvSpPr>
        <p:spPr>
          <a:xfrm>
            <a:off x="10077267" y="868150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grpSp>
        <p:nvGrpSpPr>
          <p:cNvPr id="338" name="Group 337"/>
          <p:cNvGrpSpPr/>
          <p:nvPr/>
        </p:nvGrpSpPr>
        <p:grpSpPr>
          <a:xfrm>
            <a:off x="2747995" y="3256250"/>
            <a:ext cx="151542" cy="314406"/>
            <a:chOff x="2125628" y="1155568"/>
            <a:chExt cx="151542" cy="314406"/>
          </a:xfrm>
        </p:grpSpPr>
        <p:pic>
          <p:nvPicPr>
            <p:cNvPr id="368" name="Picture 36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69" name="Oval 36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0" name="Oval 36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Elbow Connector 19"/>
          <p:cNvCxnSpPr>
            <a:stCxn id="443" idx="0"/>
            <a:endCxn id="440" idx="6"/>
          </p:cNvCxnSpPr>
          <p:nvPr/>
        </p:nvCxnSpPr>
        <p:spPr>
          <a:xfrm flipV="1">
            <a:off x="1385639" y="3171063"/>
            <a:ext cx="211013" cy="40542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71" name="Rectangle 370"/>
          <p:cNvSpPr/>
          <p:nvPr/>
        </p:nvSpPr>
        <p:spPr>
          <a:xfrm>
            <a:off x="554899" y="3098268"/>
            <a:ext cx="812793" cy="2467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RPM to Rad/s:</a:t>
            </a:r>
          </a:p>
          <a:p>
            <a:pPr algn="ctr"/>
            <a:r>
              <a:rPr lang="en-GB" sz="800" dirty="0" smtClean="0"/>
              <a:t>9.55</a:t>
            </a:r>
            <a:endParaRPr lang="en-GB" sz="800" dirty="0"/>
          </a:p>
        </p:txBody>
      </p:sp>
      <p:sp>
        <p:nvSpPr>
          <p:cNvPr id="372" name="Rounded Rectangle 371"/>
          <p:cNvSpPr/>
          <p:nvPr/>
        </p:nvSpPr>
        <p:spPr>
          <a:xfrm>
            <a:off x="9567624" y="1100195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73" name="TextBox 372"/>
          <p:cNvSpPr txBox="1"/>
          <p:nvPr/>
        </p:nvSpPr>
        <p:spPr>
          <a:xfrm>
            <a:off x="10075689" y="1055939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grpSp>
        <p:nvGrpSpPr>
          <p:cNvPr id="374" name="Group 373"/>
          <p:cNvGrpSpPr/>
          <p:nvPr/>
        </p:nvGrpSpPr>
        <p:grpSpPr>
          <a:xfrm>
            <a:off x="6920204" y="1195754"/>
            <a:ext cx="271228" cy="359510"/>
            <a:chOff x="10452757" y="5158155"/>
            <a:chExt cx="271228" cy="359510"/>
          </a:xfrm>
        </p:grpSpPr>
        <p:grpSp>
          <p:nvGrpSpPr>
            <p:cNvPr id="375" name="Group 374"/>
            <p:cNvGrpSpPr/>
            <p:nvPr/>
          </p:nvGrpSpPr>
          <p:grpSpPr>
            <a:xfrm>
              <a:off x="10463202" y="5158155"/>
              <a:ext cx="196983" cy="359510"/>
              <a:chOff x="3715254" y="3158576"/>
              <a:chExt cx="196983" cy="482044"/>
            </a:xfrm>
          </p:grpSpPr>
          <p:sp>
            <p:nvSpPr>
              <p:cNvPr id="387" name="Rectangle 386"/>
              <p:cNvSpPr/>
              <p:nvPr/>
            </p:nvSpPr>
            <p:spPr>
              <a:xfrm>
                <a:off x="3747492" y="3158576"/>
                <a:ext cx="164745" cy="4820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8" name="Oval 387"/>
              <p:cNvSpPr/>
              <p:nvPr/>
            </p:nvSpPr>
            <p:spPr>
              <a:xfrm flipH="1" flipV="1">
                <a:off x="3717236" y="325086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9" name="Oval 388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0" name="Oval 389"/>
              <p:cNvSpPr/>
              <p:nvPr/>
            </p:nvSpPr>
            <p:spPr>
              <a:xfrm flipH="1" flipV="1">
                <a:off x="3719210" y="3507801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2" name="TextBox 381"/>
            <p:cNvSpPr txBox="1"/>
            <p:nvPr/>
          </p:nvSpPr>
          <p:spPr>
            <a:xfrm>
              <a:off x="10452757" y="5175889"/>
              <a:ext cx="271228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383" name="TextBox 382"/>
            <p:cNvSpPr txBox="1"/>
            <p:nvPr/>
          </p:nvSpPr>
          <p:spPr>
            <a:xfrm>
              <a:off x="10454116" y="5349006"/>
              <a:ext cx="251992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384" name="Straight Connector 383"/>
            <p:cNvCxnSpPr>
              <a:stCxn id="389" idx="2"/>
            </p:cNvCxnSpPr>
            <p:nvPr/>
          </p:nvCxnSpPr>
          <p:spPr>
            <a:xfrm flipV="1">
              <a:off x="10508921" y="5347195"/>
              <a:ext cx="71191" cy="4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5" name="Straight Connector 384"/>
            <p:cNvCxnSpPr/>
            <p:nvPr/>
          </p:nvCxnSpPr>
          <p:spPr>
            <a:xfrm flipV="1">
              <a:off x="10580112" y="5318425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6" name="Straight Connector 385"/>
            <p:cNvCxnSpPr/>
            <p:nvPr/>
          </p:nvCxnSpPr>
          <p:spPr>
            <a:xfrm flipV="1">
              <a:off x="10578131" y="5352376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91" name="Snip Single Corner Rectangle 390"/>
          <p:cNvSpPr/>
          <p:nvPr/>
        </p:nvSpPr>
        <p:spPr>
          <a:xfrm>
            <a:off x="6090940" y="1312985"/>
            <a:ext cx="719559" cy="115772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EngineStopped</a:t>
            </a:r>
            <a:endParaRPr lang="en-GB" sz="600" dirty="0"/>
          </a:p>
        </p:txBody>
      </p:sp>
      <p:sp>
        <p:nvSpPr>
          <p:cNvPr id="392" name="Rectangle 391"/>
          <p:cNvSpPr/>
          <p:nvPr/>
        </p:nvSpPr>
        <p:spPr>
          <a:xfrm>
            <a:off x="6670429" y="1148860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0</a:t>
            </a:r>
          </a:p>
        </p:txBody>
      </p:sp>
      <p:cxnSp>
        <p:nvCxnSpPr>
          <p:cNvPr id="393" name="Elbow Connector 392"/>
          <p:cNvCxnSpPr>
            <a:stCxn id="392" idx="3"/>
            <a:endCxn id="382" idx="1"/>
          </p:cNvCxnSpPr>
          <p:nvPr/>
        </p:nvCxnSpPr>
        <p:spPr>
          <a:xfrm>
            <a:off x="6799384" y="1213338"/>
            <a:ext cx="120820" cy="632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4" name="Straight Arrow Connector 393"/>
          <p:cNvCxnSpPr>
            <a:stCxn id="391" idx="0"/>
            <a:endCxn id="389" idx="5"/>
          </p:cNvCxnSpPr>
          <p:nvPr/>
        </p:nvCxnSpPr>
        <p:spPr>
          <a:xfrm flipV="1">
            <a:off x="6810499" y="1368873"/>
            <a:ext cx="126845" cy="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95" name="Rectangle 394"/>
          <p:cNvSpPr/>
          <p:nvPr/>
        </p:nvSpPr>
        <p:spPr>
          <a:xfrm>
            <a:off x="6682152" y="1473199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1</a:t>
            </a:r>
            <a:endParaRPr lang="en-GB" sz="800" dirty="0"/>
          </a:p>
        </p:txBody>
      </p:sp>
      <p:cxnSp>
        <p:nvCxnSpPr>
          <p:cNvPr id="396" name="Elbow Connector 395"/>
          <p:cNvCxnSpPr>
            <a:stCxn id="395" idx="3"/>
            <a:endCxn id="383" idx="1"/>
          </p:cNvCxnSpPr>
          <p:nvPr/>
        </p:nvCxnSpPr>
        <p:spPr>
          <a:xfrm flipV="1">
            <a:off x="6811107" y="1449729"/>
            <a:ext cx="110456" cy="8794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97" name="Group 396"/>
          <p:cNvGrpSpPr/>
          <p:nvPr/>
        </p:nvGrpSpPr>
        <p:grpSpPr>
          <a:xfrm>
            <a:off x="8367557" y="1687410"/>
            <a:ext cx="171490" cy="307424"/>
            <a:chOff x="2119626" y="1550074"/>
            <a:chExt cx="171490" cy="307424"/>
          </a:xfrm>
        </p:grpSpPr>
        <p:pic>
          <p:nvPicPr>
            <p:cNvPr id="398" name="Picture 39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99" name="Oval 398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0" name="Oval 399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1" name="Group 400"/>
          <p:cNvGrpSpPr/>
          <p:nvPr/>
        </p:nvGrpSpPr>
        <p:grpSpPr>
          <a:xfrm>
            <a:off x="8371464" y="2003934"/>
            <a:ext cx="171490" cy="307424"/>
            <a:chOff x="2119626" y="1550074"/>
            <a:chExt cx="171490" cy="307424"/>
          </a:xfrm>
        </p:grpSpPr>
        <p:pic>
          <p:nvPicPr>
            <p:cNvPr id="402" name="Picture 40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03" name="Oval 40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4" name="Oval 40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9" name="Group 408"/>
          <p:cNvGrpSpPr/>
          <p:nvPr/>
        </p:nvGrpSpPr>
        <p:grpSpPr>
          <a:xfrm>
            <a:off x="8367556" y="2805011"/>
            <a:ext cx="171490" cy="307424"/>
            <a:chOff x="2119626" y="1550074"/>
            <a:chExt cx="171490" cy="307424"/>
          </a:xfrm>
        </p:grpSpPr>
        <p:pic>
          <p:nvPicPr>
            <p:cNvPr id="410" name="Picture 40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11" name="Oval 410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2" name="Oval 411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1" name="Group 420"/>
          <p:cNvGrpSpPr/>
          <p:nvPr/>
        </p:nvGrpSpPr>
        <p:grpSpPr>
          <a:xfrm>
            <a:off x="8379278" y="3246580"/>
            <a:ext cx="171490" cy="307424"/>
            <a:chOff x="2119626" y="1550074"/>
            <a:chExt cx="171490" cy="307424"/>
          </a:xfrm>
        </p:grpSpPr>
        <p:pic>
          <p:nvPicPr>
            <p:cNvPr id="422" name="Picture 4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23" name="Oval 42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4" name="Oval 42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9" name="Elbow Connector 8"/>
          <p:cNvCxnSpPr>
            <a:stCxn id="387" idx="3"/>
            <a:endCxn id="399" idx="6"/>
          </p:cNvCxnSpPr>
          <p:nvPr/>
        </p:nvCxnSpPr>
        <p:spPr>
          <a:xfrm>
            <a:off x="7127632" y="1375509"/>
            <a:ext cx="1241039" cy="411997"/>
          </a:xfrm>
          <a:prstGeom prst="bentConnector3">
            <a:avLst>
              <a:gd name="adj1" fmla="val 78968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387" idx="3"/>
            <a:endCxn id="403" idx="6"/>
          </p:cNvCxnSpPr>
          <p:nvPr/>
        </p:nvCxnSpPr>
        <p:spPr>
          <a:xfrm>
            <a:off x="7127632" y="1375509"/>
            <a:ext cx="1244946" cy="728521"/>
          </a:xfrm>
          <a:prstGeom prst="bentConnector3">
            <a:avLst>
              <a:gd name="adj1" fmla="val 78877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5" name="Elbow Connector 424"/>
          <p:cNvCxnSpPr>
            <a:stCxn id="387" idx="3"/>
            <a:endCxn id="411" idx="6"/>
          </p:cNvCxnSpPr>
          <p:nvPr/>
        </p:nvCxnSpPr>
        <p:spPr>
          <a:xfrm>
            <a:off x="7127632" y="1375509"/>
            <a:ext cx="1241038" cy="1529598"/>
          </a:xfrm>
          <a:prstGeom prst="bentConnector3">
            <a:avLst>
              <a:gd name="adj1" fmla="val 78968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7" name="Elbow Connector 426"/>
          <p:cNvCxnSpPr>
            <a:stCxn id="387" idx="3"/>
            <a:endCxn id="423" idx="6"/>
          </p:cNvCxnSpPr>
          <p:nvPr/>
        </p:nvCxnSpPr>
        <p:spPr>
          <a:xfrm>
            <a:off x="7127632" y="1375509"/>
            <a:ext cx="1252760" cy="1971167"/>
          </a:xfrm>
          <a:prstGeom prst="bentConnector3">
            <a:avLst>
              <a:gd name="adj1" fmla="val 78073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316" idx="1"/>
            <a:endCxn id="412" idx="6"/>
          </p:cNvCxnSpPr>
          <p:nvPr/>
        </p:nvCxnSpPr>
        <p:spPr>
          <a:xfrm>
            <a:off x="7805827" y="2954037"/>
            <a:ext cx="561729" cy="567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8" name="Elbow Connector 427"/>
          <p:cNvCxnSpPr>
            <a:stCxn id="326" idx="1"/>
            <a:endCxn id="424" idx="6"/>
          </p:cNvCxnSpPr>
          <p:nvPr/>
        </p:nvCxnSpPr>
        <p:spPr>
          <a:xfrm>
            <a:off x="7799201" y="3400635"/>
            <a:ext cx="580077" cy="517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98" idx="3"/>
            <a:endCxn id="272" idx="1"/>
          </p:cNvCxnSpPr>
          <p:nvPr/>
        </p:nvCxnSpPr>
        <p:spPr>
          <a:xfrm flipV="1">
            <a:off x="8539047" y="1836109"/>
            <a:ext cx="340397" cy="5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02" idx="3"/>
            <a:endCxn id="273" idx="1"/>
          </p:cNvCxnSpPr>
          <p:nvPr/>
        </p:nvCxnSpPr>
        <p:spPr>
          <a:xfrm flipV="1">
            <a:off x="8542954" y="2154669"/>
            <a:ext cx="335463" cy="2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410" idx="3"/>
            <a:endCxn id="292" idx="1"/>
          </p:cNvCxnSpPr>
          <p:nvPr/>
        </p:nvCxnSpPr>
        <p:spPr>
          <a:xfrm flipV="1">
            <a:off x="8539046" y="2954662"/>
            <a:ext cx="345751" cy="4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422" idx="3"/>
            <a:endCxn id="344" idx="1"/>
          </p:cNvCxnSpPr>
          <p:nvPr/>
        </p:nvCxnSpPr>
        <p:spPr>
          <a:xfrm>
            <a:off x="8550768" y="3400292"/>
            <a:ext cx="340152" cy="2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0" name="TextBox 349"/>
          <p:cNvSpPr txBox="1"/>
          <p:nvPr/>
        </p:nvSpPr>
        <p:spPr>
          <a:xfrm>
            <a:off x="7173555" y="116666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406" name="TextBox 405"/>
          <p:cNvSpPr txBox="1"/>
          <p:nvPr/>
        </p:nvSpPr>
        <p:spPr>
          <a:xfrm>
            <a:off x="5725778" y="128774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435" name="TextBox 434"/>
          <p:cNvSpPr txBox="1"/>
          <p:nvPr/>
        </p:nvSpPr>
        <p:spPr>
          <a:xfrm>
            <a:off x="8185811" y="2637001"/>
            <a:ext cx="588558" cy="178717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/>
              <a:t>Cycle Step(s)</a:t>
            </a:r>
            <a:endParaRPr lang="en-GB" sz="700" dirty="0"/>
          </a:p>
        </p:txBody>
      </p:sp>
      <p:sp>
        <p:nvSpPr>
          <p:cNvPr id="439" name="TextBox 438"/>
          <p:cNvSpPr txBox="1"/>
          <p:nvPr/>
        </p:nvSpPr>
        <p:spPr>
          <a:xfrm>
            <a:off x="8153442" y="1422089"/>
            <a:ext cx="588558" cy="178717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/>
              <a:t>Cycle Step(s)</a:t>
            </a:r>
            <a:endParaRPr lang="en-GB" sz="700" dirty="0"/>
          </a:p>
        </p:txBody>
      </p:sp>
      <p:grpSp>
        <p:nvGrpSpPr>
          <p:cNvPr id="8" name="Group 7"/>
          <p:cNvGrpSpPr/>
          <p:nvPr/>
        </p:nvGrpSpPr>
        <p:grpSpPr>
          <a:xfrm>
            <a:off x="1596652" y="2981570"/>
            <a:ext cx="932903" cy="422030"/>
            <a:chOff x="7856775" y="4482124"/>
            <a:chExt cx="932903" cy="422030"/>
          </a:xfrm>
        </p:grpSpPr>
        <p:sp>
          <p:nvSpPr>
            <p:cNvPr id="429" name="Rectangle 428"/>
            <p:cNvSpPr/>
            <p:nvPr/>
          </p:nvSpPr>
          <p:spPr>
            <a:xfrm>
              <a:off x="7889010" y="4611078"/>
              <a:ext cx="535975" cy="11332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&gt;1 RPM</a:t>
              </a:r>
              <a:endParaRPr lang="en-GB" sz="8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0" name="Oval 439"/>
            <p:cNvSpPr/>
            <p:nvPr/>
          </p:nvSpPr>
          <p:spPr>
            <a:xfrm flipH="1" flipV="1">
              <a:off x="7856775" y="4648459"/>
              <a:ext cx="45719" cy="463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41" name="Group 440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442" name="Group 441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450" name="Rectangle 449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1" name="Oval 450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2" name="Oval 451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3" name="Oval 452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45" name="TextBox 444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446" name="TextBox 445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447" name="Straight Connector 446"/>
              <p:cNvCxnSpPr>
                <a:stCxn id="452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54" name="Straight Arrow Connector 453"/>
            <p:cNvCxnSpPr>
              <a:stCxn id="429" idx="3"/>
              <a:endCxn id="452" idx="5"/>
            </p:cNvCxnSpPr>
            <p:nvPr/>
          </p:nvCxnSpPr>
          <p:spPr>
            <a:xfrm flipV="1">
              <a:off x="8424985" y="4655243"/>
              <a:ext cx="110605" cy="124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55" name="Rectangle 454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1</a:t>
              </a:r>
              <a:endParaRPr lang="en-GB" sz="800" dirty="0"/>
            </a:p>
          </p:txBody>
        </p:sp>
        <p:cxnSp>
          <p:nvCxnSpPr>
            <p:cNvPr id="457" name="Elbow Connector 456"/>
            <p:cNvCxnSpPr>
              <a:stCxn id="455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458" name="Elbow Connector 457"/>
          <p:cNvCxnSpPr>
            <a:stCxn id="443" idx="0"/>
            <a:endCxn id="445" idx="1"/>
          </p:cNvCxnSpPr>
          <p:nvPr/>
        </p:nvCxnSpPr>
        <p:spPr>
          <a:xfrm flipV="1">
            <a:off x="1385639" y="3062428"/>
            <a:ext cx="872688" cy="514059"/>
          </a:xfrm>
          <a:prstGeom prst="bentConnector3">
            <a:avLst>
              <a:gd name="adj1" fmla="val 11491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450" idx="3"/>
            <a:endCxn id="369" idx="6"/>
          </p:cNvCxnSpPr>
          <p:nvPr/>
        </p:nvCxnSpPr>
        <p:spPr>
          <a:xfrm>
            <a:off x="2465755" y="3161325"/>
            <a:ext cx="283354" cy="19426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59" name="Rounded Rectangle 458"/>
          <p:cNvSpPr/>
          <p:nvPr/>
        </p:nvSpPr>
        <p:spPr>
          <a:xfrm>
            <a:off x="4501661" y="4266922"/>
            <a:ext cx="339985" cy="29108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0" name="TextBox 459"/>
          <p:cNvSpPr txBox="1"/>
          <p:nvPr/>
        </p:nvSpPr>
        <p:spPr>
          <a:xfrm>
            <a:off x="4410026" y="4133210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pic>
        <p:nvPicPr>
          <p:cNvPr id="461" name="Picture 46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4604182" y="4311524"/>
            <a:ext cx="136354" cy="190261"/>
          </a:xfrm>
          <a:prstGeom prst="rect">
            <a:avLst/>
          </a:prstGeom>
        </p:spPr>
      </p:pic>
      <p:sp>
        <p:nvSpPr>
          <p:cNvPr id="462" name="Rounded Rectangle 461"/>
          <p:cNvSpPr/>
          <p:nvPr/>
        </p:nvSpPr>
        <p:spPr>
          <a:xfrm>
            <a:off x="3360712" y="4277975"/>
            <a:ext cx="917039" cy="253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Air Consumption </a:t>
            </a:r>
            <a:r>
              <a:rPr lang="en-GB" sz="600" dirty="0" smtClean="0"/>
              <a:t>Per Sec (L</a:t>
            </a:r>
            <a:r>
              <a:rPr lang="en-GB" sz="600" dirty="0"/>
              <a:t>)</a:t>
            </a:r>
          </a:p>
        </p:txBody>
      </p:sp>
      <p:grpSp>
        <p:nvGrpSpPr>
          <p:cNvPr id="407" name="Group 406"/>
          <p:cNvGrpSpPr/>
          <p:nvPr/>
        </p:nvGrpSpPr>
        <p:grpSpPr>
          <a:xfrm>
            <a:off x="5689594" y="2836984"/>
            <a:ext cx="759370" cy="422030"/>
            <a:chOff x="8030308" y="4482124"/>
            <a:chExt cx="759370" cy="422030"/>
          </a:xfrm>
        </p:grpSpPr>
        <p:sp>
          <p:nvSpPr>
            <p:cNvPr id="463" name="Rectangle 462"/>
            <p:cNvSpPr/>
            <p:nvPr/>
          </p:nvSpPr>
          <p:spPr>
            <a:xfrm>
              <a:off x="8077201" y="4591538"/>
              <a:ext cx="347784" cy="13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>
                  <a:solidFill>
                    <a:sysClr val="windowText" lastClr="000000"/>
                  </a:solidFill>
                </a:rPr>
                <a:t> 0</a:t>
              </a:r>
            </a:p>
          </p:txBody>
        </p:sp>
        <p:sp>
          <p:nvSpPr>
            <p:cNvPr id="464" name="Oval 463"/>
            <p:cNvSpPr/>
            <p:nvPr/>
          </p:nvSpPr>
          <p:spPr>
            <a:xfrm flipH="1" flipV="1">
              <a:off x="8030308" y="4638431"/>
              <a:ext cx="78153" cy="56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65" name="Group 464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469" name="Group 468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475" name="Rectangle 474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6" name="Oval 475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8" name="Oval 477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9" name="Oval 478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70" name="TextBox 469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471" name="TextBox 470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472" name="Straight Connector 471"/>
              <p:cNvCxnSpPr>
                <a:stCxn id="478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66" name="Straight Arrow Connector 465"/>
            <p:cNvCxnSpPr>
              <a:stCxn id="463" idx="3"/>
              <a:endCxn id="478" idx="5"/>
            </p:cNvCxnSpPr>
            <p:nvPr/>
          </p:nvCxnSpPr>
          <p:spPr>
            <a:xfrm flipV="1">
              <a:off x="8424985" y="4655243"/>
              <a:ext cx="110605" cy="2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67" name="Rectangle 466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0</a:t>
              </a:r>
            </a:p>
          </p:txBody>
        </p:sp>
        <p:cxnSp>
          <p:nvCxnSpPr>
            <p:cNvPr id="468" name="Elbow Connector 467"/>
            <p:cNvCxnSpPr>
              <a:stCxn id="467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80" name="Group 479"/>
          <p:cNvGrpSpPr/>
          <p:nvPr/>
        </p:nvGrpSpPr>
        <p:grpSpPr>
          <a:xfrm>
            <a:off x="5693501" y="3270737"/>
            <a:ext cx="759370" cy="422030"/>
            <a:chOff x="8030308" y="4482124"/>
            <a:chExt cx="759370" cy="422030"/>
          </a:xfrm>
        </p:grpSpPr>
        <p:sp>
          <p:nvSpPr>
            <p:cNvPr id="481" name="Rectangle 480"/>
            <p:cNvSpPr/>
            <p:nvPr/>
          </p:nvSpPr>
          <p:spPr>
            <a:xfrm>
              <a:off x="8077201" y="4591538"/>
              <a:ext cx="347784" cy="13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>
                  <a:solidFill>
                    <a:sysClr val="windowText" lastClr="000000"/>
                  </a:solidFill>
                </a:rPr>
                <a:t> 0</a:t>
              </a:r>
            </a:p>
          </p:txBody>
        </p:sp>
        <p:sp>
          <p:nvSpPr>
            <p:cNvPr id="482" name="Oval 481"/>
            <p:cNvSpPr/>
            <p:nvPr/>
          </p:nvSpPr>
          <p:spPr>
            <a:xfrm flipH="1" flipV="1">
              <a:off x="8030308" y="4638431"/>
              <a:ext cx="78153" cy="56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84" name="Group 483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488" name="Group 487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500" name="Rectangle 499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2" name="Oval 501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3" name="Oval 502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4" name="Oval 503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89" name="TextBox 488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491" name="TextBox 490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493" name="Straight Connector 492"/>
              <p:cNvCxnSpPr>
                <a:stCxn id="503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85" name="Straight Arrow Connector 484"/>
            <p:cNvCxnSpPr>
              <a:stCxn id="481" idx="3"/>
              <a:endCxn id="503" idx="5"/>
            </p:cNvCxnSpPr>
            <p:nvPr/>
          </p:nvCxnSpPr>
          <p:spPr>
            <a:xfrm flipV="1">
              <a:off x="8424985" y="4655243"/>
              <a:ext cx="110605" cy="2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86" name="Rectangle 485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0</a:t>
              </a:r>
            </a:p>
          </p:txBody>
        </p:sp>
        <p:cxnSp>
          <p:nvCxnSpPr>
            <p:cNvPr id="487" name="Elbow Connector 486"/>
            <p:cNvCxnSpPr>
              <a:stCxn id="486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19" name="Elbow Connector 18"/>
          <p:cNvCxnSpPr>
            <a:stCxn id="321" idx="3"/>
            <a:endCxn id="464" idx="6"/>
          </p:cNvCxnSpPr>
          <p:nvPr/>
        </p:nvCxnSpPr>
        <p:spPr>
          <a:xfrm>
            <a:off x="5422790" y="2920623"/>
            <a:ext cx="266804" cy="10084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5" name="Elbow Connector 504"/>
          <p:cNvCxnSpPr>
            <a:stCxn id="295" idx="3"/>
            <a:endCxn id="482" idx="6"/>
          </p:cNvCxnSpPr>
          <p:nvPr/>
        </p:nvCxnSpPr>
        <p:spPr>
          <a:xfrm>
            <a:off x="5424115" y="3351319"/>
            <a:ext cx="269386" cy="10389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500" idx="3"/>
            <a:endCxn id="432" idx="1"/>
          </p:cNvCxnSpPr>
          <p:nvPr/>
        </p:nvCxnSpPr>
        <p:spPr>
          <a:xfrm flipV="1">
            <a:off x="6389071" y="3340465"/>
            <a:ext cx="150114" cy="110027"/>
          </a:xfrm>
          <a:prstGeom prst="bentConnector3">
            <a:avLst>
              <a:gd name="adj1" fmla="val 2396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6" name="Elbow Connector 505"/>
          <p:cNvCxnSpPr>
            <a:stCxn id="475" idx="3"/>
            <a:endCxn id="431" idx="1"/>
          </p:cNvCxnSpPr>
          <p:nvPr/>
        </p:nvCxnSpPr>
        <p:spPr>
          <a:xfrm flipV="1">
            <a:off x="6385164" y="2897009"/>
            <a:ext cx="130572" cy="119730"/>
          </a:xfrm>
          <a:prstGeom prst="bentConnector3">
            <a:avLst>
              <a:gd name="adj1" fmla="val 2605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11" name="Group 510"/>
          <p:cNvGrpSpPr/>
          <p:nvPr/>
        </p:nvGrpSpPr>
        <p:grpSpPr>
          <a:xfrm>
            <a:off x="6772015" y="5279292"/>
            <a:ext cx="759370" cy="422030"/>
            <a:chOff x="8030308" y="4482124"/>
            <a:chExt cx="759370" cy="422030"/>
          </a:xfrm>
        </p:grpSpPr>
        <p:sp>
          <p:nvSpPr>
            <p:cNvPr id="513" name="Rectangle 512"/>
            <p:cNvSpPr/>
            <p:nvPr/>
          </p:nvSpPr>
          <p:spPr>
            <a:xfrm>
              <a:off x="8077201" y="4591538"/>
              <a:ext cx="347784" cy="13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>
                  <a:solidFill>
                    <a:sysClr val="windowText" lastClr="000000"/>
                  </a:solidFill>
                </a:rPr>
                <a:t> 0</a:t>
              </a:r>
            </a:p>
          </p:txBody>
        </p:sp>
        <p:sp>
          <p:nvSpPr>
            <p:cNvPr id="514" name="Oval 513"/>
            <p:cNvSpPr/>
            <p:nvPr/>
          </p:nvSpPr>
          <p:spPr>
            <a:xfrm flipH="1" flipV="1">
              <a:off x="8030308" y="4638431"/>
              <a:ext cx="78153" cy="56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15" name="Group 514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532" name="Group 531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538" name="Rectangle 537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9" name="Oval 538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0" name="Oval 539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1" name="Oval 540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33" name="TextBox 532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534" name="TextBox 533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535" name="Straight Connector 534"/>
              <p:cNvCxnSpPr>
                <a:stCxn id="540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6" name="Straight Connector 535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7" name="Straight Connector 536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16" name="Straight Arrow Connector 515"/>
            <p:cNvCxnSpPr>
              <a:stCxn id="513" idx="3"/>
              <a:endCxn id="540" idx="5"/>
            </p:cNvCxnSpPr>
            <p:nvPr/>
          </p:nvCxnSpPr>
          <p:spPr>
            <a:xfrm flipV="1">
              <a:off x="8424985" y="4655243"/>
              <a:ext cx="110605" cy="2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518" name="Rectangle 517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0</a:t>
              </a:r>
            </a:p>
          </p:txBody>
        </p:sp>
        <p:cxnSp>
          <p:nvCxnSpPr>
            <p:cNvPr id="519" name="Elbow Connector 518"/>
            <p:cNvCxnSpPr>
              <a:stCxn id="518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542" name="Straight Arrow Connector 541"/>
          <p:cNvCxnSpPr>
            <a:endCxn id="551" idx="1"/>
          </p:cNvCxnSpPr>
          <p:nvPr/>
        </p:nvCxnSpPr>
        <p:spPr>
          <a:xfrm>
            <a:off x="5752123" y="5864242"/>
            <a:ext cx="15041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43" name="Group 542"/>
          <p:cNvGrpSpPr/>
          <p:nvPr/>
        </p:nvGrpSpPr>
        <p:grpSpPr>
          <a:xfrm>
            <a:off x="6768108" y="5783384"/>
            <a:ext cx="759370" cy="422030"/>
            <a:chOff x="8030308" y="4482124"/>
            <a:chExt cx="759370" cy="422030"/>
          </a:xfrm>
        </p:grpSpPr>
        <p:sp>
          <p:nvSpPr>
            <p:cNvPr id="544" name="Rectangle 543"/>
            <p:cNvSpPr/>
            <p:nvPr/>
          </p:nvSpPr>
          <p:spPr>
            <a:xfrm>
              <a:off x="8077201" y="4591538"/>
              <a:ext cx="347784" cy="13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>
                  <a:solidFill>
                    <a:sysClr val="windowText" lastClr="000000"/>
                  </a:solidFill>
                </a:rPr>
                <a:t> 0</a:t>
              </a:r>
            </a:p>
          </p:txBody>
        </p:sp>
        <p:sp>
          <p:nvSpPr>
            <p:cNvPr id="545" name="Oval 544"/>
            <p:cNvSpPr/>
            <p:nvPr/>
          </p:nvSpPr>
          <p:spPr>
            <a:xfrm flipH="1" flipV="1">
              <a:off x="8030308" y="4638431"/>
              <a:ext cx="78153" cy="56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46" name="Group 545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550" name="Group 549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556" name="Rectangle 555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7" name="Oval 556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8" name="Oval 557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9" name="Oval 558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51" name="TextBox 550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552" name="TextBox 551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553" name="Straight Connector 552"/>
              <p:cNvCxnSpPr>
                <a:stCxn id="558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4" name="Straight Connector 553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5" name="Straight Connector 554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47" name="Straight Arrow Connector 546"/>
            <p:cNvCxnSpPr>
              <a:stCxn id="544" idx="3"/>
              <a:endCxn id="558" idx="5"/>
            </p:cNvCxnSpPr>
            <p:nvPr/>
          </p:nvCxnSpPr>
          <p:spPr>
            <a:xfrm flipV="1">
              <a:off x="8424985" y="4655243"/>
              <a:ext cx="110605" cy="2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548" name="Rectangle 547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0</a:t>
              </a:r>
            </a:p>
          </p:txBody>
        </p:sp>
        <p:cxnSp>
          <p:nvCxnSpPr>
            <p:cNvPr id="549" name="Elbow Connector 548"/>
            <p:cNvCxnSpPr>
              <a:stCxn id="548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560" name="Straight Arrow Connector 559"/>
          <p:cNvCxnSpPr>
            <a:stCxn id="538" idx="3"/>
            <a:endCxn id="312" idx="1"/>
          </p:cNvCxnSpPr>
          <p:nvPr/>
        </p:nvCxnSpPr>
        <p:spPr>
          <a:xfrm flipV="1">
            <a:off x="7467585" y="5449164"/>
            <a:ext cx="397664" cy="9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62" name="Straight Arrow Connector 561"/>
          <p:cNvCxnSpPr>
            <a:stCxn id="556" idx="3"/>
            <a:endCxn id="314" idx="1"/>
          </p:cNvCxnSpPr>
          <p:nvPr/>
        </p:nvCxnSpPr>
        <p:spPr>
          <a:xfrm flipV="1">
            <a:off x="7463678" y="5952782"/>
            <a:ext cx="418798" cy="10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65" name="Rounded Rectangle 564"/>
          <p:cNvSpPr/>
          <p:nvPr/>
        </p:nvSpPr>
        <p:spPr>
          <a:xfrm>
            <a:off x="6119692" y="422836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9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566" name="Rounded Rectangle 565"/>
          <p:cNvSpPr/>
          <p:nvPr/>
        </p:nvSpPr>
        <p:spPr>
          <a:xfrm>
            <a:off x="5908346" y="4542958"/>
            <a:ext cx="1052956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Litres of Air: Compressor ON Continuously </a:t>
            </a:r>
            <a:endParaRPr lang="en-GB" sz="600" dirty="0"/>
          </a:p>
        </p:txBody>
      </p:sp>
      <p:cxnSp>
        <p:nvCxnSpPr>
          <p:cNvPr id="568" name="Straight Arrow Connector 567"/>
          <p:cNvCxnSpPr>
            <a:stCxn id="565" idx="2"/>
            <a:endCxn id="566" idx="0"/>
          </p:cNvCxnSpPr>
          <p:nvPr/>
        </p:nvCxnSpPr>
        <p:spPr>
          <a:xfrm>
            <a:off x="6433860" y="4417750"/>
            <a:ext cx="964" cy="125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70" name="Elbow Connector 569"/>
          <p:cNvCxnSpPr>
            <a:stCxn id="566" idx="2"/>
            <a:endCxn id="514" idx="6"/>
          </p:cNvCxnSpPr>
          <p:nvPr/>
        </p:nvCxnSpPr>
        <p:spPr>
          <a:xfrm rot="16200000" flipH="1">
            <a:off x="6246581" y="4938336"/>
            <a:ext cx="713677" cy="33719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1" name="Elbow Connector 570"/>
          <p:cNvCxnSpPr>
            <a:stCxn id="566" idx="2"/>
            <a:endCxn id="545" idx="6"/>
          </p:cNvCxnSpPr>
          <p:nvPr/>
        </p:nvCxnSpPr>
        <p:spPr>
          <a:xfrm rot="16200000" flipH="1">
            <a:off x="5992582" y="5192336"/>
            <a:ext cx="1217769" cy="3332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59905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28271</TotalTime>
  <Words>3456</Words>
  <Application>Microsoft Office PowerPoint</Application>
  <PresentationFormat>Widescreen</PresentationFormat>
  <Paragraphs>1002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Preston, Michael</dc:creator>
  <cp:lastModifiedBy>Hill, Nikolas</cp:lastModifiedBy>
  <cp:revision>750</cp:revision>
  <cp:lastPrinted>2014-07-02T10:23:49Z</cp:lastPrinted>
  <dcterms:created xsi:type="dcterms:W3CDTF">2014-06-05T13:08:13Z</dcterms:created>
  <dcterms:modified xsi:type="dcterms:W3CDTF">2015-04-30T08:22:58Z</dcterms:modified>
</cp:coreProperties>
</file>