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  <p:sldId id="272" r:id="rId3"/>
    <p:sldId id="274" r:id="rId4"/>
  </p:sldIdLst>
  <p:sldSz cx="12192000" cy="6858000"/>
  <p:notesSz cx="9872663" cy="1430178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69C23"/>
    <a:srgbClr val="E47E00"/>
    <a:srgbClr val="FAE600"/>
    <a:srgbClr val="92499E"/>
    <a:srgbClr val="00307E"/>
    <a:srgbClr val="376FA7"/>
    <a:srgbClr val="59A6D5"/>
    <a:srgbClr val="7EB542"/>
    <a:srgbClr val="7A68AE"/>
    <a:srgbClr val="A99B3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858" autoAdjust="0"/>
    <p:restoredTop sz="94660"/>
  </p:normalViewPr>
  <p:slideViewPr>
    <p:cSldViewPr snapToGrid="0">
      <p:cViewPr varScale="1">
        <p:scale>
          <a:sx n="89" d="100"/>
          <a:sy n="89" d="100"/>
        </p:scale>
        <p:origin x="96" y="44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1597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965706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225079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784825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91022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101608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4236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145045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360126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06144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2664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CB74C3-3B76-4614-BA31-BC281AB27CE2}" type="datetimeFigureOut">
              <a:rPr lang="en-GB" smtClean="0"/>
              <a:t>27/04/2015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D3CD53-357C-4DB1-94DD-55ABE2631E09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312313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4299611"/>
              </p:ext>
            </p:extLst>
          </p:nvPr>
        </p:nvGraphicFramePr>
        <p:xfrm>
          <a:off x="679939" y="1688774"/>
          <a:ext cx="10941537" cy="3053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399"/>
                <a:gridCol w="1563077"/>
                <a:gridCol w="8464061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1200" smtClean="0"/>
                        <a:t>Version</a:t>
                      </a:r>
                      <a:r>
                        <a:rPr lang="en-GB" sz="1200" baseline="0" smtClean="0"/>
                        <a:t> Number</a:t>
                      </a:r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smtClean="0"/>
                        <a:t>Date</a:t>
                      </a:r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smtClean="0"/>
                        <a:t>Changes</a:t>
                      </a:r>
                      <a:endParaRPr lang="en-GB" sz="120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800" smtClean="0"/>
                        <a:t>V01</a:t>
                      </a:r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" smtClean="0"/>
                        <a:t>1/4/2015</a:t>
                      </a:r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800" smtClean="0"/>
                        <a:t>----------------------------------</a:t>
                      </a:r>
                      <a:endParaRPr lang="en-GB" sz="80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indent="0" algn="ctr">
                        <a:buNone/>
                      </a:pPr>
                      <a:endParaRPr lang="en-GB" sz="800" baseline="0" smtClean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80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 smtClean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aseline="0" smtClean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 smtClean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800" smtClean="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GB" sz="120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773723" y="273538"/>
            <a:ext cx="20629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Version Control Log:</a:t>
            </a:r>
            <a:endParaRPr lang="en-GB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7371023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356789" y="227143"/>
            <a:ext cx="216392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CombinedAlternator</a:t>
            </a:r>
            <a:endParaRPr lang="en-GB"/>
          </a:p>
        </p:txBody>
      </p:sp>
      <p:sp>
        <p:nvSpPr>
          <p:cNvPr id="45" name="Rounded Rectangle 44"/>
          <p:cNvSpPr/>
          <p:nvPr/>
        </p:nvSpPr>
        <p:spPr>
          <a:xfrm>
            <a:off x="1750268" y="1217586"/>
            <a:ext cx="1285670" cy="19874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GB" sz="600" smtClean="0"/>
              <a:t>Alternator 1</a:t>
            </a:r>
            <a:endParaRPr lang="en-GB" sz="600" dirty="0"/>
          </a:p>
        </p:txBody>
      </p:sp>
      <p:cxnSp>
        <p:nvCxnSpPr>
          <p:cNvPr id="48" name="Straight Connector 47"/>
          <p:cNvCxnSpPr/>
          <p:nvPr/>
        </p:nvCxnSpPr>
        <p:spPr>
          <a:xfrm>
            <a:off x="2080277" y="1729422"/>
            <a:ext cx="625651" cy="0"/>
          </a:xfrm>
          <a:prstGeom prst="line">
            <a:avLst/>
          </a:prstGeom>
          <a:ln w="12700">
            <a:prstDash val="sys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9" name="Down Arrow 48"/>
          <p:cNvSpPr/>
          <p:nvPr/>
        </p:nvSpPr>
        <p:spPr>
          <a:xfrm>
            <a:off x="2324283" y="1781095"/>
            <a:ext cx="68820" cy="24647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GB"/>
          </a:p>
        </p:txBody>
      </p:sp>
      <p:sp>
        <p:nvSpPr>
          <p:cNvPr id="50" name="Rounded Rectangle 49"/>
          <p:cNvSpPr/>
          <p:nvPr/>
        </p:nvSpPr>
        <p:spPr>
          <a:xfrm>
            <a:off x="1708548" y="1145506"/>
            <a:ext cx="1407228" cy="1236006"/>
          </a:xfrm>
          <a:prstGeom prst="roundRect">
            <a:avLst>
              <a:gd name="adj" fmla="val 3103"/>
            </a:avLst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GB" dirty="0"/>
          </a:p>
        </p:txBody>
      </p:sp>
      <p:sp>
        <p:nvSpPr>
          <p:cNvPr id="51" name="Rounded Rectangle 50"/>
          <p:cNvSpPr/>
          <p:nvPr/>
        </p:nvSpPr>
        <p:spPr>
          <a:xfrm>
            <a:off x="1759831" y="1475487"/>
            <a:ext cx="1285670" cy="19874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GB" sz="600" smtClean="0"/>
              <a:t>Alternator 2</a:t>
            </a:r>
            <a:endParaRPr lang="en-GB" sz="600" dirty="0"/>
          </a:p>
        </p:txBody>
      </p:sp>
      <p:sp>
        <p:nvSpPr>
          <p:cNvPr id="52" name="Rounded Rectangle 51"/>
          <p:cNvSpPr/>
          <p:nvPr/>
        </p:nvSpPr>
        <p:spPr>
          <a:xfrm>
            <a:off x="1750268" y="2092032"/>
            <a:ext cx="1285670" cy="19874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GB" sz="600" smtClean="0"/>
              <a:t>Alternator -( n )</a:t>
            </a:r>
            <a:endParaRPr lang="en-GB" sz="600" dirty="0"/>
          </a:p>
        </p:txBody>
      </p:sp>
      <p:sp>
        <p:nvSpPr>
          <p:cNvPr id="3" name="TextBox 2"/>
          <p:cNvSpPr txBox="1"/>
          <p:nvPr/>
        </p:nvSpPr>
        <p:spPr>
          <a:xfrm>
            <a:off x="1632345" y="759543"/>
            <a:ext cx="1529817" cy="3770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50" b="1" smtClean="0"/>
              <a:t>Alternators</a:t>
            </a:r>
          </a:p>
          <a:p>
            <a:r>
              <a:rPr lang="en-GB" sz="800" b="1" smtClean="0"/>
              <a:t> List (of IAlternator)</a:t>
            </a:r>
            <a:endParaRPr lang="en-GB" sz="800" b="1"/>
          </a:p>
        </p:txBody>
      </p:sp>
      <p:sp>
        <p:nvSpPr>
          <p:cNvPr id="58" name="Rounded Rectangle 57"/>
          <p:cNvSpPr/>
          <p:nvPr/>
        </p:nvSpPr>
        <p:spPr>
          <a:xfrm>
            <a:off x="1860906" y="3754966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ADD</a:t>
            </a:r>
            <a:endParaRPr lang="en-GB" sz="700"/>
          </a:p>
        </p:txBody>
      </p:sp>
      <p:sp>
        <p:nvSpPr>
          <p:cNvPr id="59" name="Rounded Rectangle 58"/>
          <p:cNvSpPr/>
          <p:nvPr/>
        </p:nvSpPr>
        <p:spPr>
          <a:xfrm>
            <a:off x="1860905" y="4167741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Clear</a:t>
            </a:r>
            <a:endParaRPr lang="en-GB" sz="700"/>
          </a:p>
        </p:txBody>
      </p:sp>
      <p:sp>
        <p:nvSpPr>
          <p:cNvPr id="60" name="Rounded Rectangle 59"/>
          <p:cNvSpPr/>
          <p:nvPr/>
        </p:nvSpPr>
        <p:spPr>
          <a:xfrm>
            <a:off x="1876709" y="4544562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/>
              <a:t>Delete</a:t>
            </a:r>
          </a:p>
        </p:txBody>
      </p:sp>
      <p:sp>
        <p:nvSpPr>
          <p:cNvPr id="61" name="Rounded Rectangle 60"/>
          <p:cNvSpPr/>
          <p:nvPr/>
        </p:nvSpPr>
        <p:spPr>
          <a:xfrm>
            <a:off x="1884080" y="4923310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Modify</a:t>
            </a:r>
            <a:endParaRPr lang="en-GB" sz="700"/>
          </a:p>
        </p:txBody>
      </p:sp>
      <p:sp>
        <p:nvSpPr>
          <p:cNvPr id="62" name="TextBox 61"/>
          <p:cNvSpPr txBox="1"/>
          <p:nvPr/>
        </p:nvSpPr>
        <p:spPr>
          <a:xfrm>
            <a:off x="1551929" y="3141913"/>
            <a:ext cx="914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900" b="1" smtClean="0"/>
              <a:t>List </a:t>
            </a:r>
          </a:p>
          <a:p>
            <a:r>
              <a:rPr lang="en-GB" sz="900" b="1" smtClean="0"/>
              <a:t>Management</a:t>
            </a:r>
            <a:endParaRPr lang="en-GB" sz="900" b="1"/>
          </a:p>
        </p:txBody>
      </p:sp>
      <p:sp>
        <p:nvSpPr>
          <p:cNvPr id="63" name="Rounded Rectangle 62"/>
          <p:cNvSpPr/>
          <p:nvPr/>
        </p:nvSpPr>
        <p:spPr>
          <a:xfrm>
            <a:off x="1608713" y="3511245"/>
            <a:ext cx="1604251" cy="2754088"/>
          </a:xfrm>
          <a:prstGeom prst="roundRect">
            <a:avLst>
              <a:gd name="adj" fmla="val 3103"/>
            </a:avLst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GB" dirty="0"/>
          </a:p>
        </p:txBody>
      </p:sp>
      <p:cxnSp>
        <p:nvCxnSpPr>
          <p:cNvPr id="68" name="Straight Arrow Connector 67"/>
          <p:cNvCxnSpPr>
            <a:stCxn id="63" idx="0"/>
            <a:endCxn id="50" idx="2"/>
          </p:cNvCxnSpPr>
          <p:nvPr/>
        </p:nvCxnSpPr>
        <p:spPr>
          <a:xfrm flipV="1">
            <a:off x="2410839" y="2381512"/>
            <a:ext cx="1323" cy="112973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46" name="Rounded Rectangle 45"/>
          <p:cNvSpPr/>
          <p:nvPr/>
        </p:nvSpPr>
        <p:spPr>
          <a:xfrm>
            <a:off x="8017935" y="1625663"/>
            <a:ext cx="2328332" cy="283305"/>
          </a:xfrm>
          <a:prstGeom prst="round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100" u="sng" smtClean="0"/>
              <a:t>Get Efficiency( CrankRPM, Amps )</a:t>
            </a:r>
            <a:endParaRPr lang="en-GB" sz="1100"/>
          </a:p>
        </p:txBody>
      </p:sp>
      <p:cxnSp>
        <p:nvCxnSpPr>
          <p:cNvPr id="4" name="Straight Arrow Connector 3"/>
          <p:cNvCxnSpPr>
            <a:stCxn id="50" idx="3"/>
            <a:endCxn id="46" idx="1"/>
          </p:cNvCxnSpPr>
          <p:nvPr/>
        </p:nvCxnSpPr>
        <p:spPr>
          <a:xfrm>
            <a:off x="3115776" y="1763509"/>
            <a:ext cx="4902159" cy="380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9" name="Rounded Rectangle 8"/>
          <p:cNvSpPr/>
          <p:nvPr/>
        </p:nvSpPr>
        <p:spPr>
          <a:xfrm>
            <a:off x="4936066" y="1574861"/>
            <a:ext cx="1651021" cy="337053"/>
          </a:xfrm>
          <a:prstGeom prst="roundRect">
            <a:avLst/>
          </a:prstGeom>
          <a:solidFill>
            <a:schemeClr val="bg1"/>
          </a:solidFill>
          <a:effectLst>
            <a:innerShdw blurRad="63500" dist="50800" dir="135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>
                <a:solidFill>
                  <a:schemeClr val="tx1"/>
                </a:solidFill>
              </a:rPr>
              <a:t>Average Efficiency</a:t>
            </a:r>
          </a:p>
        </p:txBody>
      </p:sp>
      <p:sp>
        <p:nvSpPr>
          <p:cNvPr id="53" name="Rounded Rectangle 52"/>
          <p:cNvSpPr/>
          <p:nvPr/>
        </p:nvSpPr>
        <p:spPr>
          <a:xfrm>
            <a:off x="1884080" y="5359015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Save</a:t>
            </a:r>
            <a:endParaRPr lang="en-GB" sz="700"/>
          </a:p>
        </p:txBody>
      </p:sp>
      <p:sp>
        <p:nvSpPr>
          <p:cNvPr id="54" name="Rounded Rectangle 53"/>
          <p:cNvSpPr/>
          <p:nvPr/>
        </p:nvSpPr>
        <p:spPr>
          <a:xfrm>
            <a:off x="1884080" y="5759240"/>
            <a:ext cx="1092589" cy="283305"/>
          </a:xfrm>
          <a:prstGeom prst="round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800" smtClean="0"/>
              <a:t>Load</a:t>
            </a:r>
            <a:endParaRPr lang="en-GB" sz="700"/>
          </a:p>
        </p:txBody>
      </p:sp>
      <p:sp>
        <p:nvSpPr>
          <p:cNvPr id="22" name="Rectangle 21"/>
          <p:cNvSpPr/>
          <p:nvPr/>
        </p:nvSpPr>
        <p:spPr>
          <a:xfrm>
            <a:off x="5359413" y="3347157"/>
            <a:ext cx="1430858" cy="201598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1000" smtClean="0">
                <a:solidFill>
                  <a:schemeClr val="tx1"/>
                </a:solidFill>
              </a:rPr>
              <a:t>Crank Speed ( RPM )</a:t>
            </a:r>
            <a:endParaRPr lang="en-GB" sz="1000">
              <a:solidFill>
                <a:schemeClr val="tx1"/>
              </a:solidFill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5359412" y="3644895"/>
            <a:ext cx="1430859" cy="201598"/>
          </a:xfrm>
          <a:prstGeom prst="rect">
            <a:avLst/>
          </a:prstGeom>
          <a:solidFill>
            <a:schemeClr val="bg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1000" smtClean="0">
                <a:solidFill>
                  <a:schemeClr val="tx1"/>
                </a:solidFill>
              </a:rPr>
              <a:t>Total Demand ( AMPS )</a:t>
            </a:r>
            <a:endParaRPr lang="en-GB" sz="1000">
              <a:solidFill>
                <a:schemeClr val="tx1"/>
              </a:solidFill>
            </a:endParaRPr>
          </a:p>
        </p:txBody>
      </p:sp>
      <p:sp>
        <p:nvSpPr>
          <p:cNvPr id="24" name="Rounded Rectangle 23"/>
          <p:cNvSpPr/>
          <p:nvPr/>
        </p:nvSpPr>
        <p:spPr>
          <a:xfrm>
            <a:off x="5216739" y="3042538"/>
            <a:ext cx="1285670" cy="19874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GB" sz="1000" smtClean="0"/>
              <a:t>INTERNAL SIGNALS</a:t>
            </a:r>
            <a:endParaRPr lang="en-GB" sz="1000" dirty="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9705360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356789" y="227143"/>
            <a:ext cx="359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mtClean="0"/>
              <a:t>Alternator – Tables  and Calculations</a:t>
            </a:r>
            <a:endParaRPr lang="en-GB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9425696"/>
              </p:ext>
            </p:extLst>
          </p:nvPr>
        </p:nvGraphicFramePr>
        <p:xfrm>
          <a:off x="1267883" y="1532466"/>
          <a:ext cx="1881717" cy="17772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649528"/>
                <a:gridCol w="580256"/>
                <a:gridCol w="651933"/>
              </a:tblGrid>
              <a:tr h="187062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Table </a:t>
                      </a:r>
                      <a:r>
                        <a:rPr lang="en-GB" sz="1100" u="none" strike="noStrike" smtClean="0">
                          <a:effectLst/>
                        </a:rPr>
                        <a:t>1-3 : 2K,4K and 6Krpm</a:t>
                      </a:r>
                      <a:endParaRPr lang="en-GB" sz="1100" b="0" i="0" u="none" strike="noStrike">
                        <a:solidFill>
                          <a:srgbClr val="0061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GB" sz="1100" b="0" i="0" u="none" strike="noStrike">
                        <a:solidFill>
                          <a:srgbClr val="0061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349682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Row</a:t>
                      </a:r>
                      <a:endParaRPr lang="en-GB" sz="1100" b="0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(</a:t>
                      </a:r>
                      <a:r>
                        <a:rPr lang="en-GB" sz="1100" b="0" i="0" u="none" strike="noStrike" baseline="0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 C )</a:t>
                      </a:r>
                    </a:p>
                    <a:p>
                      <a:pPr algn="ctr" fontAlgn="b"/>
                      <a:r>
                        <a:rPr lang="en-GB" sz="1100" b="0" i="0" u="none" strike="noStrike" baseline="0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Amps</a:t>
                      </a:r>
                      <a:endParaRPr lang="en-GB" sz="1100" b="0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( D )</a:t>
                      </a:r>
                    </a:p>
                    <a:p>
                      <a:pPr algn="ctr" fontAlgn="b"/>
                      <a:r>
                        <a:rPr lang="en-GB" sz="1100" b="0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Efficiency</a:t>
                      </a:r>
                      <a:endParaRPr lang="en-GB" sz="1100" b="0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accent5"/>
                    </a:solidFill>
                  </a:tcPr>
                </a:tc>
              </a:tr>
              <a:tr h="206753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10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0</a:t>
                      </a:r>
                      <a:endParaRPr lang="en-GB" sz="1100" b="0" i="0" u="none" strike="noStrike">
                        <a:solidFill>
                          <a:srgbClr val="0061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80</a:t>
                      </a:r>
                      <a:endParaRPr lang="en-GB" sz="1100" b="0" i="0" u="none" strike="noStrike">
                        <a:solidFill>
                          <a:srgbClr val="0061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  <a:tr h="216598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11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10</a:t>
                      </a:r>
                      <a:endParaRPr lang="en-GB" sz="1100" b="1" i="0" u="none" strike="noStrike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80</a:t>
                      </a:r>
                      <a:endParaRPr lang="en-GB" sz="1100" b="1" i="0" u="none" strike="noStrike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216598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12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40</a:t>
                      </a:r>
                      <a:endParaRPr lang="en-GB" sz="1100" b="1" i="0" u="none" strike="noStrike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80</a:t>
                      </a:r>
                      <a:endParaRPr lang="en-GB" sz="1100" b="1" i="0" u="none" strike="noStrike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216598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13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60</a:t>
                      </a:r>
                      <a:endParaRPr lang="en-GB" sz="1100" b="1" i="0" u="none" strike="noStrike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80</a:t>
                      </a:r>
                      <a:endParaRPr lang="en-GB" sz="1100" b="1" i="0" u="none" strike="noStrike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196907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14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61</a:t>
                      </a:r>
                      <a:endParaRPr lang="en-GB" sz="1100" b="0" i="0" u="none" strike="noStrike">
                        <a:solidFill>
                          <a:srgbClr val="0061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80</a:t>
                      </a:r>
                      <a:endParaRPr lang="en-GB" sz="1100" b="0" i="0" u="none" strike="noStrike">
                        <a:solidFill>
                          <a:srgbClr val="0061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  <a:tr h="187062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15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200</a:t>
                      </a:r>
                      <a:endParaRPr lang="en-GB" sz="1100" b="0" i="0" u="none" strike="noStrike">
                        <a:solidFill>
                          <a:srgbClr val="0061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80</a:t>
                      </a:r>
                      <a:endParaRPr lang="en-GB" sz="1100" b="0" i="0" u="none" strike="noStrike">
                        <a:solidFill>
                          <a:srgbClr val="006100"/>
                        </a:solidFill>
                        <a:effectLst/>
                        <a:latin typeface="Arial"/>
                      </a:endParaRPr>
                    </a:p>
                  </a:txBody>
                  <a:tcPr marL="0" marR="0" marT="0" marB="0" anchor="b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3068398"/>
              </p:ext>
            </p:extLst>
          </p:nvPr>
        </p:nvGraphicFramePr>
        <p:xfrm>
          <a:off x="5816489" y="3486227"/>
          <a:ext cx="1814014" cy="190690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20355"/>
                <a:gridCol w="520355"/>
                <a:gridCol w="773304"/>
              </a:tblGrid>
              <a:tr h="180975">
                <a:tc gridSpan="3"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Table </a:t>
                      </a:r>
                      <a:r>
                        <a:rPr lang="en-GB" sz="1100" u="none" strike="noStrike" smtClean="0">
                          <a:effectLst/>
                        </a:rPr>
                        <a:t>4 – Interpolation</a:t>
                      </a:r>
                      <a:r>
                        <a:rPr lang="en-GB" sz="1100" u="none" strike="noStrike" baseline="0" smtClean="0">
                          <a:effectLst/>
                        </a:rPr>
                        <a:t> Table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</a:tr>
              <a:tr h="200025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Row</a:t>
                      </a:r>
                      <a:endParaRPr lang="en-GB" sz="1100" b="0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( M )</a:t>
                      </a:r>
                    </a:p>
                    <a:p>
                      <a:pPr algn="ctr" fontAlgn="b"/>
                      <a:r>
                        <a:rPr lang="en-GB" sz="1100" b="0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RPM</a:t>
                      </a:r>
                      <a:endParaRPr lang="en-GB" sz="1100" b="0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0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( N )</a:t>
                      </a:r>
                    </a:p>
                    <a:p>
                      <a:pPr algn="ctr" fontAlgn="b"/>
                      <a:r>
                        <a:rPr lang="en-GB" sz="1100" b="0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Efficiency</a:t>
                      </a:r>
                      <a:endParaRPr lang="en-GB" sz="1100" b="0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accent5"/>
                    </a:solidFill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10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1500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80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209550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11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1999.99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80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209550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12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2000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80</a:t>
                      </a: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209550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13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4000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40</a:t>
                      </a: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14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6000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rgbClr val="00B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60</a:t>
                      </a: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80975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15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8000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80</a:t>
                      </a: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  <a:tr h="180975"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b="1" i="0" u="none" strike="noStrike" smtClean="0">
                          <a:solidFill>
                            <a:schemeClr val="bg1"/>
                          </a:solidFill>
                          <a:effectLst/>
                          <a:latin typeface="Arial"/>
                        </a:rPr>
                        <a:t>16</a:t>
                      </a:r>
                      <a:endParaRPr lang="en-GB" sz="1100" b="1" i="0" u="none" strike="noStrike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>
                          <a:effectLst/>
                        </a:rPr>
                        <a:t>10000</a:t>
                      </a:r>
                      <a:endParaRPr lang="en-GB" sz="1100" b="0" i="0" u="none" strike="noStrike">
                        <a:solidFill>
                          <a:srgbClr val="9C0006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GB" sz="1100" u="none" strike="noStrike" kern="120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80</a:t>
                      </a:r>
                    </a:p>
                  </a:txBody>
                  <a:tcPr marL="9525" marR="9525" marT="9525" marB="0" anchor="b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9" name="Rectangle 8"/>
          <p:cNvSpPr/>
          <p:nvPr/>
        </p:nvSpPr>
        <p:spPr>
          <a:xfrm>
            <a:off x="9169400" y="227143"/>
            <a:ext cx="2184400" cy="184666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1000" smtClean="0">
                <a:solidFill>
                  <a:schemeClr val="tx1"/>
                </a:solidFill>
              </a:rPr>
              <a:t>Fixed Value</a:t>
            </a:r>
            <a:endParaRPr lang="en-GB" sz="100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9169399" y="471876"/>
            <a:ext cx="2184401" cy="196991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1000" smtClean="0">
                <a:solidFill>
                  <a:schemeClr val="tx1"/>
                </a:solidFill>
              </a:rPr>
              <a:t>User Input</a:t>
            </a:r>
            <a:endParaRPr lang="en-GB" sz="100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9177865" y="775074"/>
            <a:ext cx="2175935" cy="184666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1000" smtClean="0">
                <a:solidFill>
                  <a:schemeClr val="tx1"/>
                </a:solidFill>
              </a:rPr>
              <a:t>Calculated Each Efficiency Calc </a:t>
            </a:r>
            <a:endParaRPr lang="en-GB" sz="100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9177865" y="1022814"/>
            <a:ext cx="2175935" cy="184666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1000" smtClean="0">
                <a:solidFill>
                  <a:schemeClr val="tx1"/>
                </a:solidFill>
              </a:rPr>
              <a:t>Calculated Each User Efficiency Input</a:t>
            </a:r>
            <a:endParaRPr lang="en-GB" sz="1000">
              <a:solidFill>
                <a:schemeClr val="tx1"/>
              </a:solidFill>
            </a:endParaRPr>
          </a:p>
        </p:txBody>
      </p:sp>
      <p:sp>
        <p:nvSpPr>
          <p:cNvPr id="13" name="Right Arrow 12"/>
          <p:cNvSpPr/>
          <p:nvPr/>
        </p:nvSpPr>
        <p:spPr>
          <a:xfrm>
            <a:off x="4944511" y="2226730"/>
            <a:ext cx="584200" cy="47413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7" name="TextBox 16"/>
          <p:cNvSpPr txBox="1"/>
          <p:nvPr/>
        </p:nvSpPr>
        <p:spPr>
          <a:xfrm>
            <a:off x="3145367" y="2065179"/>
            <a:ext cx="49953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 smtClean="0"/>
              <a:t>=D11</a:t>
            </a:r>
            <a:endParaRPr lang="en-GB" sz="1000"/>
          </a:p>
        </p:txBody>
      </p:sp>
      <p:sp>
        <p:nvSpPr>
          <p:cNvPr id="21" name="TextBox 20"/>
          <p:cNvSpPr txBox="1"/>
          <p:nvPr/>
        </p:nvSpPr>
        <p:spPr>
          <a:xfrm>
            <a:off x="3145367" y="3077977"/>
            <a:ext cx="49953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 smtClean="0"/>
              <a:t>=D14</a:t>
            </a:r>
            <a:endParaRPr lang="en-GB" sz="1000"/>
          </a:p>
        </p:txBody>
      </p:sp>
      <p:sp>
        <p:nvSpPr>
          <p:cNvPr id="25" name="TextBox 24"/>
          <p:cNvSpPr txBox="1"/>
          <p:nvPr/>
        </p:nvSpPr>
        <p:spPr>
          <a:xfrm>
            <a:off x="3145363" y="2934044"/>
            <a:ext cx="1917703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/>
              <a:t>=IF(D12&gt;D13,0,MAX(D11:D13))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458779" y="3830541"/>
            <a:ext cx="214049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/>
              <a:t>=IF(OR(D13=0,D13=D12),C13+1,IF(D12&gt;D13,((((C13-C12)/(D12-D13))*D13)+C13),((((C13-C12)/(D12-D13))*(D13-D14))+C13)))</a:t>
            </a:r>
          </a:p>
        </p:txBody>
      </p:sp>
      <p:cxnSp>
        <p:nvCxnSpPr>
          <p:cNvPr id="28" name="Straight Arrow Connector 27"/>
          <p:cNvCxnSpPr>
            <a:stCxn id="26" idx="0"/>
          </p:cNvCxnSpPr>
          <p:nvPr/>
        </p:nvCxnSpPr>
        <p:spPr>
          <a:xfrm flipV="1">
            <a:off x="1529024" y="3057154"/>
            <a:ext cx="494509" cy="77338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31" name="Rectangle 30"/>
          <p:cNvSpPr/>
          <p:nvPr/>
        </p:nvSpPr>
        <p:spPr>
          <a:xfrm>
            <a:off x="2724276" y="3931397"/>
            <a:ext cx="1470274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1000"/>
              <a:t>=IF(C14&gt;200,C14+1,200)</a:t>
            </a:r>
          </a:p>
        </p:txBody>
      </p:sp>
      <p:cxnSp>
        <p:nvCxnSpPr>
          <p:cNvPr id="38" name="Straight Arrow Connector 37"/>
          <p:cNvCxnSpPr>
            <a:stCxn id="31" idx="0"/>
          </p:cNvCxnSpPr>
          <p:nvPr/>
        </p:nvCxnSpPr>
        <p:spPr>
          <a:xfrm flipH="1" flipV="1">
            <a:off x="2387600" y="3209555"/>
            <a:ext cx="1071813" cy="72184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7547953" y="3966353"/>
            <a:ext cx="53247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 smtClean="0"/>
              <a:t>=N11</a:t>
            </a:r>
            <a:endParaRPr lang="en-GB" sz="1000"/>
          </a:p>
        </p:txBody>
      </p:sp>
      <p:sp>
        <p:nvSpPr>
          <p:cNvPr id="43" name="TextBox 42"/>
          <p:cNvSpPr txBox="1"/>
          <p:nvPr/>
        </p:nvSpPr>
        <p:spPr>
          <a:xfrm>
            <a:off x="7556413" y="4194956"/>
            <a:ext cx="197195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/>
              <a:t>=IF(N13&gt;N12,0,MAX(N12:N14))</a:t>
            </a:r>
          </a:p>
        </p:txBody>
      </p:sp>
      <p:sp>
        <p:nvSpPr>
          <p:cNvPr id="44" name="Rectangle 43"/>
          <p:cNvSpPr/>
          <p:nvPr/>
        </p:nvSpPr>
        <p:spPr>
          <a:xfrm>
            <a:off x="7556414" y="4436597"/>
            <a:ext cx="26458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 b="1"/>
              <a:t>=</a:t>
            </a:r>
            <a:r>
              <a:rPr lang="en-GB" sz="1000" smtClean="0"/>
              <a:t>Interpolate(Table1,Average</a:t>
            </a:r>
            <a:r>
              <a:rPr lang="en-GB" sz="1000" b="1" smtClean="0"/>
              <a:t> </a:t>
            </a:r>
            <a:r>
              <a:rPr lang="en-GB" sz="1000" smtClean="0"/>
              <a:t>Amps</a:t>
            </a:r>
            <a:r>
              <a:rPr lang="en-GB" sz="1000" b="1" smtClean="0"/>
              <a:t>)</a:t>
            </a:r>
            <a:endParaRPr lang="en-GB" sz="1000" b="1"/>
          </a:p>
        </p:txBody>
      </p:sp>
      <p:sp>
        <p:nvSpPr>
          <p:cNvPr id="45" name="Rectangle 44"/>
          <p:cNvSpPr/>
          <p:nvPr/>
        </p:nvSpPr>
        <p:spPr>
          <a:xfrm>
            <a:off x="7564877" y="4598148"/>
            <a:ext cx="26458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/>
              <a:t>=</a:t>
            </a:r>
            <a:r>
              <a:rPr lang="en-GB" sz="1000" smtClean="0"/>
              <a:t>Interpolate(Table2,Average Amps)</a:t>
            </a:r>
            <a:endParaRPr lang="en-GB" sz="1000"/>
          </a:p>
        </p:txBody>
      </p:sp>
      <p:sp>
        <p:nvSpPr>
          <p:cNvPr id="46" name="Rectangle 45"/>
          <p:cNvSpPr/>
          <p:nvPr/>
        </p:nvSpPr>
        <p:spPr>
          <a:xfrm>
            <a:off x="7547937" y="4792883"/>
            <a:ext cx="26458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/>
              <a:t>=</a:t>
            </a:r>
            <a:r>
              <a:rPr lang="en-GB" sz="1000" smtClean="0"/>
              <a:t>Interpolate(Table3,Alverage Amps)</a:t>
            </a:r>
            <a:endParaRPr lang="en-GB" sz="1000"/>
          </a:p>
        </p:txBody>
      </p:sp>
      <p:sp>
        <p:nvSpPr>
          <p:cNvPr id="47" name="TextBox 46"/>
          <p:cNvSpPr txBox="1"/>
          <p:nvPr/>
        </p:nvSpPr>
        <p:spPr>
          <a:xfrm>
            <a:off x="7564883" y="4968655"/>
            <a:ext cx="181611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/>
              <a:t>=IF(N13&gt;N14,0,MAX(N12:N14))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7568178" y="5162271"/>
            <a:ext cx="53247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 smtClean="0"/>
              <a:t>=N15</a:t>
            </a:r>
            <a:endParaRPr lang="en-GB" sz="1000"/>
          </a:p>
        </p:txBody>
      </p:sp>
      <p:sp>
        <p:nvSpPr>
          <p:cNvPr id="49" name="Rectangle 48"/>
          <p:cNvSpPr/>
          <p:nvPr/>
        </p:nvSpPr>
        <p:spPr>
          <a:xfrm>
            <a:off x="6807198" y="2065179"/>
            <a:ext cx="2370667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t-BR" sz="900" dirty="0">
                <a:solidFill>
                  <a:srgbClr val="FF0000"/>
                </a:solidFill>
              </a:rPr>
              <a:t>IF(N12-N13=0,0,</a:t>
            </a:r>
            <a:r>
              <a:rPr lang="pt-BR" sz="900" dirty="0"/>
              <a:t>IF(M12=IF(N12&gt;N13,M12-((M12-M13)/(N12-N13))*(N12-N11),M12-((M12-M13)/(N12-N13))*(N12-N11)), M12-0.01, IF(N12&gt;N13,M12-((M12-M13)/(N12-N13))*(N12-N11),M12-((M12-M13)/(N12-N13))*(N12-N11)))</a:t>
            </a:r>
            <a:r>
              <a:rPr lang="pt-BR" sz="900" dirty="0">
                <a:solidFill>
                  <a:srgbClr val="FF0000"/>
                </a:solidFill>
              </a:rPr>
              <a:t>)</a:t>
            </a:r>
            <a:endParaRPr lang="en-GB" sz="900" dirty="0">
              <a:solidFill>
                <a:srgbClr val="FF0000"/>
              </a:solidFill>
            </a:endParaRPr>
          </a:p>
        </p:txBody>
      </p:sp>
      <p:cxnSp>
        <p:nvCxnSpPr>
          <p:cNvPr id="50" name="Straight Arrow Connector 49"/>
          <p:cNvCxnSpPr>
            <a:stCxn id="49" idx="1"/>
          </p:cNvCxnSpPr>
          <p:nvPr/>
        </p:nvCxnSpPr>
        <p:spPr>
          <a:xfrm flipH="1">
            <a:off x="6248400" y="2526844"/>
            <a:ext cx="558798" cy="1791222"/>
          </a:xfrm>
          <a:prstGeom prst="straightConnector1">
            <a:avLst/>
          </a:prstGeom>
          <a:ln>
            <a:solidFill>
              <a:srgbClr val="00B050"/>
            </a:solidFill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54" name="Rectangle 53"/>
          <p:cNvSpPr/>
          <p:nvPr/>
        </p:nvSpPr>
        <p:spPr>
          <a:xfrm>
            <a:off x="4685197" y="3244334"/>
            <a:ext cx="1494320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900"/>
              <a:t>=IF(M11&lt;1500,M11-1,1500)</a:t>
            </a:r>
          </a:p>
        </p:txBody>
      </p:sp>
      <p:cxnSp>
        <p:nvCxnSpPr>
          <p:cNvPr id="55" name="Straight Arrow Connector 54"/>
          <p:cNvCxnSpPr>
            <a:stCxn id="54" idx="2"/>
          </p:cNvCxnSpPr>
          <p:nvPr/>
        </p:nvCxnSpPr>
        <p:spPr>
          <a:xfrm>
            <a:off x="5432357" y="3475166"/>
            <a:ext cx="484221" cy="614297"/>
          </a:xfrm>
          <a:prstGeom prst="straightConnector1">
            <a:avLst/>
          </a:prstGeom>
          <a:ln>
            <a:solidFill>
              <a:srgbClr val="00B050"/>
            </a:solidFill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58" name="Rectangle 57"/>
          <p:cNvSpPr/>
          <p:nvPr/>
        </p:nvSpPr>
        <p:spPr>
          <a:xfrm>
            <a:off x="1931549" y="5039101"/>
            <a:ext cx="3131517" cy="7848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pt-BR" sz="900"/>
              <a:t>=IF(M14=IF(OR(N14=0,N14=N13),M14+1,IF(N13&gt;N14,((((M14-M13)/(N13-N14))*N14)+M14),((((M14-M13)/(N13-N14))*(N14-N15))+M14))),M14+0.01,IF(OR(N14=0,N14=N13),M14+1,IF(N13&gt;N14,((((M14-M13)/(N13-N14))*N14)+M14),((((M14-M13)/(N13-N14))*(N14-N15))+M14))))</a:t>
            </a:r>
            <a:endParaRPr lang="en-GB" sz="900"/>
          </a:p>
        </p:txBody>
      </p:sp>
      <p:cxnSp>
        <p:nvCxnSpPr>
          <p:cNvPr id="59" name="Straight Arrow Connector 58"/>
          <p:cNvCxnSpPr>
            <a:stCxn id="58" idx="3"/>
          </p:cNvCxnSpPr>
          <p:nvPr/>
        </p:nvCxnSpPr>
        <p:spPr>
          <a:xfrm flipV="1">
            <a:off x="5063066" y="5091765"/>
            <a:ext cx="787401" cy="339751"/>
          </a:xfrm>
          <a:prstGeom prst="straightConnector1">
            <a:avLst/>
          </a:prstGeom>
          <a:ln>
            <a:solidFill>
              <a:srgbClr val="00B050"/>
            </a:solidFill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62" name="Rectangle 61"/>
          <p:cNvSpPr/>
          <p:nvPr/>
        </p:nvSpPr>
        <p:spPr>
          <a:xfrm>
            <a:off x="5432357" y="5979067"/>
            <a:ext cx="1632178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900"/>
              <a:t>=IF(M15&gt;10000,M15+1,10000)</a:t>
            </a:r>
          </a:p>
        </p:txBody>
      </p:sp>
      <p:cxnSp>
        <p:nvCxnSpPr>
          <p:cNvPr id="63" name="Straight Arrow Connector 62"/>
          <p:cNvCxnSpPr>
            <a:stCxn id="62" idx="0"/>
          </p:cNvCxnSpPr>
          <p:nvPr/>
        </p:nvCxnSpPr>
        <p:spPr>
          <a:xfrm flipH="1" flipV="1">
            <a:off x="5916578" y="5408493"/>
            <a:ext cx="331868" cy="570574"/>
          </a:xfrm>
          <a:prstGeom prst="straightConnector1">
            <a:avLst/>
          </a:prstGeom>
          <a:ln>
            <a:solidFill>
              <a:srgbClr val="00B050"/>
            </a:solidFill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2" name="Rounded Rectangle 1"/>
          <p:cNvSpPr/>
          <p:nvPr/>
        </p:nvSpPr>
        <p:spPr>
          <a:xfrm>
            <a:off x="10193787" y="2463797"/>
            <a:ext cx="1397080" cy="36864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000" smtClean="0"/>
              <a:t>Get Efficiency</a:t>
            </a:r>
            <a:endParaRPr lang="en-GB" sz="1000"/>
          </a:p>
        </p:txBody>
      </p:sp>
      <p:sp>
        <p:nvSpPr>
          <p:cNvPr id="33" name="Rectangle 32"/>
          <p:cNvSpPr/>
          <p:nvPr/>
        </p:nvSpPr>
        <p:spPr>
          <a:xfrm>
            <a:off x="5215470" y="665809"/>
            <a:ext cx="1659467" cy="201598"/>
          </a:xfrm>
          <a:prstGeom prst="rect">
            <a:avLst/>
          </a:prstGeom>
          <a:solidFill>
            <a:srgbClr val="FAE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1000" smtClean="0">
                <a:solidFill>
                  <a:schemeClr val="tx1"/>
                </a:solidFill>
              </a:rPr>
              <a:t>Average Demand ( Amps )</a:t>
            </a:r>
            <a:endParaRPr lang="en-GB" sz="1000">
              <a:solidFill>
                <a:schemeClr val="tx1"/>
              </a:solidFill>
            </a:endParaRPr>
          </a:p>
        </p:txBody>
      </p:sp>
      <p:sp>
        <p:nvSpPr>
          <p:cNvPr id="34" name="Rectangle 33"/>
          <p:cNvSpPr/>
          <p:nvPr/>
        </p:nvSpPr>
        <p:spPr>
          <a:xfrm>
            <a:off x="5215471" y="963547"/>
            <a:ext cx="1659467" cy="201598"/>
          </a:xfrm>
          <a:prstGeom prst="rect">
            <a:avLst/>
          </a:prstGeom>
          <a:solidFill>
            <a:srgbClr val="FAE6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GB" sz="1000" smtClean="0">
                <a:solidFill>
                  <a:schemeClr val="tx1"/>
                </a:solidFill>
              </a:rPr>
              <a:t>Spindle Speed ( RPM )</a:t>
            </a:r>
            <a:endParaRPr lang="en-GB" sz="1000">
              <a:solidFill>
                <a:schemeClr val="tx1"/>
              </a:solidFill>
            </a:endParaRPr>
          </a:p>
        </p:txBody>
      </p:sp>
      <p:sp>
        <p:nvSpPr>
          <p:cNvPr id="35" name="Rounded Rectangle 34"/>
          <p:cNvSpPr/>
          <p:nvPr/>
        </p:nvSpPr>
        <p:spPr>
          <a:xfrm>
            <a:off x="5063063" y="371622"/>
            <a:ext cx="1659467" cy="22485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GB" sz="1000" smtClean="0"/>
              <a:t>Calculated  SIGNALS</a:t>
            </a:r>
            <a:endParaRPr lang="en-GB" sz="1000" dirty="0"/>
          </a:p>
        </p:txBody>
      </p:sp>
      <p:sp>
        <p:nvSpPr>
          <p:cNvPr id="36" name="Right Arrow 35"/>
          <p:cNvSpPr/>
          <p:nvPr/>
        </p:nvSpPr>
        <p:spPr>
          <a:xfrm rot="19470133">
            <a:off x="8957859" y="3422455"/>
            <a:ext cx="584200" cy="47413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" name="TextBox 2"/>
          <p:cNvSpPr txBox="1"/>
          <p:nvPr/>
        </p:nvSpPr>
        <p:spPr>
          <a:xfrm>
            <a:off x="6874938" y="941235"/>
            <a:ext cx="175991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 smtClean="0"/>
              <a:t>= Pulley Ratio * Crank Speed</a:t>
            </a:r>
            <a:endParaRPr lang="en-GB" sz="1000"/>
          </a:p>
        </p:txBody>
      </p:sp>
      <p:sp>
        <p:nvSpPr>
          <p:cNvPr id="39" name="TextBox 38"/>
          <p:cNvSpPr txBox="1"/>
          <p:nvPr/>
        </p:nvSpPr>
        <p:spPr>
          <a:xfrm>
            <a:off x="6874938" y="651963"/>
            <a:ext cx="1759917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 smtClean="0"/>
              <a:t>= Total Demand / #Alternators</a:t>
            </a:r>
            <a:endParaRPr lang="en-GB" sz="1000"/>
          </a:p>
        </p:txBody>
      </p:sp>
      <p:sp>
        <p:nvSpPr>
          <p:cNvPr id="40" name="TextBox 39"/>
          <p:cNvSpPr txBox="1"/>
          <p:nvPr/>
        </p:nvSpPr>
        <p:spPr>
          <a:xfrm>
            <a:off x="10012368" y="3124118"/>
            <a:ext cx="175991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000" smtClean="0"/>
              <a:t>Interpolate Alternator Spindle Rpm using Table 4 to obtain Efficiency.</a:t>
            </a:r>
            <a:endParaRPr lang="en-GB" sz="1000"/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79118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ABCOUNTONSLD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ABCOUNTONSLD" val="0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LABCOUNTONSLD" val="0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1">
          <a:schemeClr val="accent4"/>
        </a:lnRef>
        <a:fillRef idx="0">
          <a:schemeClr val="accent4"/>
        </a:fillRef>
        <a:effectRef idx="0">
          <a:schemeClr val="accent4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24726</TotalTime>
  <Words>313</Words>
  <Application>Microsoft Office PowerPoint</Application>
  <PresentationFormat>Widescreen</PresentationFormat>
  <Paragraphs>105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Preston, Michael</dc:creator>
  <cp:lastModifiedBy>Hill, Nikolas</cp:lastModifiedBy>
  <cp:revision>709</cp:revision>
  <cp:lastPrinted>2014-07-02T10:23:49Z</cp:lastPrinted>
  <dcterms:created xsi:type="dcterms:W3CDTF">2014-06-05T13:08:13Z</dcterms:created>
  <dcterms:modified xsi:type="dcterms:W3CDTF">2015-04-27T09:56:11Z</dcterms:modified>
</cp:coreProperties>
</file>