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handoutMasterIdLst>
    <p:handoutMasterId r:id="rId56"/>
  </p:handoutMasterIdLst>
  <p:sldIdLst>
    <p:sldId id="575" r:id="rId2"/>
    <p:sldId id="681" r:id="rId3"/>
    <p:sldId id="693" r:id="rId4"/>
    <p:sldId id="692" r:id="rId5"/>
    <p:sldId id="691" r:id="rId6"/>
    <p:sldId id="690" r:id="rId7"/>
    <p:sldId id="688" r:id="rId8"/>
    <p:sldId id="689" r:id="rId9"/>
    <p:sldId id="687" r:id="rId10"/>
    <p:sldId id="686" r:id="rId11"/>
    <p:sldId id="683" r:id="rId12"/>
    <p:sldId id="684" r:id="rId13"/>
    <p:sldId id="677" r:id="rId14"/>
    <p:sldId id="685" r:id="rId15"/>
    <p:sldId id="682" r:id="rId16"/>
    <p:sldId id="680" r:id="rId17"/>
    <p:sldId id="679" r:id="rId18"/>
    <p:sldId id="678" r:id="rId19"/>
    <p:sldId id="671" r:id="rId20"/>
    <p:sldId id="676" r:id="rId21"/>
    <p:sldId id="675" r:id="rId22"/>
    <p:sldId id="674" r:id="rId23"/>
    <p:sldId id="673" r:id="rId24"/>
    <p:sldId id="672" r:id="rId25"/>
    <p:sldId id="669" r:id="rId26"/>
    <p:sldId id="670" r:id="rId27"/>
    <p:sldId id="664" r:id="rId28"/>
    <p:sldId id="666" r:id="rId29"/>
    <p:sldId id="667" r:id="rId30"/>
    <p:sldId id="668" r:id="rId31"/>
    <p:sldId id="665" r:id="rId32"/>
    <p:sldId id="663" r:id="rId33"/>
    <p:sldId id="661" r:id="rId34"/>
    <p:sldId id="662" r:id="rId35"/>
    <p:sldId id="657" r:id="rId36"/>
    <p:sldId id="659" r:id="rId37"/>
    <p:sldId id="660" r:id="rId38"/>
    <p:sldId id="656" r:id="rId39"/>
    <p:sldId id="655" r:id="rId40"/>
    <p:sldId id="654" r:id="rId41"/>
    <p:sldId id="653" r:id="rId42"/>
    <p:sldId id="651" r:id="rId43"/>
    <p:sldId id="648" r:id="rId44"/>
    <p:sldId id="649" r:id="rId45"/>
    <p:sldId id="650" r:id="rId46"/>
    <p:sldId id="645" r:id="rId47"/>
    <p:sldId id="647" r:id="rId48"/>
    <p:sldId id="646" r:id="rId49"/>
    <p:sldId id="640" r:id="rId50"/>
    <p:sldId id="641" r:id="rId51"/>
    <p:sldId id="642" r:id="rId52"/>
    <p:sldId id="643" r:id="rId53"/>
    <p:sldId id="644" r:id="rId54"/>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05" d="100"/>
          <a:sy n="105" d="100"/>
        </p:scale>
        <p:origin x="1710" y="96"/>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smtClean="0"/>
              <a:t>Textmasterformate durch Klicken bearbeiten</a:t>
            </a:r>
          </a:p>
          <a:p>
            <a:pPr lvl="1"/>
            <a:r>
              <a:rPr lang="de-AT" noProof="0" smtClean="0"/>
              <a:t>Zweite Ebene</a:t>
            </a:r>
          </a:p>
          <a:p>
            <a:pPr lvl="2"/>
            <a:r>
              <a:rPr lang="de-AT" noProof="0" smtClean="0"/>
              <a:t>Dritte Ebene</a:t>
            </a:r>
          </a:p>
          <a:p>
            <a:pPr lvl="3"/>
            <a:r>
              <a:rPr lang="de-AT" noProof="0" smtClean="0"/>
              <a:t>Vierte Ebene</a:t>
            </a:r>
          </a:p>
          <a:p>
            <a:pPr lvl="4"/>
            <a:r>
              <a:rPr lang="de-AT" noProof="0" smtClean="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smtClean="0"/>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smtClean="0"/>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213193761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smtClean="0"/>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3726689706"/>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smtClean="0"/>
          </a:p>
        </p:txBody>
      </p:sp>
      <p:sp>
        <p:nvSpPr>
          <p:cNvPr id="4" name="Title 3"/>
          <p:cNvSpPr>
            <a:spLocks noGrp="1"/>
          </p:cNvSpPr>
          <p:nvPr>
            <p:ph type="title"/>
          </p:nvPr>
        </p:nvSpPr>
        <p:spPr/>
        <p:txBody>
          <a:bodyPr/>
          <a:lstStyle/>
          <a:p>
            <a:r>
              <a:rPr lang="en-US" smtClean="0"/>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42125208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smtClean="0"/>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smtClean="0"/>
              <a:t>Textmasterformat bearbeiten</a:t>
            </a:r>
          </a:p>
        </p:txBody>
      </p:sp>
    </p:spTree>
    <p:extLst>
      <p:ext uri="{BB962C8B-B14F-4D97-AF65-F5344CB8AC3E}">
        <p14:creationId xmlns:p14="http://schemas.microsoft.com/office/powerpoint/2010/main" val="419573876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7926513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smtClean="0"/>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Tree>
    <p:extLst>
      <p:ext uri="{BB962C8B-B14F-4D97-AF65-F5344CB8AC3E}">
        <p14:creationId xmlns:p14="http://schemas.microsoft.com/office/powerpoint/2010/main" val="68968062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560464882"/>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smtClean="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Tree>
    <p:extLst>
      <p:ext uri="{BB962C8B-B14F-4D97-AF65-F5344CB8AC3E}">
        <p14:creationId xmlns:p14="http://schemas.microsoft.com/office/powerpoint/2010/main" val="31448288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smtClean="0"/>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smtClean="0"/>
              <a:t>Erste Ebene</a:t>
            </a:r>
          </a:p>
          <a:p>
            <a:pPr lvl="1"/>
            <a:r>
              <a:rPr lang="de-AT" smtClean="0"/>
              <a:t>Zweite Ebene</a:t>
            </a:r>
          </a:p>
          <a:p>
            <a:pPr lvl="2"/>
            <a:r>
              <a:rPr lang="de-AT" smtClean="0"/>
              <a:t>Dritte Ebene</a:t>
            </a:r>
          </a:p>
          <a:p>
            <a:pPr lvl="3"/>
            <a:r>
              <a:rPr lang="de-AT" smtClean="0"/>
              <a:t>Vierte Ebene</a:t>
            </a:r>
          </a:p>
          <a:p>
            <a:pPr lvl="4"/>
            <a:r>
              <a:rPr lang="de-AT" smtClean="0"/>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smtClean="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smtClean="0">
                <a:latin typeface="Verdana" pitchFamily="34" charset="0"/>
              </a:rPr>
              <a:t>VECTO </a:t>
            </a:r>
            <a:r>
              <a:rPr lang="en-US" sz="1100" b="0" baseline="0" dirty="0" smtClean="0">
                <a:latin typeface="Verdana" pitchFamily="34" charset="0"/>
              </a:rPr>
              <a:t>Release Notes</a:t>
            </a:r>
            <a:endParaRPr lang="en-GB" sz="1100" b="0" dirty="0" smtClean="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iming>
    <p:tnLst>
      <p:par>
        <p:cTn id="1" dur="indefinite" restart="never" nodeType="tmRoot"/>
      </p:par>
    </p:tnLst>
  </p:timing>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smtClean="0">
                <a:solidFill>
                  <a:srgbClr val="990000"/>
                </a:solidFill>
              </a:rPr>
              <a:t>VECTO 3.x</a:t>
            </a:r>
            <a:endParaRPr lang="en-US" sz="3200" dirty="0">
              <a:solidFill>
                <a:srgbClr val="990000"/>
              </a:solidFill>
            </a:endParaRPr>
          </a:p>
          <a:p>
            <a:pPr eaLnBrk="1" hangingPunct="1"/>
            <a:r>
              <a:rPr lang="en-US" sz="2000" dirty="0" smtClean="0">
                <a:solidFill>
                  <a:srgbClr val="990000"/>
                </a:solidFill>
              </a:rPr>
              <a:t>14</a:t>
            </a:r>
            <a:r>
              <a:rPr lang="en-US" sz="2000" dirty="0" smtClean="0">
                <a:solidFill>
                  <a:srgbClr val="990000"/>
                </a:solidFill>
              </a:rPr>
              <a:t>.08.2019</a:t>
            </a:r>
            <a:endParaRPr lang="en-US" sz="2000" dirty="0" smtClean="0">
              <a:solidFill>
                <a:srgbClr val="990000"/>
              </a:solidFill>
            </a:endParaRPr>
          </a:p>
          <a:p>
            <a:pPr eaLnBrk="1" hangingPunct="1"/>
            <a:endParaRPr lang="en-US" sz="2000" dirty="0" smtClean="0">
              <a:solidFill>
                <a:srgbClr val="990000"/>
              </a:solidFill>
            </a:endParaRPr>
          </a:p>
          <a:p>
            <a:pPr eaLnBrk="1" hangingPunct="1"/>
            <a:endParaRPr lang="en-US" sz="2000" dirty="0">
              <a:solidFill>
                <a:srgbClr val="99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endParaRPr lang="en-US" sz="2400" dirty="0" smtClean="0">
              <a:solidFill>
                <a:srgbClr val="C00000"/>
              </a:solidFill>
            </a:endParaRPr>
          </a:p>
          <a:p>
            <a:pPr eaLnBrk="1" hangingPunct="1"/>
            <a:r>
              <a:rPr lang="en-US" sz="2400" dirty="0" smtClean="0">
                <a:solidFill>
                  <a:srgbClr val="990000"/>
                </a:solidFill>
              </a:rPr>
              <a:t>Release Notes</a:t>
            </a:r>
            <a:endParaRPr lang="en-US" sz="2400" dirty="0">
              <a:solidFill>
                <a:srgbClr val="990000"/>
              </a:solidFill>
            </a:endParaRP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smtClean="0"/>
              <a:t>[</a:t>
            </a:r>
            <a:r>
              <a:rPr lang="en-US" sz="1400" dirty="0"/>
              <a:t>VECTO-761] - Adaptation of input XML Schema</a:t>
            </a:r>
          </a:p>
          <a:p>
            <a:pPr lvl="1">
              <a:tabLst>
                <a:tab pos="1885950" algn="l"/>
              </a:tabLst>
            </a:pPr>
            <a:r>
              <a:rPr lang="en-US" sz="1400" dirty="0" smtClean="0"/>
              <a:t>[</a:t>
            </a:r>
            <a:r>
              <a:rPr lang="en-US" sz="1400" dirty="0"/>
              <a:t>VECTO-762] - Extension of Input Interfaces</a:t>
            </a:r>
          </a:p>
          <a:p>
            <a:pPr lvl="1">
              <a:tabLst>
                <a:tab pos="1885950" algn="l"/>
              </a:tabLst>
            </a:pPr>
            <a:r>
              <a:rPr lang="en-US" sz="1400" dirty="0" smtClean="0"/>
              <a:t>[</a:t>
            </a:r>
            <a:r>
              <a:rPr lang="en-US" sz="1400" dirty="0"/>
              <a:t>VECTO-763] - Extension of Segmentation Table</a:t>
            </a:r>
          </a:p>
          <a:p>
            <a:pPr lvl="1">
              <a:tabLst>
                <a:tab pos="1885950" algn="l"/>
              </a:tabLst>
            </a:pPr>
            <a:r>
              <a:rPr lang="en-US" sz="1400" dirty="0" smtClean="0"/>
              <a:t>[</a:t>
            </a:r>
            <a:r>
              <a:rPr lang="en-US" sz="1400" dirty="0"/>
              <a:t>VECTO-764] - ADAS </a:t>
            </a:r>
            <a:r>
              <a:rPr lang="en-US" sz="1400" dirty="0" smtClean="0"/>
              <a:t>benefits (according to Annex III Point 8. of amendment to 2017/2400)</a:t>
            </a:r>
            <a:endParaRPr lang="en-US" sz="1400" dirty="0"/>
          </a:p>
          <a:p>
            <a:pPr lvl="1">
              <a:tabLst>
                <a:tab pos="1885950" algn="l"/>
              </a:tabLst>
            </a:pPr>
            <a:r>
              <a:rPr lang="en-US" sz="1400" dirty="0" smtClean="0"/>
              <a:t>[</a:t>
            </a:r>
            <a:r>
              <a:rPr lang="en-US" sz="1400" dirty="0"/>
              <a:t>VECTO-766] - Update </a:t>
            </a:r>
            <a:r>
              <a:rPr lang="en-US" sz="1400" dirty="0" smtClean="0"/>
              <a:t>power demand auxiliaries (for extended segmentation table)</a:t>
            </a:r>
            <a:endParaRPr lang="en-US" sz="1400" dirty="0"/>
          </a:p>
          <a:p>
            <a:pPr lvl="1">
              <a:tabLst>
                <a:tab pos="1885950" algn="l"/>
              </a:tabLst>
            </a:pPr>
            <a:r>
              <a:rPr lang="en-US" sz="1400" dirty="0" smtClean="0"/>
              <a:t>[</a:t>
            </a:r>
            <a:r>
              <a:rPr lang="en-US" sz="1400" dirty="0"/>
              <a:t>VECTO-767] - Report for exempted vehicles</a:t>
            </a:r>
          </a:p>
          <a:p>
            <a:pPr lvl="1">
              <a:tabLst>
                <a:tab pos="1885950" algn="l"/>
              </a:tabLst>
            </a:pPr>
            <a:r>
              <a:rPr lang="en-US" sz="1400" dirty="0" smtClean="0"/>
              <a:t>[</a:t>
            </a:r>
            <a:r>
              <a:rPr lang="en-US" sz="1400" dirty="0"/>
              <a:t>VECTO-768] - VTP mode</a:t>
            </a:r>
          </a:p>
          <a:p>
            <a:pPr lvl="1">
              <a:tabLst>
                <a:tab pos="1885950" algn="l"/>
              </a:tabLst>
            </a:pPr>
            <a:r>
              <a:rPr lang="en-US" sz="1400" dirty="0" smtClean="0"/>
              <a:t>[</a:t>
            </a:r>
            <a:r>
              <a:rPr lang="en-US" sz="1400" dirty="0"/>
              <a:t>VECTO-770] - Fuel Types</a:t>
            </a:r>
          </a:p>
          <a:p>
            <a:pPr lvl="1">
              <a:tabLst>
                <a:tab pos="1885950" algn="l"/>
              </a:tabLst>
            </a:pPr>
            <a:r>
              <a:rPr lang="en-US" sz="1400" dirty="0" smtClean="0"/>
              <a:t>[</a:t>
            </a:r>
            <a:r>
              <a:rPr lang="en-US" sz="1400" dirty="0"/>
              <a:t>VECTO-771] - Handling of exempted vehicles</a:t>
            </a:r>
          </a:p>
          <a:p>
            <a:pPr lvl="1">
              <a:tabLst>
                <a:tab pos="1885950" algn="l"/>
              </a:tabLst>
            </a:pPr>
            <a:r>
              <a:rPr lang="en-US" sz="1400" dirty="0" smtClean="0"/>
              <a:t>[</a:t>
            </a:r>
            <a:r>
              <a:rPr lang="en-US" sz="1400" dirty="0"/>
              <a:t>VECTO-824] - Throw exception for certain combinations of exempted vehicle parameters</a:t>
            </a:r>
          </a:p>
          <a:p>
            <a:pPr lvl="1">
              <a:tabLst>
                <a:tab pos="1885950" algn="l"/>
              </a:tabLst>
            </a:pPr>
            <a:r>
              <a:rPr lang="en-US" sz="1400" dirty="0" smtClean="0"/>
              <a:t>[</a:t>
            </a:r>
            <a:r>
              <a:rPr lang="en-US" sz="1400" dirty="0"/>
              <a:t>VECTO-773] - Correction Factor for Reference Fuel</a:t>
            </a:r>
          </a:p>
          <a:p>
            <a:pPr lvl="1">
              <a:tabLst>
                <a:tab pos="1885950" algn="l"/>
              </a:tabLst>
            </a:pPr>
            <a:r>
              <a:rPr lang="en-US" sz="1400" dirty="0" smtClean="0"/>
              <a:t>[</a:t>
            </a:r>
            <a:r>
              <a:rPr lang="en-US" sz="1400" dirty="0"/>
              <a:t>VECTO-790] - Adapt generic data for construction/municipal utility</a:t>
            </a:r>
          </a:p>
          <a:p>
            <a:pPr lvl="1">
              <a:tabLst>
                <a:tab pos="1885950" algn="l"/>
              </a:tabLst>
            </a:pPr>
            <a:r>
              <a:rPr lang="en-US" sz="1400" dirty="0" smtClean="0"/>
              <a:t>[</a:t>
            </a:r>
            <a:r>
              <a:rPr lang="en-US" sz="1400" dirty="0"/>
              <a:t>VECTO-493] - Implementation of generic body weights and air drag values for construction cycle</a:t>
            </a:r>
          </a:p>
          <a:p>
            <a:pPr lvl="1">
              <a:tabLst>
                <a:tab pos="1885950" algn="l"/>
              </a:tabLst>
            </a:pPr>
            <a:r>
              <a:rPr lang="en-US" sz="1400" dirty="0" smtClean="0"/>
              <a:t>[</a:t>
            </a:r>
            <a:r>
              <a:rPr lang="en-US" sz="1400" dirty="0"/>
              <a:t>VECTO-565] - Consideration of LNG as possible fuel is </a:t>
            </a:r>
            <a:r>
              <a:rPr lang="en-US" sz="1400" dirty="0" smtClean="0"/>
              <a:t>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22183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smtClean="0"/>
              <a:t>New input parameters</a:t>
            </a:r>
            <a:endParaRPr lang="en-US" sz="1800" b="1" dirty="0"/>
          </a:p>
          <a:p>
            <a:pPr lvl="1">
              <a:tabLst>
                <a:tab pos="1885950" algn="l"/>
              </a:tabLst>
            </a:pPr>
            <a:r>
              <a:rPr lang="en-US" sz="1400" dirty="0" smtClean="0"/>
              <a:t>The new input fields (see table below) are optional in this version. When this release candidate will be an official version manufacturers MAY certify their new vehicles using the new input parameters. As from 1</a:t>
            </a:r>
            <a:r>
              <a:rPr lang="en-US" sz="1400" baseline="30000" dirty="0" smtClean="0"/>
              <a:t>st</a:t>
            </a:r>
            <a:r>
              <a:rPr lang="en-US" sz="1400" dirty="0" smtClean="0"/>
              <a:t> July 2019 the new input fields will become mandatory. Further details are provided in the timetable on the next page.</a:t>
            </a:r>
          </a:p>
          <a:p>
            <a:pPr lvl="1">
              <a:tabLst>
                <a:tab pos="1885950" algn="l"/>
              </a:tabLst>
            </a:pPr>
            <a:r>
              <a:rPr lang="en-US" sz="1400" dirty="0" smtClean="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a:t>
                      </a:r>
                      <a:r>
                        <a:rPr lang="en-GB" sz="1050" dirty="0" smtClean="0">
                          <a:effectLst/>
                        </a:rPr>
                        <a:t>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t>
                      </a:r>
                      <a:r>
                        <a:rPr lang="en-GB" sz="1050" dirty="0" smtClean="0">
                          <a:effectLst/>
                        </a:rPr>
                        <a:t>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smtClean="0"/>
              <a:t>Currently </a:t>
            </a:r>
            <a:r>
              <a:rPr lang="en-US" sz="1400" kern="0" dirty="0" smtClean="0"/>
              <a:t>only</a:t>
            </a:r>
            <a:r>
              <a:rPr lang="en-US" sz="1400" b="0" kern="0" dirty="0" smtClean="0"/>
              <a:t> the fuel type ‘</a:t>
            </a:r>
            <a:r>
              <a:rPr lang="en-US" sz="1400" kern="0" dirty="0" smtClean="0"/>
              <a:t>NG PI</a:t>
            </a:r>
            <a:r>
              <a:rPr lang="en-US" sz="1400" b="0" kern="0" dirty="0" smtClean="0"/>
              <a:t>’ for the </a:t>
            </a:r>
            <a:r>
              <a:rPr lang="en-US" sz="1400" kern="0" dirty="0" smtClean="0"/>
              <a:t>engine certification </a:t>
            </a:r>
            <a:r>
              <a:rPr lang="en-US" sz="1400" b="0" kern="0" dirty="0" smtClean="0"/>
              <a:t>is allowed by 2017/2400. For LNG vehicles, therefore, the engine fuel type has to be set to ‘</a:t>
            </a:r>
            <a:r>
              <a:rPr lang="en-US" sz="1400" kern="0" dirty="0" smtClean="0"/>
              <a:t>NG PI</a:t>
            </a:r>
            <a:r>
              <a:rPr lang="en-US" sz="1400" b="0" kern="0" dirty="0" smtClean="0"/>
              <a:t>’ and at the vehicle level </a:t>
            </a:r>
            <a:r>
              <a:rPr lang="en-US" sz="1400" b="0" kern="0" dirty="0" err="1" smtClean="0"/>
              <a:t>NgTankSystem</a:t>
            </a:r>
            <a:r>
              <a:rPr lang="en-US" sz="1400" b="0" kern="0" dirty="0" smtClean="0"/>
              <a:t> has to be set to </a:t>
            </a:r>
            <a:r>
              <a:rPr lang="en-US" sz="1400" kern="0" dirty="0" smtClean="0"/>
              <a:t>liquefied</a:t>
            </a:r>
            <a:r>
              <a:rPr lang="en-US" sz="1400" b="0" kern="0" dirty="0" smtClean="0"/>
              <a:t>. For CNG the same engine fuel type is used but </a:t>
            </a:r>
            <a:r>
              <a:rPr lang="en-US" sz="1400" b="0" kern="0" dirty="0" err="1" smtClean="0"/>
              <a:t>NgTankSystem</a:t>
            </a:r>
            <a:r>
              <a:rPr lang="en-US" sz="1400" b="0" kern="0" dirty="0" smtClean="0"/>
              <a:t> has to be set to </a:t>
            </a:r>
            <a:r>
              <a:rPr lang="en-US" sz="1400" kern="0" dirty="0" smtClean="0"/>
              <a:t>compressed</a:t>
            </a:r>
            <a:r>
              <a:rPr lang="en-US" sz="1400" b="0" kern="0" dirty="0" smtClean="0"/>
              <a:t>.</a:t>
            </a:r>
          </a:p>
        </p:txBody>
      </p:sp>
    </p:spTree>
    <p:extLst>
      <p:ext uri="{BB962C8B-B14F-4D97-AF65-F5344CB8AC3E}">
        <p14:creationId xmlns:p14="http://schemas.microsoft.com/office/powerpoint/2010/main" val="14682214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smtClean="0"/>
              <a:t>Timetable</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smtClean="0"/>
                        <a:t>Planned Date</a:t>
                      </a:r>
                      <a:endParaRPr lang="de-AT" dirty="0"/>
                    </a:p>
                  </a:txBody>
                  <a:tcPr/>
                </a:tc>
                <a:tc>
                  <a:txBody>
                    <a:bodyPr/>
                    <a:lstStyle/>
                    <a:p>
                      <a:r>
                        <a:rPr lang="en-US" dirty="0" smtClean="0"/>
                        <a:t>Version</a:t>
                      </a:r>
                      <a:endParaRPr lang="de-AT" dirty="0"/>
                    </a:p>
                  </a:txBody>
                  <a:tcPr/>
                </a:tc>
                <a:tc>
                  <a:txBody>
                    <a:bodyPr/>
                    <a:lstStyle/>
                    <a:p>
                      <a:r>
                        <a:rPr lang="en-US" dirty="0" smtClean="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smtClean="0"/>
                        <a:t>1. Feb. 2019</a:t>
                      </a:r>
                      <a:endParaRPr lang="de-AT" dirty="0"/>
                    </a:p>
                  </a:txBody>
                  <a:tcPr/>
                </a:tc>
                <a:tc>
                  <a:txBody>
                    <a:bodyPr/>
                    <a:lstStyle/>
                    <a:p>
                      <a:r>
                        <a:rPr lang="en-US" dirty="0" smtClean="0"/>
                        <a:t>3.3.1.x</a:t>
                      </a:r>
                      <a:endParaRPr lang="de-AT" dirty="0"/>
                    </a:p>
                  </a:txBody>
                  <a:tcPr/>
                </a:tc>
                <a:tc>
                  <a:txBody>
                    <a:bodyPr/>
                    <a:lstStyle/>
                    <a:p>
                      <a:r>
                        <a:rPr lang="en-US" dirty="0" smtClean="0"/>
                        <a:t>Release of official version</a:t>
                      </a:r>
                      <a:r>
                        <a:rPr lang="en-US" baseline="0" dirty="0" smtClean="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smtClean="0"/>
                        <a:t>1. March 2019</a:t>
                      </a:r>
                      <a:endParaRPr lang="de-AT" dirty="0"/>
                    </a:p>
                  </a:txBody>
                  <a:tcPr/>
                </a:tc>
                <a:tc>
                  <a:txBody>
                    <a:bodyPr/>
                    <a:lstStyle/>
                    <a:p>
                      <a:r>
                        <a:rPr lang="en-US" dirty="0" smtClean="0"/>
                        <a:t>3.3.2.x-RC</a:t>
                      </a:r>
                      <a:endParaRPr lang="de-AT" dirty="0"/>
                    </a:p>
                  </a:txBody>
                  <a:tcPr/>
                </a:tc>
                <a:tc>
                  <a:txBody>
                    <a:bodyPr/>
                    <a:lstStyle/>
                    <a:p>
                      <a:r>
                        <a:rPr lang="en-US" dirty="0" smtClean="0"/>
                        <a:t>Release candidate, new input parameters are mandatory (+ further</a:t>
                      </a:r>
                      <a:r>
                        <a:rPr lang="en-US" baseline="0" dirty="0" smtClean="0"/>
                        <a:t> </a:t>
                      </a:r>
                      <a:r>
                        <a:rPr lang="en-US" baseline="0" dirty="0" err="1" smtClean="0"/>
                        <a:t>bugfixes</a:t>
                      </a:r>
                      <a:r>
                        <a:rPr lang="en-US" baseline="0" dirty="0" smtClean="0"/>
                        <a:t>)</a:t>
                      </a:r>
                      <a:endParaRPr lang="de-AT" dirty="0"/>
                    </a:p>
                  </a:txBody>
                  <a:tcPr/>
                </a:tc>
                <a:extLst>
                  <a:ext uri="{0D108BD9-81ED-4DB2-BD59-A6C34878D82A}">
                    <a16:rowId xmlns:a16="http://schemas.microsoft.com/office/drawing/2014/main" val="2057187536"/>
                  </a:ext>
                </a:extLst>
              </a:tr>
              <a:tr h="370840">
                <a:tc>
                  <a:txBody>
                    <a:bodyPr/>
                    <a:lstStyle/>
                    <a:p>
                      <a:r>
                        <a:rPr lang="en-US" dirty="0" smtClean="0"/>
                        <a:t>1. April 2019</a:t>
                      </a:r>
                      <a:endParaRPr lang="de-AT" dirty="0"/>
                    </a:p>
                  </a:txBody>
                  <a:tcPr/>
                </a:tc>
                <a:tc>
                  <a:txBody>
                    <a:bodyPr/>
                    <a:lstStyle/>
                    <a:p>
                      <a:r>
                        <a:rPr lang="en-US" dirty="0" smtClean="0"/>
                        <a:t>3.3.2.x</a:t>
                      </a:r>
                      <a:endParaRPr lang="de-AT" dirty="0"/>
                    </a:p>
                  </a:txBody>
                  <a:tcPr/>
                </a:tc>
                <a:tc>
                  <a:txBody>
                    <a:bodyPr/>
                    <a:lstStyle/>
                    <a:p>
                      <a:r>
                        <a:rPr lang="en-US" dirty="0" smtClean="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smtClean="0"/>
                        <a:t>1. May 2019</a:t>
                      </a:r>
                      <a:endParaRPr lang="de-AT" dirty="0"/>
                    </a:p>
                  </a:txBody>
                  <a:tcPr/>
                </a:tc>
                <a:tc>
                  <a:txBody>
                    <a:bodyPr/>
                    <a:lstStyle/>
                    <a:p>
                      <a:endParaRPr lang="de-AT" dirty="0"/>
                    </a:p>
                  </a:txBody>
                  <a:tcPr/>
                </a:tc>
                <a:tc>
                  <a:txBody>
                    <a:bodyPr/>
                    <a:lstStyle/>
                    <a:p>
                      <a:r>
                        <a:rPr lang="en-US" dirty="0" smtClean="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smtClean="0"/>
                        <a:t>1. July 2019</a:t>
                      </a:r>
                      <a:endParaRPr lang="de-AT" dirty="0"/>
                    </a:p>
                  </a:txBody>
                  <a:tcPr/>
                </a:tc>
                <a:tc>
                  <a:txBody>
                    <a:bodyPr/>
                    <a:lstStyle/>
                    <a:p>
                      <a:endParaRPr lang="de-AT" dirty="0"/>
                    </a:p>
                  </a:txBody>
                  <a:tcPr/>
                </a:tc>
                <a:tc>
                  <a:txBody>
                    <a:bodyPr/>
                    <a:lstStyle/>
                    <a:p>
                      <a:r>
                        <a:rPr lang="en-US" dirty="0" smtClean="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Changes/Improvements</a:t>
            </a:r>
            <a:endParaRPr lang="en-US" sz="1800" b="1" dirty="0"/>
          </a:p>
          <a:p>
            <a:pPr lvl="1">
              <a:tabLst>
                <a:tab pos="1885950" algn="l"/>
              </a:tabLst>
            </a:pPr>
            <a:r>
              <a:rPr lang="en-US" sz="1400" dirty="0" smtClean="0"/>
              <a:t>[</a:t>
            </a:r>
            <a:r>
              <a:rPr lang="en-US" sz="1400" dirty="0"/>
              <a:t>VECTO-799] - Remove TUG Logos from Simulation Tool, Hashing Tool</a:t>
            </a:r>
          </a:p>
          <a:p>
            <a:pPr lvl="1">
              <a:tabLst>
                <a:tab pos="1885950" algn="l"/>
              </a:tabLst>
            </a:pPr>
            <a:r>
              <a:rPr lang="en-US" sz="1400" dirty="0" smtClean="0"/>
              <a:t>[</a:t>
            </a:r>
            <a:r>
              <a:rPr lang="en-US" sz="1400" dirty="0"/>
              <a:t>VECTO-808] - Add </a:t>
            </a:r>
            <a:r>
              <a:rPr lang="en-US" sz="1400" dirty="0" smtClean="0"/>
              <a:t>Monitoring </a:t>
            </a:r>
            <a:r>
              <a:rPr lang="en-US" sz="1400" dirty="0"/>
              <a:t>Report</a:t>
            </a:r>
          </a:p>
          <a:p>
            <a:pPr lvl="1">
              <a:tabLst>
                <a:tab pos="1885950" algn="l"/>
              </a:tabLst>
            </a:pPr>
            <a:r>
              <a:rPr lang="en-US" sz="1400" dirty="0" smtClean="0"/>
              <a:t>[</a:t>
            </a: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smtClean="0"/>
              <a:t>[</a:t>
            </a:r>
            <a:r>
              <a:rPr lang="en-US" sz="1400" dirty="0"/>
              <a:t>VECTO-757] - Correct contact mail address in Hashing Tool</a:t>
            </a:r>
          </a:p>
          <a:p>
            <a:pPr lvl="1">
              <a:tabLst>
                <a:tab pos="1885950" algn="l"/>
              </a:tabLst>
            </a:pPr>
            <a:r>
              <a:rPr lang="en-US" sz="1400" dirty="0" smtClean="0"/>
              <a:t>[</a:t>
            </a:r>
            <a:r>
              <a:rPr lang="en-US" sz="1400" dirty="0"/>
              <a:t>VECTO-779] - Update Construction Cycle - shorter stop times</a:t>
            </a:r>
          </a:p>
          <a:p>
            <a:pPr lvl="1">
              <a:tabLst>
                <a:tab pos="1885950" algn="l"/>
              </a:tabLst>
            </a:pPr>
            <a:r>
              <a:rPr lang="en-US" sz="1400" dirty="0" smtClean="0"/>
              <a:t>[</a:t>
            </a:r>
            <a:r>
              <a:rPr lang="en-US" sz="1400" dirty="0"/>
              <a:t>VECTO-783] - Rename columns in segmentation table and GUI</a:t>
            </a:r>
          </a:p>
          <a:p>
            <a:pPr lvl="1">
              <a:tabLst>
                <a:tab pos="1885950" algn="l"/>
              </a:tabLst>
            </a:pPr>
            <a:r>
              <a:rPr lang="en-US" sz="1400" dirty="0" smtClean="0"/>
              <a:t>[</a:t>
            </a:r>
            <a:r>
              <a:rPr lang="en-US" sz="1400" dirty="0"/>
              <a:t>VECTO-709] - VTP editor from user manual not matching new VECTO one: updated documentation</a:t>
            </a:r>
          </a:p>
          <a:p>
            <a:pPr lvl="1">
              <a:tabLst>
                <a:tab pos="1885950" algn="l"/>
              </a:tabLst>
            </a:pPr>
            <a:r>
              <a:rPr lang="en-US" sz="1400" dirty="0" smtClean="0"/>
              <a:t>[</a:t>
            </a:r>
            <a:r>
              <a:rPr lang="en-US" sz="1400" dirty="0"/>
              <a:t>VECTO-785] - Handling of Vehicles that cannot reach the cycle's target speed: Limit max speed in driver model</a:t>
            </a:r>
          </a:p>
          <a:p>
            <a:pPr lvl="1">
              <a:tabLst>
                <a:tab pos="1885950" algn="l"/>
              </a:tabLst>
            </a:pPr>
            <a:r>
              <a:rPr lang="en-US" sz="1400" dirty="0" smtClean="0"/>
              <a:t>[</a:t>
            </a:r>
            <a:r>
              <a:rPr lang="en-US" sz="1400" dirty="0"/>
              <a:t>VECTO-716] - Validate data in Settings Tab: update documentation</a:t>
            </a:r>
          </a:p>
          <a:p>
            <a:pPr lvl="1">
              <a:tabLst>
                <a:tab pos="1885950" algn="l"/>
              </a:tabLst>
            </a:pPr>
            <a:r>
              <a:rPr lang="en-US" sz="1400" dirty="0" smtClean="0"/>
              <a:t>[</a:t>
            </a:r>
            <a:r>
              <a:rPr lang="en-US" sz="1400" dirty="0"/>
              <a:t>VECTO-793] - Inconsistency between GUI, Help and Regulation: update wording in GUI and user manual</a:t>
            </a:r>
          </a:p>
          <a:p>
            <a:pPr lvl="1">
              <a:tabLst>
                <a:tab pos="1885950" algn="l"/>
              </a:tabLst>
            </a:pPr>
            <a:r>
              <a:rPr lang="en-US" sz="1400" dirty="0" smtClean="0"/>
              <a:t>[</a:t>
            </a:r>
            <a:r>
              <a:rPr lang="en-US" sz="1400" dirty="0"/>
              <a:t>VECTO-796] - Adaptation of </a:t>
            </a:r>
            <a:r>
              <a:rPr lang="en-US" sz="1400" dirty="0" err="1"/>
              <a:t>FuelProperties</a:t>
            </a:r>
            <a:endParaRPr lang="en-US" sz="1400" dirty="0"/>
          </a:p>
          <a:p>
            <a:pPr lvl="1">
              <a:tabLst>
                <a:tab pos="1885950" algn="l"/>
              </a:tabLst>
            </a:pPr>
            <a:r>
              <a:rPr lang="en-US" sz="1400" dirty="0" smtClean="0"/>
              <a:t>[</a:t>
            </a: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smtClean="0"/>
              <a:t>[</a:t>
            </a: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spTree>
    <p:extLst>
      <p:ext uri="{BB962C8B-B14F-4D97-AF65-F5344CB8AC3E}">
        <p14:creationId xmlns:p14="http://schemas.microsoft.com/office/powerpoint/2010/main" val="4862308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smtClean="0"/>
              <a:t>Update of Fuel Properties [VECTO-796]</a:t>
            </a:r>
            <a:endParaRPr lang="en-US" sz="1800" b="1"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smtClean="0"/>
              <a:t>cont.</a:t>
            </a:r>
            <a:endParaRPr lang="de-AT" sz="1800" b="0" dirty="0" err="1" smtClean="0"/>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r>
                        <a:rPr lang="de-AT" sz="1000" u="none" strike="noStrike" dirty="0" smtClean="0">
                          <a:effectLst/>
                        </a:rPr>
                        <a:t>)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a:t>
            </a:r>
            <a:r>
              <a:rPr lang="de-AT" sz="1050" b="0" dirty="0" smtClean="0"/>
              <a:t>): </a:t>
            </a:r>
            <a:r>
              <a:rPr kumimoji="0" lang="en-GB" altLang="de-DE" sz="1050" b="0" i="0" u="none" strike="noStrike" cap="none" normalizeH="0" baseline="0" dirty="0" smtClean="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smtClean="0">
                <a:ln>
                  <a:noFill/>
                </a:ln>
                <a:solidFill>
                  <a:schemeClr val="tx1"/>
                </a:solidFill>
                <a:effectLst/>
                <a:latin typeface="Arial" panose="020B0604020202020204" pitchFamily="34" charset="0"/>
              </a:rPr>
            </a:br>
            <a:r>
              <a:rPr kumimoji="0" lang="en-GB" altLang="de-DE" sz="1050" b="0" i="0" u="none" strike="noStrike" cap="none" normalizeH="0" baseline="0" dirty="0" smtClean="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3.3.1.1463 Release Candidate</a:t>
            </a:r>
            <a:r>
              <a:rPr lang="en-US" dirty="0"/>
              <a:t/>
            </a:r>
            <a:br>
              <a:rPr lang="en-US" dirty="0"/>
            </a:br>
            <a:r>
              <a:rPr lang="en-US" sz="1600" dirty="0" smtClean="0"/>
              <a:t>2019-01-03</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VECTO-819] - object reference not set to an instance of an object</a:t>
            </a:r>
          </a:p>
          <a:p>
            <a:pPr lvl="1">
              <a:tabLst>
                <a:tab pos="1885950" algn="l"/>
              </a:tabLst>
            </a:pPr>
            <a:r>
              <a:rPr lang="en-US" sz="1400" dirty="0" smtClean="0"/>
              <a:t>[</a:t>
            </a: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smtClean="0"/>
              <a:t>[</a:t>
            </a:r>
            <a:r>
              <a:rPr lang="en-US" sz="1400" dirty="0"/>
              <a:t>VECTO-813] - Error "Infinity [] is not allowed for SI-Value"</a:t>
            </a:r>
          </a:p>
          <a:p>
            <a:pPr lvl="1">
              <a:tabLst>
                <a:tab pos="1885950" algn="l"/>
              </a:tabLst>
            </a:pPr>
            <a:r>
              <a:rPr lang="en-US" sz="1400" dirty="0" smtClean="0"/>
              <a:t>[</a:t>
            </a: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smtClean="0"/>
              <a:t>[</a:t>
            </a:r>
            <a:r>
              <a:rPr lang="en-US" sz="1400" dirty="0"/>
              <a:t>VECTO-804] - Error on simulation with VECTO 3.3.0.1433</a:t>
            </a:r>
          </a:p>
          <a:p>
            <a:pPr lvl="1">
              <a:tabLst>
                <a:tab pos="1885950" algn="l"/>
              </a:tabLst>
            </a:pPr>
            <a:r>
              <a:rPr lang="en-US" sz="1400" dirty="0" smtClean="0"/>
              <a:t>[</a:t>
            </a:r>
            <a:r>
              <a:rPr lang="en-US" sz="1400" dirty="0"/>
              <a:t>VECTO-805] - Total vehicle mass exceeds TPMLM</a:t>
            </a:r>
          </a:p>
          <a:p>
            <a:pPr lvl="1">
              <a:tabLst>
                <a:tab pos="1885950" algn="l"/>
              </a:tabLst>
            </a:pPr>
            <a:r>
              <a:rPr lang="en-US" sz="1400" dirty="0" smtClean="0"/>
              <a:t>[</a:t>
            </a:r>
            <a:r>
              <a:rPr lang="en-US" sz="1400" dirty="0"/>
              <a:t>VECTO-811] - AMT: </a:t>
            </a:r>
            <a:r>
              <a:rPr lang="en-US" sz="1400" dirty="0" err="1"/>
              <a:t>ResponseGearShift</a:t>
            </a:r>
            <a:endParaRPr lang="en-US" sz="1400" dirty="0"/>
          </a:p>
          <a:p>
            <a:pPr lvl="1">
              <a:tabLst>
                <a:tab pos="1885950" algn="l"/>
              </a:tabLst>
            </a:pPr>
            <a:r>
              <a:rPr lang="en-US" sz="1400" dirty="0" smtClean="0"/>
              <a:t>[</a:t>
            </a:r>
            <a:r>
              <a:rPr lang="en-US" sz="1400" dirty="0"/>
              <a:t>VECTO-812] - AMT: </a:t>
            </a:r>
            <a:r>
              <a:rPr lang="en-US" sz="1400" dirty="0" err="1"/>
              <a:t>ResponseOverload</a:t>
            </a:r>
            <a:endParaRPr lang="en-US" sz="1400" dirty="0"/>
          </a:p>
          <a:p>
            <a:pPr lvl="1">
              <a:tabLst>
                <a:tab pos="1885950" algn="l"/>
              </a:tabLst>
            </a:pPr>
            <a:r>
              <a:rPr lang="en-US" sz="1400" dirty="0" smtClean="0"/>
              <a:t>[</a:t>
            </a:r>
            <a:r>
              <a:rPr lang="en-US" sz="1400" dirty="0"/>
              <a:t>VECTO-822] - SIMULATION RUN ABORTED by Infinity</a:t>
            </a:r>
          </a:p>
          <a:p>
            <a:pPr lvl="1">
              <a:tabLst>
                <a:tab pos="1885950" algn="l"/>
              </a:tabLst>
            </a:pPr>
            <a:r>
              <a:rPr lang="en-US" sz="1400" dirty="0" smtClean="0"/>
              <a:t>[</a:t>
            </a: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smtClean="0"/>
              <a:t>[</a:t>
            </a:r>
            <a:r>
              <a:rPr lang="en-US" sz="1400" dirty="0"/>
              <a:t>VECTO-696] - Problem with Primary Retarder: regression update, set torque loss to 0 for 0 speed and engaged gear</a:t>
            </a:r>
          </a:p>
          <a:p>
            <a:pPr lvl="1">
              <a:tabLst>
                <a:tab pos="1885950" algn="l"/>
              </a:tabLst>
            </a:pPr>
            <a:r>
              <a:rPr lang="en-US" sz="1400" dirty="0" smtClean="0"/>
              <a:t>[</a:t>
            </a:r>
            <a:r>
              <a:rPr lang="en-US" sz="1400" dirty="0"/>
              <a:t>VECTO-776] - Decision Factor (DF)  field is </a:t>
            </a:r>
            <a:r>
              <a:rPr lang="en-US" sz="1400" dirty="0" smtClean="0"/>
              <a:t>emptied </a:t>
            </a:r>
            <a:r>
              <a:rPr lang="en-US" sz="1400" dirty="0"/>
              <a:t>after each </a:t>
            </a:r>
            <a:r>
              <a:rPr lang="en-US" sz="1400" dirty="0" smtClean="0"/>
              <a:t>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3.3.0.1433 Official Release</a:t>
            </a:r>
            <a:r>
              <a:rPr lang="en-US" dirty="0"/>
              <a:t/>
            </a:r>
            <a:br>
              <a:rPr lang="en-US" dirty="0"/>
            </a:br>
            <a:r>
              <a:rPr lang="en-US" sz="1600" dirty="0" smtClean="0"/>
              <a:t>2018-12-04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3.3.0.1398)</a:t>
            </a:r>
          </a:p>
          <a:p>
            <a:pPr lvl="1">
              <a:tabLst>
                <a:tab pos="1885950" algn="l"/>
              </a:tabLst>
            </a:pPr>
            <a:r>
              <a:rPr lang="en-US" sz="1600" dirty="0" smtClean="0"/>
              <a:t>[VECTO-795] – VECTO Hashing Tool crashes</a:t>
            </a:r>
          </a:p>
          <a:p>
            <a:pPr lvl="1">
              <a:tabLst>
                <a:tab pos="1885950" algn="l"/>
              </a:tabLst>
            </a:pPr>
            <a:r>
              <a:rPr lang="en-US" sz="1600" dirty="0"/>
              <a:t>[VECTO-802] –</a:t>
            </a:r>
            <a:r>
              <a:rPr lang="en-US" sz="1600" dirty="0" smtClean="0"/>
              <a:t> </a:t>
            </a:r>
            <a:r>
              <a:rPr lang="en-US" sz="1600" dirty="0"/>
              <a:t>Error in XML schema for manufacturer's record </a:t>
            </a:r>
            <a:r>
              <a:rPr lang="en-US" sz="1600" dirty="0" smtClean="0"/>
              <a:t>file</a:t>
            </a:r>
          </a:p>
          <a:p>
            <a:pPr>
              <a:tabLst>
                <a:tab pos="1885950" algn="l"/>
              </a:tabLst>
            </a:pPr>
            <a:r>
              <a:rPr lang="en-US" sz="1800" b="1" dirty="0" err="1" smtClean="0"/>
              <a:t>Bugfixes</a:t>
            </a:r>
            <a:r>
              <a:rPr lang="en-US" sz="1800" b="1" dirty="0" smtClean="0"/>
              <a:t> (compared to 3.3.0.1250)</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 (compared to 3.3.0.1250)</a:t>
            </a:r>
            <a:endParaRPr lang="en-US" sz="1600" b="1" dirty="0"/>
          </a:p>
          <a:p>
            <a:pPr lvl="1">
              <a:tabLst>
                <a:tab pos="1885950" algn="l"/>
              </a:tabLst>
            </a:pPr>
            <a:r>
              <a:rPr lang="en-US" sz="1400" dirty="0"/>
              <a:t>[VECTO-704] - Allow VTP-simulations for AT </a:t>
            </a:r>
            <a:r>
              <a:rPr lang="en-US" sz="1400" dirty="0" smtClean="0"/>
              <a:t>gearboxes</a:t>
            </a:r>
            <a:endParaRPr lang="en-US" sz="1800" b="1" dirty="0"/>
          </a:p>
        </p:txBody>
      </p:sp>
    </p:spTree>
    <p:extLst>
      <p:ext uri="{BB962C8B-B14F-4D97-AF65-F5344CB8AC3E}">
        <p14:creationId xmlns:p14="http://schemas.microsoft.com/office/powerpoint/2010/main" val="36663193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3.3.0.1398 Release </a:t>
            </a:r>
            <a:r>
              <a:rPr lang="en-US" dirty="0" err="1" smtClean="0"/>
              <a:t>Candiate</a:t>
            </a:r>
            <a:r>
              <a:rPr lang="en-US" dirty="0"/>
              <a:t/>
            </a:r>
            <a:br>
              <a:rPr lang="en-US" dirty="0"/>
            </a:br>
            <a:r>
              <a:rPr lang="en-US" sz="1600" dirty="0" smtClean="0"/>
              <a:t>2018-10-30</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a:t>
            </a:r>
            <a:r>
              <a:rPr lang="en-US" sz="1400" dirty="0" smtClean="0"/>
              <a:t>results</a:t>
            </a:r>
          </a:p>
          <a:p>
            <a:pPr>
              <a:tabLst>
                <a:tab pos="1885950" algn="l"/>
              </a:tabLst>
            </a:pPr>
            <a:r>
              <a:rPr lang="en-US" sz="1800" b="1" dirty="0" smtClean="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400" dirty="0" smtClean="0"/>
              <a:t>[</a:t>
            </a:r>
            <a:r>
              <a:rPr lang="en-US" sz="1400" dirty="0"/>
              <a:t>VECTO-665] - Adding style information to XML Reports</a:t>
            </a:r>
          </a:p>
          <a:p>
            <a:pPr lvl="1">
              <a:tabLst>
                <a:tab pos="1885950" algn="l"/>
              </a:tabLst>
            </a:pPr>
            <a:r>
              <a:rPr lang="en-US" sz="1400" dirty="0" smtClean="0"/>
              <a:t>[</a:t>
            </a:r>
            <a:r>
              <a:rPr lang="en-US" sz="1400" dirty="0"/>
              <a:t>VECTO-669] - Group 1 vehicle comprises vehicles with gross vehicle weight &gt; 7.5t</a:t>
            </a:r>
          </a:p>
          <a:p>
            <a:pPr lvl="1">
              <a:tabLst>
                <a:tab pos="1885950" algn="l"/>
              </a:tabLst>
            </a:pPr>
            <a:r>
              <a:rPr lang="en-US" sz="1400" dirty="0" smtClean="0"/>
              <a:t>[</a:t>
            </a:r>
            <a:r>
              <a:rPr lang="en-US" sz="1400" dirty="0"/>
              <a:t>VECTO-672] - Keep manual choice for "Validate data"</a:t>
            </a:r>
          </a:p>
          <a:p>
            <a:pPr lvl="1">
              <a:tabLst>
                <a:tab pos="1885950" algn="l"/>
              </a:tabLst>
            </a:pPr>
            <a:r>
              <a:rPr lang="en-US" sz="1400" dirty="0" smtClean="0"/>
              <a:t>[</a:t>
            </a:r>
            <a:r>
              <a:rPr lang="en-US" sz="1400" dirty="0"/>
              <a:t>VECTO-682] - VTP Simulation in declaration mode</a:t>
            </a:r>
          </a:p>
          <a:p>
            <a:pPr lvl="1">
              <a:tabLst>
                <a:tab pos="1885950" algn="l"/>
              </a:tabLst>
            </a:pPr>
            <a:r>
              <a:rPr lang="en-US" sz="1400" dirty="0" smtClean="0"/>
              <a:t>[</a:t>
            </a:r>
            <a:r>
              <a:rPr lang="en-US" sz="1400" dirty="0"/>
              <a:t>VECTO-652] - VTP: Check Cycle matches simulation mode</a:t>
            </a:r>
          </a:p>
          <a:p>
            <a:pPr lvl="1">
              <a:tabLst>
                <a:tab pos="1885950" algn="l"/>
              </a:tabLst>
            </a:pPr>
            <a:r>
              <a:rPr lang="en-US" sz="1400" dirty="0" smtClean="0"/>
              <a:t>[</a:t>
            </a:r>
            <a:r>
              <a:rPr lang="en-US" sz="1400" dirty="0"/>
              <a:t>VECTO-683] - VTP: Quality and plausibility checks for recorded data from VTP</a:t>
            </a:r>
          </a:p>
          <a:p>
            <a:pPr lvl="1">
              <a:tabLst>
                <a:tab pos="1885950" algn="l"/>
              </a:tabLst>
            </a:pPr>
            <a:r>
              <a:rPr lang="en-US" sz="1400" dirty="0" smtClean="0"/>
              <a:t>[</a:t>
            </a:r>
            <a:r>
              <a:rPr lang="en-US" sz="1400" dirty="0"/>
              <a:t>VECTO-685] - VTP Programming of standard VECTO VTP report</a:t>
            </a:r>
          </a:p>
          <a:p>
            <a:pPr lvl="1">
              <a:tabLst>
                <a:tab pos="1885950" algn="l"/>
              </a:tabLst>
            </a:pPr>
            <a:r>
              <a:rPr lang="en-US" sz="1400" dirty="0" smtClean="0"/>
              <a:t>[</a:t>
            </a:r>
            <a:r>
              <a:rPr lang="en-US" sz="1400" dirty="0"/>
              <a:t>VECTO-689] - Additional </a:t>
            </a:r>
            <a:r>
              <a:rPr lang="en-US" sz="1400" dirty="0" err="1"/>
              <a:t>Tyre</a:t>
            </a:r>
            <a:r>
              <a:rPr lang="en-US" sz="1400" dirty="0"/>
              <a:t> sizes</a:t>
            </a:r>
          </a:p>
          <a:p>
            <a:pPr lvl="1">
              <a:tabLst>
                <a:tab pos="1885950" algn="l"/>
              </a:tabLst>
            </a:pPr>
            <a:r>
              <a:rPr lang="en-US" sz="1400" dirty="0" smtClean="0"/>
              <a:t>[</a:t>
            </a:r>
            <a:r>
              <a:rPr lang="en-US" sz="1400" dirty="0"/>
              <a:t>VECTO-702] - Hashing tool: adapt warnings</a:t>
            </a:r>
          </a:p>
          <a:p>
            <a:pPr lvl="1">
              <a:tabLst>
                <a:tab pos="1885950" algn="l"/>
              </a:tabLst>
            </a:pPr>
            <a:r>
              <a:rPr lang="en-US" sz="1400" dirty="0" smtClean="0"/>
              <a:t>[</a:t>
            </a:r>
            <a:r>
              <a:rPr lang="en-US" sz="1400" dirty="0"/>
              <a:t>VECTO-667] - Removing NCV Correction Factor</a:t>
            </a:r>
          </a:p>
          <a:p>
            <a:pPr lvl="1">
              <a:tabLst>
                <a:tab pos="1885950" algn="l"/>
              </a:tabLst>
            </a:pPr>
            <a:r>
              <a:rPr lang="en-US" sz="1400" dirty="0" smtClean="0"/>
              <a:t>[</a:t>
            </a:r>
            <a:r>
              <a:rPr lang="en-US" sz="1400" dirty="0"/>
              <a:t>VECTO-679] - Engine n95h computation gives wrong (too high) engine speed (above measured FLD, n70h)</a:t>
            </a:r>
          </a:p>
          <a:p>
            <a:pPr lvl="1">
              <a:tabLst>
                <a:tab pos="1885950" algn="l"/>
              </a:tabLst>
            </a:pPr>
            <a:r>
              <a:rPr lang="en-US" sz="1400" dirty="0" smtClean="0"/>
              <a:t>[</a:t>
            </a:r>
            <a:r>
              <a:rPr lang="en-US" sz="1400" dirty="0"/>
              <a:t>VECTO-693] - extend vehicle performance in manufacturer </a:t>
            </a:r>
            <a:r>
              <a:rPr lang="en-US" sz="1400" dirty="0" smtClean="0"/>
              <a:t>record</a:t>
            </a:r>
            <a:endParaRPr lang="en-US" sz="1800" b="1" dirty="0"/>
          </a:p>
        </p:txBody>
      </p:sp>
    </p:spTree>
    <p:extLst>
      <p:ext uri="{BB962C8B-B14F-4D97-AF65-F5344CB8AC3E}">
        <p14:creationId xmlns:p14="http://schemas.microsoft.com/office/powerpoint/2010/main" val="15199056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3.3.0.1250</a:t>
            </a:r>
            <a:r>
              <a:rPr lang="en-US" dirty="0"/>
              <a:t/>
            </a:r>
            <a:br>
              <a:rPr lang="en-US" dirty="0"/>
            </a:br>
            <a:r>
              <a:rPr lang="en-US" sz="1600" dirty="0" smtClean="0"/>
              <a:t>2018-06-04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endParaRPr lang="en-US" sz="1800" b="1" dirty="0"/>
          </a:p>
          <a:p>
            <a:pPr lvl="1">
              <a:tabLst>
                <a:tab pos="1885950" algn="l"/>
              </a:tabLst>
            </a:pPr>
            <a:r>
              <a:rPr lang="en-US" sz="1400" dirty="0" smtClean="0"/>
              <a:t>[</a:t>
            </a:r>
            <a:r>
              <a:rPr lang="en-US" sz="1400" dirty="0"/>
              <a:t>VECTO-656] - Distance computation in </a:t>
            </a:r>
            <a:r>
              <a:rPr lang="en-US" sz="1400" dirty="0" err="1"/>
              <a:t>vsum</a:t>
            </a:r>
            <a:endParaRPr lang="en-US" sz="1400" dirty="0"/>
          </a:p>
          <a:p>
            <a:pPr lvl="1">
              <a:tabLst>
                <a:tab pos="1885950" algn="l"/>
              </a:tabLst>
            </a:pPr>
            <a:r>
              <a:rPr lang="en-US" sz="1400" dirty="0" smtClean="0"/>
              <a:t>[</a:t>
            </a: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smtClean="0"/>
              <a:t>[</a:t>
            </a:r>
            <a:r>
              <a:rPr lang="en-US" sz="1400" dirty="0"/>
              <a:t>VECTO-687] - Saving a Engine-Only Job is not possible</a:t>
            </a:r>
          </a:p>
          <a:p>
            <a:pPr lvl="1">
              <a:tabLst>
                <a:tab pos="1885950" algn="l"/>
              </a:tabLst>
            </a:pPr>
            <a:r>
              <a:rPr lang="en-US" sz="1400" dirty="0" smtClean="0"/>
              <a:t>[</a:t>
            </a:r>
            <a:r>
              <a:rPr lang="en-US" sz="1400" dirty="0"/>
              <a:t>VECTO-695] - Bug in vectocmd.exe - process does not terminate</a:t>
            </a:r>
          </a:p>
          <a:p>
            <a:pPr lvl="1">
              <a:tabLst>
                <a:tab pos="1885950" algn="l"/>
              </a:tabLst>
            </a:pPr>
            <a:r>
              <a:rPr lang="en-US" sz="1400" dirty="0" smtClean="0"/>
              <a:t>[</a:t>
            </a:r>
            <a:r>
              <a:rPr lang="en-US" sz="1400" dirty="0"/>
              <a:t>VECTO-699] - Output in manufacturer report and customer report (VECTO) uses different units than described in legislation</a:t>
            </a:r>
          </a:p>
          <a:p>
            <a:pPr lvl="1">
              <a:tabLst>
                <a:tab pos="1885950" algn="l"/>
              </a:tabLst>
            </a:pPr>
            <a:r>
              <a:rPr lang="en-US" sz="1400" dirty="0" smtClean="0"/>
              <a:t>[</a:t>
            </a: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3.3.4.1686 Release Candidate</a:t>
            </a:r>
            <a:r>
              <a:rPr lang="en-US" dirty="0"/>
              <a:t/>
            </a:r>
            <a:br>
              <a:rPr lang="en-US" dirty="0"/>
            </a:br>
            <a:r>
              <a:rPr lang="en-US" sz="1600" dirty="0" smtClean="0"/>
              <a:t>2019-08-14</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endParaRPr lang="en-US" sz="1800" b="1" dirty="0"/>
          </a:p>
          <a:p>
            <a:pPr lvl="1">
              <a:tabLst>
                <a:tab pos="1885950" algn="l"/>
              </a:tabLst>
            </a:pPr>
            <a:r>
              <a:rPr lang="en-US" sz="1600" dirty="0" smtClean="0"/>
              <a:t>[</a:t>
            </a:r>
            <a:r>
              <a:rPr lang="en-US" sz="1600" dirty="0"/>
              <a:t>VECTO-1042] - Add option to write results into a certain directory</a:t>
            </a:r>
          </a:p>
          <a:p>
            <a:pPr lvl="1">
              <a:tabLst>
                <a:tab pos="1885950" algn="l"/>
              </a:tabLst>
            </a:pPr>
            <a:r>
              <a:rPr lang="en-US" sz="1600" dirty="0" smtClean="0"/>
              <a:t>[</a:t>
            </a: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smtClean="0"/>
              <a:t>[</a:t>
            </a:r>
            <a:r>
              <a:rPr lang="en-US" sz="1600" dirty="0"/>
              <a:t>VECTO-1030] - Exceeded max iterations when searching for operating point! Failed to find operating point!</a:t>
            </a:r>
          </a:p>
          <a:p>
            <a:pPr lvl="1">
              <a:tabLst>
                <a:tab pos="1885950" algn="l"/>
              </a:tabLst>
            </a:pPr>
            <a:r>
              <a:rPr lang="en-US" sz="1600" dirty="0" smtClean="0"/>
              <a:t>[</a:t>
            </a: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smtClean="0"/>
              <a:t>[</a:t>
            </a:r>
            <a:r>
              <a:rPr lang="en-US" sz="1600" dirty="0"/>
              <a:t>VECTO-1067] - </a:t>
            </a:r>
            <a:r>
              <a:rPr lang="en-US" sz="1600" dirty="0" err="1"/>
              <a:t>Vair</a:t>
            </a:r>
            <a:r>
              <a:rPr lang="en-US" sz="1600" dirty="0"/>
              <a:t> and Beta correction for Aerodynamics</a:t>
            </a:r>
          </a:p>
          <a:p>
            <a:pPr lvl="1">
              <a:tabLst>
                <a:tab pos="1885950" algn="l"/>
              </a:tabLst>
            </a:pPr>
            <a:r>
              <a:rPr lang="en-US" sz="1600" dirty="0" smtClean="0"/>
              <a:t>[</a:t>
            </a:r>
            <a:r>
              <a:rPr lang="en-US" sz="1600" dirty="0"/>
              <a:t>VECTO-1000] - Error Loss-Map extrapolation in Declaration Mode</a:t>
            </a:r>
          </a:p>
          <a:p>
            <a:pPr lvl="1">
              <a:tabLst>
                <a:tab pos="1885950" algn="l"/>
              </a:tabLst>
            </a:pPr>
            <a:r>
              <a:rPr lang="en-US" sz="1600" dirty="0" smtClean="0"/>
              <a:t>[</a:t>
            </a: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smtClean="0"/>
              <a:t>[</a:t>
            </a:r>
            <a:r>
              <a:rPr lang="en-US" sz="1600" dirty="0"/>
              <a:t>VECTO-1047] - Failed to find operating point on construction cycle, ref load, AT gearbox</a:t>
            </a:r>
            <a:endParaRPr lang="en-US" sz="1600" dirty="0" smtClean="0"/>
          </a:p>
          <a:p>
            <a:pPr lvl="1">
              <a:tabLst>
                <a:tab pos="1885950" algn="l"/>
              </a:tabLst>
            </a:pPr>
            <a:endParaRPr lang="en-US" sz="1400" dirty="0" smtClean="0"/>
          </a:p>
        </p:txBody>
      </p:sp>
    </p:spTree>
    <p:extLst>
      <p:ext uri="{BB962C8B-B14F-4D97-AF65-F5344CB8AC3E}">
        <p14:creationId xmlns:p14="http://schemas.microsoft.com/office/powerpoint/2010/main" val="4173981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3.2.1.1133</a:t>
            </a:r>
            <a:r>
              <a:rPr lang="en-US" dirty="0"/>
              <a:t/>
            </a:r>
            <a:br>
              <a:rPr lang="en-US" dirty="0"/>
            </a:br>
            <a:r>
              <a:rPr lang="en-US" sz="1600" dirty="0" smtClean="0"/>
              <a:t>2018-02-07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smtClean="0"/>
              <a:t>Bugfixes</a:t>
            </a:r>
            <a:endParaRPr lang="en-US" sz="1800" b="1" dirty="0" smtClean="0"/>
          </a:p>
          <a:p>
            <a:pPr lvl="1">
              <a:tabLst>
                <a:tab pos="1885950" algn="l"/>
              </a:tabLst>
            </a:pPr>
            <a:r>
              <a:rPr lang="en-US" sz="1400" dirty="0" smtClean="0">
                <a:ea typeface="+mn-ea"/>
                <a:cs typeface="+mn-cs"/>
              </a:rPr>
              <a:t>[</a:t>
            </a:r>
            <a:r>
              <a:rPr lang="en-US" sz="1400" dirty="0">
                <a:ea typeface="+mn-ea"/>
                <a:cs typeface="+mn-cs"/>
              </a:rPr>
              <a:t>VECTO-642] - VECTO BUG – secondary retarder losses: </a:t>
            </a:r>
            <a:r>
              <a:rPr lang="en-US" sz="1400" dirty="0" smtClean="0">
                <a:ea typeface="+mn-ea"/>
                <a:cs typeface="+mn-cs"/>
              </a:rPr>
              <a:t/>
            </a:r>
            <a:br>
              <a:rPr lang="en-US" sz="1400" dirty="0" smtClean="0">
                <a:ea typeface="+mn-ea"/>
                <a:cs typeface="+mn-cs"/>
              </a:rPr>
            </a:br>
            <a:r>
              <a:rPr lang="en-US" sz="1400" b="1" dirty="0" smtClean="0">
                <a:ea typeface="+mn-ea"/>
                <a:cs typeface="+mn-cs"/>
              </a:rPr>
              <a:t>IMPORTANT:</a:t>
            </a:r>
            <a:r>
              <a:rPr lang="en-US" sz="1400" dirty="0" smtClean="0">
                <a:ea typeface="+mn-ea"/>
                <a:cs typeface="+mn-cs"/>
              </a:rPr>
              <a:t> </a:t>
            </a:r>
            <a:r>
              <a:rPr lang="en-US" sz="1400" dirty="0">
                <a:ea typeface="+mn-ea"/>
                <a:cs typeface="+mn-cs"/>
              </a:rPr>
              <a:t>Fuel-consumption relevant bug! wrong calculation of retarder losses for retarder ratio not equal to 1</a:t>
            </a:r>
          </a:p>
          <a:p>
            <a:pPr lvl="1">
              <a:tabLst>
                <a:tab pos="1885950" algn="l"/>
              </a:tabLst>
            </a:pPr>
            <a:r>
              <a:rPr lang="en-US" sz="1400" dirty="0" smtClean="0">
                <a:ea typeface="+mn-ea"/>
                <a:cs typeface="+mn-cs"/>
              </a:rPr>
              <a:t>[</a:t>
            </a:r>
            <a:r>
              <a:rPr lang="en-US" sz="1400" dirty="0">
                <a:ea typeface="+mn-ea"/>
                <a:cs typeface="+mn-cs"/>
              </a:rPr>
              <a:t>VECTO-624] - Crash w/o comment: Infinite recursion</a:t>
            </a:r>
          </a:p>
          <a:p>
            <a:pPr lvl="1">
              <a:tabLst>
                <a:tab pos="1885950" algn="l"/>
              </a:tabLst>
            </a:pPr>
            <a:r>
              <a:rPr lang="en-US" sz="1400" dirty="0" smtClean="0">
                <a:ea typeface="+mn-ea"/>
                <a:cs typeface="+mn-cs"/>
              </a:rPr>
              <a:t>[</a:t>
            </a:r>
            <a:r>
              <a:rPr lang="en-US" sz="1400" dirty="0">
                <a:ea typeface="+mn-ea"/>
                <a:cs typeface="+mn-cs"/>
              </a:rPr>
              <a:t>VECTO-627] - Cannot open Engine-Only Job</a:t>
            </a:r>
          </a:p>
          <a:p>
            <a:pPr lvl="1">
              <a:tabLst>
                <a:tab pos="1885950" algn="l"/>
              </a:tabLst>
            </a:pPr>
            <a:r>
              <a:rPr lang="en-US" sz="1400" dirty="0" smtClean="0">
                <a:ea typeface="+mn-ea"/>
                <a:cs typeface="+mn-cs"/>
              </a:rPr>
              <a:t>[</a:t>
            </a: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smtClean="0">
                <a:ea typeface="+mn-ea"/>
                <a:cs typeface="+mn-cs"/>
              </a:rPr>
              <a:t>[</a:t>
            </a: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smtClean="0">
                <a:ea typeface="+mn-ea"/>
                <a:cs typeface="+mn-cs"/>
              </a:rPr>
              <a:t>[</a:t>
            </a:r>
            <a:r>
              <a:rPr lang="en-US" sz="1400" dirty="0">
                <a:ea typeface="+mn-ea"/>
                <a:cs typeface="+mn-cs"/>
              </a:rPr>
              <a:t>VECTO-640] - Exceeded max. iterations: driving fully-loaded vehicle steep uphill. fixed by allowing full-stop and drive off </a:t>
            </a:r>
            <a:r>
              <a:rPr lang="en-US" sz="1400" dirty="0" smtClean="0">
                <a:ea typeface="+mn-ea"/>
                <a:cs typeface="+mn-cs"/>
              </a:rPr>
              <a:t>again</a:t>
            </a:r>
          </a:p>
          <a:p>
            <a:pPr lvl="1">
              <a:tabLst>
                <a:tab pos="1885950" algn="l"/>
              </a:tabLst>
            </a:pPr>
            <a:r>
              <a:rPr lang="en-US" sz="1400" dirty="0">
                <a:ea typeface="+mn-ea"/>
                <a:cs typeface="+mn-cs"/>
              </a:rPr>
              <a:t>[VECTO-633] - unable to start VTP Mode </a:t>
            </a:r>
            <a:r>
              <a:rPr lang="en-US" sz="1400" dirty="0" smtClean="0">
                <a:ea typeface="+mn-ea"/>
                <a:cs typeface="+mn-cs"/>
              </a:rPr>
              <a:t>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3.2.1.1079</a:t>
            </a:r>
            <a:r>
              <a:rPr lang="en-US" dirty="0"/>
              <a:t/>
            </a:r>
            <a:br>
              <a:rPr lang="en-US" dirty="0"/>
            </a:br>
            <a:r>
              <a:rPr lang="en-US" sz="1600" dirty="0" smtClean="0"/>
              <a:t>2017-12-15</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smtClean="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VECTO-560] - Change Mail-Address of general VECTO contact</a:t>
            </a:r>
          </a:p>
          <a:p>
            <a:pPr lvl="1">
              <a:tabLst>
                <a:tab pos="1885950" algn="l"/>
              </a:tabLst>
            </a:pPr>
            <a:r>
              <a:rPr lang="en-US" sz="1400" dirty="0" smtClean="0">
                <a:ea typeface="+mn-ea"/>
                <a:cs typeface="+mn-cs"/>
              </a:rPr>
              <a:t>[</a:t>
            </a:r>
            <a:r>
              <a:rPr lang="en-US" sz="1400" dirty="0">
                <a:ea typeface="+mn-ea"/>
                <a:cs typeface="+mn-cs"/>
              </a:rPr>
              <a:t>VECTO-616] - SI-Unit - display derived unit instead of base units</a:t>
            </a:r>
          </a:p>
          <a:p>
            <a:pPr>
              <a:tabLst>
                <a:tab pos="1885950" algn="l"/>
              </a:tabLst>
            </a:pPr>
            <a:r>
              <a:rPr lang="en-US" sz="1800" b="1" dirty="0" err="1" smtClean="0"/>
              <a:t>Bugfixes</a:t>
            </a:r>
            <a:endParaRPr lang="en-US" sz="1800" b="1" dirty="0" smtClean="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smtClean="0">
                <a:ea typeface="+mn-ea"/>
                <a:cs typeface="+mn-cs"/>
              </a:rPr>
              <a:t>[</a:t>
            </a: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smtClean="0">
                <a:ea typeface="+mn-ea"/>
                <a:cs typeface="+mn-cs"/>
              </a:rPr>
              <a:t>[</a:t>
            </a: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a:t>
            </a:r>
            <a:r>
              <a:rPr lang="en-US" sz="1400" dirty="0" smtClean="0">
                <a:ea typeface="+mn-ea"/>
                <a:cs typeface="+mn-cs"/>
              </a:rPr>
              <a:t>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smtClean="0"/>
              <a:t>Support</a:t>
            </a:r>
          </a:p>
          <a:p>
            <a:pPr lvl="1">
              <a:tabLst>
                <a:tab pos="1885950" algn="l"/>
              </a:tabLst>
            </a:pPr>
            <a:r>
              <a:rPr lang="en-US" sz="1600" b="1" dirty="0" smtClean="0"/>
              <a:t> </a:t>
            </a:r>
            <a:r>
              <a:rPr lang="en-US" sz="1400" dirty="0">
                <a:ea typeface="+mn-ea"/>
                <a:cs typeface="+mn-cs"/>
              </a:rPr>
              <a:t>[VECTO-615] - Error torque interpolation in declaration jobs exported to </a:t>
            </a:r>
            <a:r>
              <a:rPr lang="en-US" sz="1400" dirty="0" err="1" smtClean="0">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3.2.1.1054</a:t>
            </a:r>
            <a:r>
              <a:rPr lang="en-US" dirty="0"/>
              <a:t/>
            </a:r>
            <a:br>
              <a:rPr lang="en-US" dirty="0"/>
            </a:br>
            <a:r>
              <a:rPr lang="en-US" sz="1600" dirty="0" smtClean="0"/>
              <a:t>2017-11-20</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smtClean="0"/>
              <a:t>Improvements</a:t>
            </a:r>
            <a:endParaRPr lang="en-US" sz="1600" b="1" dirty="0"/>
          </a:p>
          <a:p>
            <a:pPr>
              <a:tabLst>
                <a:tab pos="1885950" algn="l"/>
              </a:tabLst>
            </a:pPr>
            <a:r>
              <a:rPr lang="en-US" sz="1400" dirty="0" smtClean="0"/>
              <a:t>[</a:t>
            </a:r>
            <a:r>
              <a:rPr lang="en-US" sz="1400" dirty="0"/>
              <a:t>VECTO-592] - V</a:t>
            </a:r>
            <a:r>
              <a:rPr lang="en-US" sz="1400" dirty="0" smtClean="0"/>
              <a:t>TP </a:t>
            </a:r>
            <a:r>
              <a:rPr lang="en-US" sz="1400" dirty="0"/>
              <a:t>Simulation Mode</a:t>
            </a:r>
          </a:p>
          <a:p>
            <a:pPr>
              <a:tabLst>
                <a:tab pos="1885950" algn="l"/>
              </a:tabLst>
            </a:pPr>
            <a:r>
              <a:rPr lang="en-US" sz="1400" dirty="0" smtClean="0"/>
              <a:t>[</a:t>
            </a:r>
            <a:r>
              <a:rPr lang="en-US" sz="1400" dirty="0"/>
              <a:t>VECTO-605] - Improve simulation </a:t>
            </a:r>
            <a:r>
              <a:rPr lang="en-US" sz="1400" dirty="0" smtClean="0"/>
              <a:t>speed</a:t>
            </a:r>
          </a:p>
          <a:p>
            <a:pPr marL="0" indent="0">
              <a:buNone/>
              <a:tabLst>
                <a:tab pos="1885950" algn="l"/>
              </a:tabLst>
            </a:pPr>
            <a:endParaRPr lang="en-US" sz="1400" dirty="0" smtClean="0"/>
          </a:p>
          <a:p>
            <a:pPr marL="0" indent="0">
              <a:buNone/>
              <a:tabLst>
                <a:tab pos="1885950" algn="l"/>
              </a:tabLst>
            </a:pPr>
            <a:r>
              <a:rPr lang="en-US" sz="1600" b="1" dirty="0" err="1"/>
              <a:t>Bugfixes</a:t>
            </a:r>
            <a:endParaRPr lang="en-US" sz="1600" b="1" dirty="0"/>
          </a:p>
          <a:p>
            <a:pPr>
              <a:tabLst>
                <a:tab pos="1885950" algn="l"/>
              </a:tabLst>
            </a:pPr>
            <a:r>
              <a:rPr lang="en-US" sz="1400" dirty="0" smtClean="0"/>
              <a:t>[</a:t>
            </a:r>
            <a:r>
              <a:rPr lang="en-US" sz="1400" dirty="0"/>
              <a:t>VECTO-602] - Error in simulation without </a:t>
            </a:r>
            <a:r>
              <a:rPr lang="en-US" sz="1400" dirty="0" err="1"/>
              <a:t>airdrag</a:t>
            </a:r>
            <a:r>
              <a:rPr lang="en-US" sz="1400" dirty="0"/>
              <a:t> component</a:t>
            </a:r>
          </a:p>
          <a:p>
            <a:pPr>
              <a:tabLst>
                <a:tab pos="1885950" algn="l"/>
              </a:tabLst>
            </a:pPr>
            <a:r>
              <a:rPr lang="en-US" sz="1400" dirty="0" smtClean="0"/>
              <a:t>[</a:t>
            </a: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smtClean="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smtClean="0"/>
              <a:t>Verification Test Procedure (VTP) Simulation Mode</a:t>
            </a:r>
          </a:p>
          <a:p>
            <a:pPr lvl="1"/>
            <a:r>
              <a:rPr lang="en-US" sz="1600" dirty="0" smtClean="0"/>
              <a:t>Similar to </a:t>
            </a:r>
            <a:r>
              <a:rPr lang="en-US" sz="1600" dirty="0" err="1" smtClean="0"/>
              <a:t>Pwheel</a:t>
            </a:r>
            <a:r>
              <a:rPr lang="en-US" sz="1600" dirty="0" smtClean="0"/>
              <a:t> mode, different cycle format (see user manual)</a:t>
            </a:r>
          </a:p>
          <a:p>
            <a:pPr lvl="1"/>
            <a:r>
              <a:rPr lang="en-US" sz="1600" dirty="0" smtClean="0"/>
              <a:t>Requires:</a:t>
            </a:r>
          </a:p>
          <a:p>
            <a:pPr lvl="2"/>
            <a:r>
              <a:rPr lang="en-US" sz="1200" dirty="0" smtClean="0"/>
              <a:t>Vehicle in declaration mode (XML)</a:t>
            </a:r>
          </a:p>
          <a:p>
            <a:pPr lvl="2"/>
            <a:r>
              <a:rPr lang="en-US" sz="1200" dirty="0" smtClean="0"/>
              <a:t>Measured driving cycle</a:t>
            </a:r>
          </a:p>
          <a:p>
            <a:pPr lvl="2"/>
            <a:r>
              <a:rPr lang="en-US" sz="1200" dirty="0" smtClean="0"/>
              <a:t>Parameters for engine-fan model</a:t>
            </a:r>
          </a:p>
          <a:p>
            <a:pPr lvl="1"/>
            <a:r>
              <a:rPr lang="en-US" sz="1600" dirty="0" smtClean="0"/>
              <a:t>VECTO calculates the gear based on the wheel speed and engine speed (and vehicle parameters) and ignores the gear provided in the driving cycle</a:t>
            </a:r>
          </a:p>
          <a:p>
            <a:pPr lvl="1"/>
            <a:r>
              <a:rPr lang="en-US" sz="1600" dirty="0" smtClean="0"/>
              <a:t>Fuel consumption interpolation is done using the engine speed from the cycle and calculated power demand (to avoid wrong engine speeds due to wrong gear selection)</a:t>
            </a:r>
          </a:p>
          <a:p>
            <a:pPr lvl="1"/>
            <a:r>
              <a:rPr lang="en-US" sz="1600" dirty="0" smtClean="0"/>
              <a:t>Simulation uses all auxiliaries except engine fan</a:t>
            </a:r>
          </a:p>
          <a:p>
            <a:pPr lvl="2"/>
            <a:r>
              <a:rPr lang="en-US" sz="1200" dirty="0" smtClean="0"/>
              <a:t>Engine fan is modeled separately, power demand depends on fan speed (see user manual)</a:t>
            </a:r>
          </a:p>
          <a:p>
            <a:pPr lvl="1"/>
            <a:r>
              <a:rPr lang="en-US" sz="1600" dirty="0" smtClean="0"/>
              <a:t>Auxiliary power selected according to segment table, BUT power demand depends on vehicle speed</a:t>
            </a:r>
          </a:p>
          <a:p>
            <a:pPr lvl="2"/>
            <a:r>
              <a:rPr lang="en-US" sz="1200" dirty="0" smtClean="0"/>
              <a:t>v &lt; 50 km/h: Urban</a:t>
            </a:r>
          </a:p>
          <a:p>
            <a:pPr lvl="2"/>
            <a:r>
              <a:rPr lang="en-US" sz="1200" dirty="0" smtClean="0"/>
              <a:t>50 &lt;= v &lt; 70 km/h: Rural</a:t>
            </a:r>
          </a:p>
          <a:p>
            <a:pPr lvl="2"/>
            <a:r>
              <a:rPr lang="en-US" sz="1200" dirty="0" smtClean="0"/>
              <a:t>v &gt;70 km/h: Long haul</a:t>
            </a:r>
          </a:p>
          <a:p>
            <a:pPr lvl="1"/>
            <a:r>
              <a:rPr lang="en-US" sz="1600" dirty="0" smtClean="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3.2.0.1022</a:t>
            </a:r>
            <a:r>
              <a:rPr lang="en-US" dirty="0"/>
              <a:t/>
            </a:r>
            <a:br>
              <a:rPr lang="en-US" dirty="0"/>
            </a:br>
            <a:r>
              <a:rPr lang="en-US" sz="1600" dirty="0" smtClean="0"/>
              <a:t>2017-10-19</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pPr>
              <a:tabLst>
                <a:tab pos="1885950" algn="l"/>
              </a:tabLst>
            </a:pPr>
            <a:r>
              <a:rPr lang="en-US" sz="1400" dirty="0" smtClean="0"/>
              <a:t>[VECTO-585, VECTO-587] – VECTO Simulation aborts when run as WCF Service</a:t>
            </a:r>
            <a:endParaRPr lang="en-US" sz="1400" dirty="0"/>
          </a:p>
          <a:p>
            <a:pPr>
              <a:tabLst>
                <a:tab pos="1885950" algn="l"/>
              </a:tabLst>
            </a:pPr>
            <a:r>
              <a:rPr lang="en-US" sz="1400" dirty="0" smtClean="0"/>
              <a:t>[VECTO-586] – </a:t>
            </a:r>
            <a:r>
              <a:rPr lang="en-US" sz="1400" dirty="0" err="1" smtClean="0"/>
              <a:t>Gearshiftcout</a:t>
            </a:r>
            <a:r>
              <a:rPr lang="en-US" sz="1400" dirty="0" smtClean="0"/>
              <a:t> in reports too high</a:t>
            </a:r>
            <a:endParaRPr lang="en-US" sz="1400" dirty="0"/>
          </a:p>
          <a:p>
            <a:pPr>
              <a:tabLst>
                <a:tab pos="1885950" algn="l"/>
              </a:tabLst>
            </a:pPr>
            <a:r>
              <a:rPr lang="en-US" sz="1400" dirty="0" smtClean="0"/>
              <a:t>[VECTO-573] – Use of old library references </a:t>
            </a:r>
            <a:r>
              <a:rPr lang="en-US" sz="1400" dirty="0" err="1" smtClean="0"/>
              <a:t>.net</a:t>
            </a:r>
            <a:r>
              <a:rPr lang="en-US" sz="1400" dirty="0" smtClean="0"/>
              <a:t> </a:t>
            </a:r>
            <a:r>
              <a:rPr lang="en-US" sz="1400" smtClean="0"/>
              <a:t>framework 2.0</a:t>
            </a:r>
            <a:endParaRPr lang="en-US" sz="1400" dirty="0"/>
          </a:p>
        </p:txBody>
      </p:sp>
    </p:spTree>
    <p:extLst>
      <p:ext uri="{BB962C8B-B14F-4D97-AF65-F5344CB8AC3E}">
        <p14:creationId xmlns:p14="http://schemas.microsoft.com/office/powerpoint/2010/main" val="426915338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3.2.0.1005</a:t>
            </a:r>
            <a:r>
              <a:rPr lang="en-US" dirty="0"/>
              <a:t/>
            </a:r>
            <a:br>
              <a:rPr lang="en-US" dirty="0"/>
            </a:br>
            <a:r>
              <a:rPr lang="en-US" sz="1600" dirty="0" smtClean="0"/>
              <a:t>2017-10-02</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smtClean="0"/>
              <a:t>Improvements</a:t>
            </a:r>
          </a:p>
          <a:p>
            <a:r>
              <a:rPr lang="en-US" sz="1600" b="1" dirty="0" smtClean="0"/>
              <a:t>Release of </a:t>
            </a:r>
            <a:r>
              <a:rPr lang="en-US" sz="1600" b="1" dirty="0" err="1" smtClean="0"/>
              <a:t>Vecto</a:t>
            </a:r>
            <a:r>
              <a:rPr lang="en-US" sz="1600" b="1" dirty="0" smtClean="0"/>
              <a:t> Hashing Tool</a:t>
            </a:r>
          </a:p>
          <a:p>
            <a:r>
              <a:rPr lang="en-US" sz="1400" dirty="0" smtClean="0"/>
              <a:t>[VECTO-557] Engine speed simulated too high during long stops</a:t>
            </a:r>
          </a:p>
          <a:p>
            <a:endParaRPr lang="en-US" sz="1600" b="1" dirty="0" smtClean="0"/>
          </a:p>
          <a:p>
            <a:pPr marL="0" indent="0">
              <a:buNone/>
            </a:pPr>
            <a:r>
              <a:rPr lang="en-US" sz="1600" b="1" dirty="0" err="1" smtClean="0"/>
              <a:t>Bugfixes</a:t>
            </a:r>
            <a:endParaRPr lang="en-US" sz="1600" b="1" dirty="0" smtClean="0"/>
          </a:p>
          <a:p>
            <a:pPr>
              <a:tabLst>
                <a:tab pos="1885950" algn="l"/>
              </a:tabLst>
            </a:pPr>
            <a:r>
              <a:rPr lang="en-US" sz="1400" dirty="0" smtClean="0"/>
              <a:t>[VECTO-569] - ‘</a:t>
            </a:r>
            <a:r>
              <a:rPr lang="en-US" sz="1400" dirty="0"/>
              <a:t>Engine Retarder’ not correctly recognized as input</a:t>
            </a:r>
          </a:p>
          <a:p>
            <a:pPr>
              <a:tabLst>
                <a:tab pos="1885950" algn="l"/>
              </a:tabLst>
            </a:pPr>
            <a:r>
              <a:rPr lang="en-US" sz="1400" dirty="0" smtClean="0"/>
              <a:t>[VECTO-571] </a:t>
            </a:r>
            <a:r>
              <a:rPr lang="en-US" sz="1400" dirty="0"/>
              <a:t>- </a:t>
            </a:r>
            <a:r>
              <a:rPr lang="en-US" sz="1400" dirty="0" smtClean="0"/>
              <a:t>Customer </a:t>
            </a:r>
            <a:r>
              <a:rPr lang="en-US" sz="1400" dirty="0"/>
              <a:t>Report – wrong output format of </a:t>
            </a:r>
            <a:r>
              <a:rPr lang="en-US" sz="1400" dirty="0" smtClean="0"/>
              <a:t>average </a:t>
            </a:r>
            <a:r>
              <a:rPr lang="en-US" sz="1400" dirty="0"/>
              <a:t>RRC</a:t>
            </a:r>
          </a:p>
          <a:p>
            <a:pPr>
              <a:tabLst>
                <a:tab pos="1885950" algn="l"/>
              </a:tabLst>
            </a:pPr>
            <a:r>
              <a:rPr lang="en-US" sz="1400" dirty="0" smtClean="0"/>
              <a:t>[VECTO-573] </a:t>
            </a:r>
            <a:r>
              <a:rPr lang="en-US" sz="1400" dirty="0"/>
              <a:t>- </a:t>
            </a:r>
            <a:r>
              <a:rPr lang="en-US" sz="1400" dirty="0" smtClean="0"/>
              <a:t>Correction </a:t>
            </a:r>
            <a:r>
              <a:rPr lang="en-US" sz="1400" dirty="0"/>
              <a:t>of displayed units in graph window</a:t>
            </a:r>
          </a:p>
          <a:p>
            <a:pPr>
              <a:tabLst>
                <a:tab pos="1885950" algn="l"/>
              </a:tabLst>
            </a:pPr>
            <a:r>
              <a:rPr lang="en-US" sz="1400" dirty="0" smtClean="0"/>
              <a:t>[VECTO-575] </a:t>
            </a:r>
            <a:r>
              <a:rPr lang="en-US" sz="1400" dirty="0"/>
              <a:t>- </a:t>
            </a:r>
            <a:r>
              <a:rPr lang="en-US" sz="1400" dirty="0" smtClean="0"/>
              <a:t>Correction </a:t>
            </a:r>
            <a:r>
              <a:rPr lang="en-US" sz="1400" dirty="0"/>
              <a:t>of simulation aborts (due to gearbox inertia, </a:t>
            </a:r>
            <a:r>
              <a:rPr lang="en-US" sz="1400" dirty="0" smtClean="0"/>
              <a:t>engineering </a:t>
            </a:r>
            <a:r>
              <a:rPr lang="en-US" sz="1400" dirty="0"/>
              <a:t>mode)</a:t>
            </a:r>
          </a:p>
          <a:p>
            <a:pPr>
              <a:tabLst>
                <a:tab pos="1885950" algn="l"/>
              </a:tabLst>
            </a:pPr>
            <a:r>
              <a:rPr lang="en-US" sz="1400" dirty="0" smtClean="0"/>
              <a:t>[VECTO-577] </a:t>
            </a:r>
            <a:r>
              <a:rPr lang="en-US" sz="1400" dirty="0"/>
              <a:t>- </a:t>
            </a:r>
            <a:r>
              <a:rPr lang="en-US" sz="1400" dirty="0" smtClean="0"/>
              <a:t>Correction </a:t>
            </a:r>
            <a:r>
              <a:rPr lang="en-US" sz="1400" dirty="0"/>
              <a:t>of XML export functionality</a:t>
            </a:r>
          </a:p>
          <a:p>
            <a:pPr>
              <a:tabLst>
                <a:tab pos="1885950" algn="l"/>
              </a:tabLst>
            </a:pPr>
            <a:r>
              <a:rPr lang="en-US" sz="1400" dirty="0" smtClean="0"/>
              <a:t>[VECTO-579] </a:t>
            </a:r>
            <a:r>
              <a:rPr lang="en-US" sz="1400" dirty="0"/>
              <a:t>- </a:t>
            </a:r>
            <a:r>
              <a:rPr lang="en-US" sz="1400" dirty="0" smtClean="0"/>
              <a:t>Bug </a:t>
            </a:r>
            <a:r>
              <a:rPr lang="en-US" sz="1400" dirty="0"/>
              <a:t>fix GUI crashes on invalid input</a:t>
            </a:r>
          </a:p>
          <a:p>
            <a:pPr>
              <a:tabLst>
                <a:tab pos="1885950" algn="l"/>
              </a:tabLst>
            </a:pPr>
            <a:r>
              <a:rPr lang="en-US" sz="1400" dirty="0" smtClean="0"/>
              <a:t>[VECTO-558] </a:t>
            </a:r>
            <a:r>
              <a:rPr lang="en-US" sz="1400" dirty="0"/>
              <a:t>- </a:t>
            </a:r>
            <a:r>
              <a:rPr lang="en-US" sz="1400" dirty="0" smtClean="0"/>
              <a:t>Correction </a:t>
            </a:r>
            <a:r>
              <a:rPr lang="en-US" sz="1400" dirty="0"/>
              <a:t>of output in .</a:t>
            </a:r>
            <a:r>
              <a:rPr lang="en-US" sz="1400" dirty="0" err="1"/>
              <a:t>vsum</a:t>
            </a:r>
            <a:r>
              <a:rPr lang="en-US" sz="1400" dirty="0"/>
              <a:t> file – </a:t>
            </a:r>
            <a:r>
              <a:rPr lang="en-US" sz="1400" dirty="0" err="1" smtClean="0"/>
              <a:t>BFColdHot</a:t>
            </a:r>
            <a:r>
              <a:rPr lang="en-US" sz="1400" dirty="0" smtClean="0"/>
              <a:t> </a:t>
            </a:r>
            <a:r>
              <a:rPr lang="en-US" sz="1400" dirty="0"/>
              <a:t>always 0</a:t>
            </a:r>
          </a:p>
          <a:p>
            <a:pPr>
              <a:tabLst>
                <a:tab pos="1885950" algn="l"/>
              </a:tabLst>
            </a:pPr>
            <a:r>
              <a:rPr lang="en-US" sz="1400" dirty="0" smtClean="0"/>
              <a:t>[VECTO-564] </a:t>
            </a:r>
            <a:r>
              <a:rPr lang="en-US" sz="1400" dirty="0"/>
              <a:t>- </a:t>
            </a:r>
            <a:r>
              <a:rPr lang="en-US" sz="1400" dirty="0" smtClean="0"/>
              <a:t>Bug </a:t>
            </a:r>
            <a:r>
              <a:rPr lang="en-US" sz="1400" dirty="0"/>
              <a:t>fix: correct output of vehicle group in XML report</a:t>
            </a:r>
          </a:p>
          <a:p>
            <a:pPr>
              <a:tabLst>
                <a:tab pos="1885950" algn="l"/>
              </a:tabLst>
            </a:pPr>
            <a:r>
              <a:rPr lang="en-US" sz="1400" dirty="0" smtClean="0"/>
              <a:t>[VECTO-566] </a:t>
            </a:r>
            <a:r>
              <a:rPr lang="en-US" sz="1400" dirty="0"/>
              <a:t>- </a:t>
            </a:r>
            <a:r>
              <a:rPr lang="en-US" sz="1400" dirty="0" smtClean="0"/>
              <a:t>Vehicle </a:t>
            </a:r>
            <a:r>
              <a:rPr lang="en-US" sz="1400" dirty="0"/>
              <a:t>height not correctly read (engineering mode)</a:t>
            </a:r>
          </a:p>
          <a:p>
            <a:pPr>
              <a:tabLst>
                <a:tab pos="1885950" algn="l"/>
              </a:tabLst>
            </a:pPr>
            <a:r>
              <a:rPr lang="en-US" sz="1400" dirty="0" smtClean="0"/>
              <a:t>[VECTO-545] </a:t>
            </a:r>
            <a:r>
              <a:rPr lang="en-US" sz="1400" dirty="0"/>
              <a:t>- </a:t>
            </a:r>
            <a:r>
              <a:rPr lang="en-US" sz="1400" dirty="0" smtClean="0"/>
              <a:t>Update </a:t>
            </a:r>
            <a:r>
              <a:rPr lang="en-US" sz="1400" dirty="0"/>
              <a:t>documentation on Settings dialog</a:t>
            </a:r>
          </a:p>
        </p:txBody>
      </p:sp>
    </p:spTree>
    <p:extLst>
      <p:ext uri="{BB962C8B-B14F-4D97-AF65-F5344CB8AC3E}">
        <p14:creationId xmlns:p14="http://schemas.microsoft.com/office/powerpoint/2010/main" val="39395374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3.2.0.940</a:t>
            </a:r>
            <a:r>
              <a:rPr lang="en-US" dirty="0"/>
              <a:t/>
            </a:r>
            <a:br>
              <a:rPr lang="en-US" dirty="0"/>
            </a:br>
            <a:r>
              <a:rPr lang="en-US" sz="1600" dirty="0" smtClean="0"/>
              <a:t>2017-07-28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smtClean="0"/>
              <a:t>Bugfixes</a:t>
            </a:r>
            <a:endParaRPr lang="en-US" sz="1600" b="1" dirty="0" smtClean="0"/>
          </a:p>
          <a:p>
            <a:r>
              <a:rPr lang="en-US" sz="1400" dirty="0" smtClean="0"/>
              <a:t>[</a:t>
            </a:r>
            <a:r>
              <a:rPr lang="en-US" sz="1400" dirty="0"/>
              <a:t>VECTO-546] - </a:t>
            </a:r>
            <a:r>
              <a:rPr lang="en-US" sz="1400" dirty="0" err="1"/>
              <a:t>GearboxCertificationOptionType</a:t>
            </a:r>
            <a:r>
              <a:rPr lang="en-US" sz="1400" dirty="0"/>
              <a:t> Option 2 not accepted by VECTO</a:t>
            </a:r>
          </a:p>
          <a:p>
            <a:r>
              <a:rPr lang="en-US" sz="1400" dirty="0" smtClean="0"/>
              <a:t>[</a:t>
            </a:r>
            <a:r>
              <a:rPr lang="en-US" sz="1400" dirty="0"/>
              <a:t>VECTO-547] - Engine Manufacturer and Engine Model are empty in .</a:t>
            </a:r>
            <a:r>
              <a:rPr lang="en-US" sz="1400" dirty="0" err="1"/>
              <a:t>vsum</a:t>
            </a:r>
            <a:r>
              <a:rPr lang="en-US" sz="1400" dirty="0"/>
              <a:t> </a:t>
            </a:r>
          </a:p>
          <a:p>
            <a:r>
              <a:rPr lang="en-US" sz="1400" dirty="0" smtClean="0"/>
              <a:t>[</a:t>
            </a:r>
            <a:r>
              <a:rPr lang="en-US" sz="1400" dirty="0"/>
              <a:t>VECTO-548] - online user manual</a:t>
            </a:r>
          </a:p>
          <a:p>
            <a:r>
              <a:rPr lang="en-US" sz="1400" dirty="0" smtClean="0"/>
              <a:t>[</a:t>
            </a:r>
            <a:r>
              <a:rPr lang="en-US" sz="1400" dirty="0"/>
              <a:t>VECTO-549] - Inconsistent (and wrong) decimal separator in XML output (manufacturer report)</a:t>
            </a:r>
          </a:p>
          <a:p>
            <a:r>
              <a:rPr lang="en-US" sz="1400" dirty="0" smtClean="0"/>
              <a:t>[</a:t>
            </a:r>
            <a:r>
              <a:rPr lang="en-US" sz="1400" dirty="0"/>
              <a:t>VECTO-551] - Average </a:t>
            </a:r>
            <a:r>
              <a:rPr lang="en-US" sz="1400" dirty="0" err="1"/>
              <a:t>Tyre</a:t>
            </a:r>
            <a:r>
              <a:rPr lang="en-US" sz="1400" dirty="0"/>
              <a:t> RRC not in Customer Information File output</a:t>
            </a:r>
          </a:p>
          <a:p>
            <a:r>
              <a:rPr lang="en-US" sz="1400" dirty="0" smtClean="0"/>
              <a:t>[</a:t>
            </a:r>
            <a:r>
              <a:rPr lang="en-US" sz="1400" dirty="0"/>
              <a:t>VECTO-536] - GUI: improvements vehicle dialog (add missing pictures for vehicle categories)</a:t>
            </a:r>
          </a:p>
          <a:p>
            <a:r>
              <a:rPr lang="en-US" sz="1400" dirty="0" smtClean="0"/>
              <a:t>[</a:t>
            </a:r>
            <a:r>
              <a:rPr lang="en-US" sz="1400" dirty="0"/>
              <a:t>VECTO-550] - Allow custom settings for </a:t>
            </a:r>
            <a:r>
              <a:rPr lang="en-US" sz="1400" dirty="0" err="1"/>
              <a:t>AirDensity</a:t>
            </a:r>
            <a:r>
              <a:rPr lang="en-US" sz="1400" dirty="0"/>
              <a:t> in Engineering mode</a:t>
            </a:r>
          </a:p>
          <a:p>
            <a:r>
              <a:rPr lang="en-US" sz="1400" dirty="0" smtClean="0"/>
              <a:t>[</a:t>
            </a:r>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VECTO-366] added EMS vehicle configuration, EMS is only simulated when engine rated power &gt; </a:t>
            </a:r>
            <a:r>
              <a:rPr lang="en-US" sz="1400" dirty="0" smtClean="0"/>
              <a:t>300kW</a:t>
            </a:r>
          </a:p>
          <a:p>
            <a:r>
              <a:rPr lang="en-US" sz="1400" dirty="0" smtClean="0"/>
              <a:t>[VECTO-463</a:t>
            </a:r>
            <a:r>
              <a:rPr lang="en-US" sz="1400" dirty="0"/>
              <a:t>] add pneumatic system technology 'vacuum </a:t>
            </a:r>
            <a:r>
              <a:rPr lang="en-US" sz="1400" dirty="0" smtClean="0"/>
              <a:t>pump‘</a:t>
            </a:r>
          </a:p>
          <a:p>
            <a:r>
              <a:rPr lang="en-US" sz="1400" dirty="0" smtClean="0"/>
              <a:t>[</a:t>
            </a:r>
            <a:r>
              <a:rPr lang="en-US" sz="1400" dirty="0"/>
              <a:t>VECTO-465] change RRC value of trailers (declaration mode) from 0.00555 to 0.0055 (due to limits in user interface</a:t>
            </a:r>
            <a:r>
              <a:rPr lang="en-US" sz="1400" dirty="0" smtClean="0"/>
              <a:t>)</a:t>
            </a:r>
          </a:p>
          <a:p>
            <a:r>
              <a:rPr lang="en-US" sz="1400" dirty="0" smtClean="0"/>
              <a:t>[VECTO-477</a:t>
            </a:r>
            <a:r>
              <a:rPr lang="en-US" sz="1400" dirty="0"/>
              <a:t>] AT Gearbox, </a:t>
            </a:r>
            <a:r>
              <a:rPr lang="en-US" sz="1400" dirty="0" err="1"/>
              <a:t>powershift</a:t>
            </a:r>
            <a:r>
              <a:rPr lang="en-US" sz="1400" dirty="0"/>
              <a:t> losses: remove inertia </a:t>
            </a:r>
            <a:r>
              <a:rPr lang="en-US" sz="1400" dirty="0" smtClean="0"/>
              <a:t>factor</a:t>
            </a:r>
          </a:p>
          <a:p>
            <a:r>
              <a:rPr lang="en-US" sz="1400" dirty="0" smtClean="0"/>
              <a:t>[VECTO-471</a:t>
            </a:r>
            <a:r>
              <a:rPr lang="en-US" sz="1400" dirty="0"/>
              <a:t>] update cross-wind correction model: height-dependent wind speed (see Excel spreadsheet in User Manual folder for details</a:t>
            </a:r>
            <a:r>
              <a:rPr lang="en-US" sz="1400" dirty="0" smtClean="0"/>
              <a:t>)</a:t>
            </a:r>
          </a:p>
          <a:p>
            <a:r>
              <a:rPr lang="en-US" sz="1400" dirty="0" smtClean="0"/>
              <a:t>[</a:t>
            </a:r>
            <a:r>
              <a:rPr lang="en-US" sz="1400" dirty="0"/>
              <a:t>VECTO-367] Add Vehicle Design Speed to segmentation </a:t>
            </a:r>
            <a:r>
              <a:rPr lang="en-US" sz="1400" dirty="0" smtClean="0"/>
              <a:t>table</a:t>
            </a:r>
          </a:p>
          <a:p>
            <a:r>
              <a:rPr lang="en-US" sz="1400" dirty="0" smtClean="0"/>
              <a:t>[VECTO-470</a:t>
            </a:r>
            <a:r>
              <a:rPr lang="en-US" sz="1400" dirty="0"/>
              <a:t>] Add XML reading and export </a:t>
            </a:r>
            <a:r>
              <a:rPr lang="en-US" sz="1400" dirty="0" smtClean="0"/>
              <a:t>functionality</a:t>
            </a:r>
          </a:p>
          <a:p>
            <a:r>
              <a:rPr lang="en-US" sz="1400" dirty="0" smtClean="0"/>
              <a:t>[VECTO-486</a:t>
            </a:r>
            <a:r>
              <a:rPr lang="en-US" sz="1400" dirty="0"/>
              <a:t>] Adding hashing </a:t>
            </a:r>
            <a:r>
              <a:rPr lang="en-US" sz="1400" dirty="0" smtClean="0"/>
              <a:t>library</a:t>
            </a:r>
          </a:p>
          <a:p>
            <a:r>
              <a:rPr lang="en-US" sz="1400" dirty="0" smtClean="0"/>
              <a:t>[VECTO-469</a:t>
            </a:r>
            <a:r>
              <a:rPr lang="en-US" sz="1400" dirty="0"/>
              <a:t>] Limit engine max torque (either due to vehicle or gearbox limits), limit gearbox input </a:t>
            </a:r>
            <a:r>
              <a:rPr lang="en-US" sz="1400" dirty="0" smtClean="0"/>
              <a:t>speed</a:t>
            </a:r>
          </a:p>
          <a:p>
            <a:r>
              <a:rPr lang="en-US" sz="1400" dirty="0" smtClean="0"/>
              <a:t>[VECTO-466</a:t>
            </a:r>
            <a:r>
              <a:rPr lang="en-US" sz="1400" dirty="0"/>
              <a:t>] Update vehicle payloads: 10% loaded and reference load are </a:t>
            </a:r>
            <a:r>
              <a:rPr lang="en-US" sz="1400" dirty="0" smtClean="0"/>
              <a:t>simulated</a:t>
            </a:r>
          </a:p>
          <a:p>
            <a:r>
              <a:rPr lang="en-US" sz="1400" dirty="0" smtClean="0"/>
              <a:t>[VECTO-467</a:t>
            </a:r>
            <a:r>
              <a:rPr lang="en-US" sz="1400" dirty="0"/>
              <a:t>] Add generic PTO activation in municipal </a:t>
            </a:r>
            <a:r>
              <a:rPr lang="en-US" sz="1400" dirty="0" smtClean="0"/>
              <a:t>cycle</a:t>
            </a:r>
          </a:p>
          <a:p>
            <a:r>
              <a:rPr lang="en-US" sz="1400" dirty="0" smtClean="0"/>
              <a:t>[VECTO-468</a:t>
            </a:r>
            <a:r>
              <a:rPr lang="en-US" sz="1400" dirty="0"/>
              <a:t>] Add PTO losses (idle) in declaration </a:t>
            </a:r>
            <a:r>
              <a:rPr lang="en-US" sz="1400" dirty="0" smtClean="0"/>
              <a:t>mode</a:t>
            </a:r>
          </a:p>
          <a:p>
            <a:r>
              <a:rPr lang="en-US" sz="1400" dirty="0" smtClean="0"/>
              <a:t>[VECTO-479</a:t>
            </a:r>
            <a:r>
              <a:rPr lang="en-US" sz="1600" dirty="0"/>
              <a:t>] Added PTO option 'only one engaged gearwheel above oil level' with 0 </a:t>
            </a:r>
            <a:r>
              <a:rPr lang="en-US" sz="1600" dirty="0" smtClean="0"/>
              <a:t>losses</a:t>
            </a:r>
            <a:endParaRPr lang="en-US" sz="1600" dirty="0"/>
          </a:p>
        </p:txBody>
      </p:sp>
    </p:spTree>
    <p:extLst>
      <p:ext uri="{BB962C8B-B14F-4D97-AF65-F5344CB8AC3E}">
        <p14:creationId xmlns:p14="http://schemas.microsoft.com/office/powerpoint/2010/main" val="9357171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VECTO-483] Adapt </a:t>
            </a:r>
            <a:r>
              <a:rPr lang="en-US" sz="1400" dirty="0" err="1"/>
              <a:t>CdxA</a:t>
            </a:r>
            <a:r>
              <a:rPr lang="en-US" sz="1400" dirty="0"/>
              <a:t> supplement for </a:t>
            </a:r>
            <a:r>
              <a:rPr lang="en-US" sz="1400"/>
              <a:t>additional </a:t>
            </a:r>
            <a:r>
              <a:rPr lang="en-US" sz="1400" smtClean="0"/>
              <a:t>trailers</a:t>
            </a:r>
            <a:endParaRPr lang="en-US" sz="1400" dirty="0" smtClean="0"/>
          </a:p>
          <a:p>
            <a:r>
              <a:rPr lang="en-US" sz="1400" dirty="0" smtClean="0"/>
              <a:t>[VECTO-494</a:t>
            </a:r>
            <a:r>
              <a:rPr lang="en-US" sz="1400" dirty="0"/>
              <a:t>] Implementation of different fuel </a:t>
            </a:r>
            <a:r>
              <a:rPr lang="en-US" sz="1400" dirty="0" smtClean="0"/>
              <a:t>types</a:t>
            </a:r>
          </a:p>
          <a:p>
            <a:r>
              <a:rPr lang="en-US" sz="1400" dirty="0" smtClean="0"/>
              <a:t>[VECTO-502</a:t>
            </a:r>
            <a:r>
              <a:rPr lang="en-US" sz="1400" dirty="0"/>
              <a:t>] Implementing standard values for air-drag area (if not measured</a:t>
            </a:r>
            <a:r>
              <a:rPr lang="en-US" sz="1400" dirty="0" smtClean="0"/>
              <a:t>)</a:t>
            </a:r>
          </a:p>
          <a:p>
            <a:r>
              <a:rPr lang="en-US" sz="1400" dirty="0" smtClean="0"/>
              <a:t>[</a:t>
            </a:r>
            <a:r>
              <a:rPr lang="en-US" sz="1400" dirty="0"/>
              <a:t>VECTO-501] Implement engine idle speed set in vehicle (must be higher than engine's idle speed value</a:t>
            </a:r>
            <a:r>
              <a:rPr lang="en-US" sz="1400" dirty="0" smtClean="0"/>
              <a:t>)</a:t>
            </a:r>
          </a:p>
          <a:p>
            <a:r>
              <a:rPr lang="en-US" sz="1400" dirty="0" smtClean="0"/>
              <a:t>[</a:t>
            </a:r>
            <a:r>
              <a:rPr lang="en-US" sz="1400" dirty="0"/>
              <a:t>VECTO-504] Adding HVAC technology </a:t>
            </a:r>
            <a:r>
              <a:rPr lang="en-US" sz="1400" dirty="0" smtClean="0"/>
              <a:t>'none‘</a:t>
            </a:r>
          </a:p>
          <a:p>
            <a:r>
              <a:rPr lang="en-US" sz="1400" dirty="0" smtClean="0"/>
              <a:t>[</a:t>
            </a:r>
            <a:r>
              <a:rPr lang="en-US" sz="1400" dirty="0"/>
              <a:t>VECTO-489] Extrapolate gearbox </a:t>
            </a:r>
            <a:r>
              <a:rPr lang="en-US" sz="1400" dirty="0" err="1"/>
              <a:t>lossmaps</a:t>
            </a:r>
            <a:r>
              <a:rPr lang="en-US" sz="1400" dirty="0"/>
              <a:t> (required when torque limitation by gearbox is ignored</a:t>
            </a:r>
            <a:r>
              <a:rPr lang="en-US" sz="1400" dirty="0" smtClean="0"/>
              <a:t>)</a:t>
            </a:r>
          </a:p>
          <a:p>
            <a:r>
              <a:rPr lang="en-US" sz="1400" dirty="0" smtClean="0"/>
              <a:t>[</a:t>
            </a:r>
            <a:r>
              <a:rPr lang="en-US" sz="1400" dirty="0"/>
              <a:t>VECTO-505] Implement AT transmissions in declaration </a:t>
            </a:r>
            <a:r>
              <a:rPr lang="en-US" sz="1400" dirty="0" smtClean="0"/>
              <a:t>mode</a:t>
            </a:r>
          </a:p>
          <a:p>
            <a:r>
              <a:rPr lang="en-US" sz="1400" dirty="0" smtClean="0"/>
              <a:t>[VECTO-507</a:t>
            </a:r>
            <a:r>
              <a:rPr lang="en-US" sz="1400" dirty="0"/>
              <a:t>] Allow to ignore validation of model data when starting a simulation (significant improvement on simulation startup time - about 10s</a:t>
            </a:r>
            <a:r>
              <a:rPr lang="en-US" sz="1400" dirty="0" smtClean="0"/>
              <a:t>)</a:t>
            </a:r>
          </a:p>
          <a:p>
            <a:r>
              <a:rPr lang="en-US" sz="1400" dirty="0" smtClean="0"/>
              <a:t>[</a:t>
            </a:r>
            <a:r>
              <a:rPr lang="en-US" sz="1400" dirty="0"/>
              <a:t>VECTO-506] modified method how torque-converter characteristics in drag is extended. allow drag-values in the input, only add one point at a high speed </a:t>
            </a:r>
            <a:r>
              <a:rPr lang="en-US" sz="1400" dirty="0" smtClean="0"/>
              <a:t>ratio</a:t>
            </a:r>
          </a:p>
          <a:p>
            <a:r>
              <a:rPr lang="en-US" sz="1400" dirty="0" smtClean="0"/>
              <a:t>[VECTO-509</a:t>
            </a:r>
            <a:r>
              <a:rPr lang="en-US" sz="1400" dirty="0"/>
              <a:t>] Add axle-type (vehicle driven, vehicle non-driven, trailer) to </a:t>
            </a:r>
            <a:r>
              <a:rPr lang="en-US" sz="1400" dirty="0" smtClean="0"/>
              <a:t>GUI</a:t>
            </a:r>
          </a:p>
          <a:p>
            <a:r>
              <a:rPr lang="en-US" sz="1400" dirty="0" smtClean="0"/>
              <a:t>[VECTO-511</a:t>
            </a:r>
            <a:r>
              <a:rPr lang="en-US" sz="1400" dirty="0"/>
              <a:t>] Add engine idle speed to Vehicle input form (GUI</a:t>
            </a:r>
            <a:r>
              <a:rPr lang="en-US" sz="1400" dirty="0" smtClean="0"/>
              <a:t>)</a:t>
            </a:r>
          </a:p>
          <a:p>
            <a:r>
              <a:rPr lang="en-US" sz="1400" dirty="0" smtClean="0"/>
              <a:t>[</a:t>
            </a:r>
            <a:r>
              <a:rPr lang="en-US" sz="1400" dirty="0"/>
              <a:t>VECTO-510] Write XML reports (manufacturer, customer information) in declaration </a:t>
            </a:r>
            <a:r>
              <a:rPr lang="en-US" sz="1400" dirty="0" smtClean="0"/>
              <a:t>mode</a:t>
            </a:r>
          </a:p>
          <a:p>
            <a:r>
              <a:rPr lang="en-US" sz="1400" dirty="0" smtClean="0"/>
              <a:t>[VECTO-474</a:t>
            </a:r>
            <a:r>
              <a:rPr lang="en-US" sz="1400" dirty="0"/>
              <a:t>] new driving cycles for Municipal and Regional </a:t>
            </a:r>
            <a:r>
              <a:rPr lang="en-US" sz="1400" dirty="0" smtClean="0"/>
              <a:t>Delivery</a:t>
            </a:r>
            <a:endParaRPr lang="en-US" sz="1400" dirty="0"/>
          </a:p>
        </p:txBody>
      </p:sp>
    </p:spTree>
    <p:extLst>
      <p:ext uri="{BB962C8B-B14F-4D97-AF65-F5344CB8AC3E}">
        <p14:creationId xmlns:p14="http://schemas.microsoft.com/office/powerpoint/2010/main" val="11906420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a:t>
            </a:r>
            <a:r>
              <a:rPr lang="en-US" sz="1400" dirty="0"/>
              <a:t>VECTO-522] step-up ratio for using torque converter in second gear set to 1.85 for busses (still 1.8 for trucks</a:t>
            </a:r>
            <a:r>
              <a:rPr lang="en-US" sz="1400" dirty="0" smtClean="0"/>
              <a:t>)</a:t>
            </a:r>
          </a:p>
          <a:p>
            <a:r>
              <a:rPr lang="en-US" sz="1400" dirty="0" smtClean="0"/>
              <a:t>[</a:t>
            </a:r>
            <a:r>
              <a:rPr lang="en-US" sz="1400" dirty="0"/>
              <a:t>VECTO-525] remove info-box with max loading in </a:t>
            </a:r>
            <a:r>
              <a:rPr lang="en-US" sz="1400" dirty="0" smtClean="0"/>
              <a:t>GUI</a:t>
            </a:r>
          </a:p>
          <a:p>
            <a:r>
              <a:rPr lang="en-US" sz="1400" dirty="0" smtClean="0"/>
              <a:t>[VECTO-531</a:t>
            </a:r>
            <a:r>
              <a:rPr lang="en-US" sz="1400" dirty="0"/>
              <a:t>]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r>
              <a:rPr lang="en-US" sz="1400" dirty="0" smtClean="0"/>
              <a:t>)</a:t>
            </a:r>
          </a:p>
          <a:p>
            <a:r>
              <a:rPr lang="en-US" sz="1400" dirty="0" smtClean="0"/>
              <a:t>[</a:t>
            </a:r>
            <a:r>
              <a:rPr lang="en-US" sz="1400" dirty="0"/>
              <a:t>VECTO-533] allow second driven axle, </a:t>
            </a:r>
            <a:r>
              <a:rPr lang="en-US" sz="1400" dirty="0" err="1"/>
              <a:t>rdyn</a:t>
            </a:r>
            <a:r>
              <a:rPr lang="en-US" sz="1400" dirty="0"/>
              <a:t> is calculated as average of both driven </a:t>
            </a:r>
            <a:r>
              <a:rPr lang="en-US" sz="1400" dirty="0" smtClean="0"/>
              <a:t>axles</a:t>
            </a:r>
          </a:p>
          <a:p>
            <a:r>
              <a:rPr lang="en-US" sz="1400" dirty="0" smtClean="0"/>
              <a:t>[VECTO-537</a:t>
            </a:r>
            <a:r>
              <a:rPr lang="en-US" sz="1400" dirty="0"/>
              <a:t>] new Suburban driving </a:t>
            </a:r>
            <a:r>
              <a:rPr lang="en-US" sz="1400" dirty="0" smtClean="0"/>
              <a:t>cycles</a:t>
            </a:r>
          </a:p>
          <a:p>
            <a:r>
              <a:rPr lang="en-US" sz="1400" dirty="0" smtClean="0"/>
              <a:t>[VECTO-541</a:t>
            </a:r>
            <a:r>
              <a:rPr lang="en-US" sz="1400" dirty="0"/>
              <a:t>] increase declaration mode PT1 curve to higher speeds (2500 is too low for some engines</a:t>
            </a:r>
            <a:r>
              <a:rPr lang="en-US" sz="1400" dirty="0" smtClean="0"/>
              <a:t>)</a:t>
            </a:r>
          </a:p>
          <a:p>
            <a:r>
              <a:rPr lang="en-US" sz="1400" dirty="0" smtClean="0"/>
              <a:t>[VECTO-542] </a:t>
            </a:r>
            <a:r>
              <a:rPr lang="en-US" sz="1400" dirty="0"/>
              <a:t>reduce </a:t>
            </a:r>
            <a:r>
              <a:rPr lang="en-US" sz="1400" dirty="0" err="1"/>
              <a:t>overspeed</a:t>
            </a:r>
            <a:r>
              <a:rPr lang="en-US" sz="1400" dirty="0"/>
              <a:t> in declaration mode to 2.5km/h</a:t>
            </a:r>
            <a:endParaRPr lang="en-US" sz="1400" dirty="0" smtClean="0"/>
          </a:p>
        </p:txBody>
      </p:sp>
    </p:spTree>
    <p:extLst>
      <p:ext uri="{BB962C8B-B14F-4D97-AF65-F5344CB8AC3E}">
        <p14:creationId xmlns:p14="http://schemas.microsoft.com/office/powerpoint/2010/main" val="1367177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3.3.3.1639 </a:t>
            </a:r>
            <a:r>
              <a:rPr lang="en-US" dirty="0" smtClean="0"/>
              <a:t>Official Release</a:t>
            </a:r>
            <a:r>
              <a:rPr lang="en-US" dirty="0"/>
              <a:t/>
            </a:r>
            <a:br>
              <a:rPr lang="en-US" dirty="0"/>
            </a:br>
            <a:r>
              <a:rPr lang="en-US" sz="1600" dirty="0" smtClean="0"/>
              <a:t>2019-06-27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a:t>
            </a:r>
            <a:r>
              <a:rPr lang="en-US" sz="1800" dirty="0" smtClean="0"/>
              <a:t>(compared to VECTO 3.3.3.1609-RC)</a:t>
            </a:r>
            <a:endParaRPr lang="en-US" sz="1800" dirty="0"/>
          </a:p>
          <a:p>
            <a:pPr lvl="1">
              <a:tabLst>
                <a:tab pos="1885950" algn="l"/>
              </a:tabLst>
            </a:pPr>
            <a:r>
              <a:rPr lang="en-US" sz="1600" dirty="0" smtClean="0"/>
              <a:t>[</a:t>
            </a:r>
            <a:r>
              <a:rPr lang="en-US" sz="1600" dirty="0"/>
              <a:t>VECTO-1003] - </a:t>
            </a:r>
            <a:r>
              <a:rPr lang="en-US" sz="1600" dirty="0" err="1"/>
              <a:t>Vecto</a:t>
            </a:r>
            <a:r>
              <a:rPr lang="en-US" sz="1600" dirty="0"/>
              <a:t> Error: Loss-Map extrapolation in declaration mode </a:t>
            </a:r>
            <a:r>
              <a:rPr lang="en-US" sz="1600" dirty="0" smtClean="0"/>
              <a:t>required</a:t>
            </a:r>
            <a:br>
              <a:rPr lang="en-US" sz="1600" dirty="0" smtClean="0"/>
            </a:br>
            <a:r>
              <a:rPr lang="en-US" sz="1600" dirty="0" smtClean="0"/>
              <a:t>(issue VECTO-991)</a:t>
            </a:r>
            <a:endParaRPr lang="en-US" sz="1600" dirty="0"/>
          </a:p>
          <a:p>
            <a:pPr lvl="1">
              <a:tabLst>
                <a:tab pos="1885950" algn="l"/>
              </a:tabLst>
            </a:pPr>
            <a:r>
              <a:rPr lang="en-US" sz="1600" dirty="0" smtClean="0"/>
              <a:t>[</a:t>
            </a:r>
            <a:r>
              <a:rPr lang="en-US" sz="1600" dirty="0"/>
              <a:t>VECTO-1006] - Failed to find torque converter operating point on UD </a:t>
            </a:r>
            <a:r>
              <a:rPr lang="en-US" sz="1600" dirty="0" smtClean="0"/>
              <a:t>cycle </a:t>
            </a:r>
            <a:br>
              <a:rPr lang="en-US" sz="1600" dirty="0" smtClean="0"/>
            </a:br>
            <a:r>
              <a:rPr lang="en-US" sz="1600" dirty="0" smtClean="0"/>
              <a:t>(issue VECTO-996)</a:t>
            </a:r>
            <a:endParaRPr lang="en-US" sz="1600" dirty="0"/>
          </a:p>
          <a:p>
            <a:pPr lvl="1">
              <a:tabLst>
                <a:tab pos="1885950" algn="l"/>
              </a:tabLst>
            </a:pPr>
            <a:r>
              <a:rPr lang="en-US" sz="1600" dirty="0" smtClean="0"/>
              <a:t>[</a:t>
            </a:r>
            <a:r>
              <a:rPr lang="en-US" sz="1600" dirty="0"/>
              <a:t>VECTO-1010] - Unexpected Response: </a:t>
            </a:r>
            <a:r>
              <a:rPr lang="en-US" sz="1600" dirty="0" err="1"/>
              <a:t>ResponseOverload</a:t>
            </a:r>
            <a:r>
              <a:rPr lang="en-US" sz="1600" dirty="0"/>
              <a:t> in UD cycle </a:t>
            </a:r>
            <a:r>
              <a:rPr lang="en-US" sz="1600" dirty="0" smtClean="0"/>
              <a:t/>
            </a:r>
            <a:br>
              <a:rPr lang="en-US" sz="1600" dirty="0" smtClean="0"/>
            </a:br>
            <a:r>
              <a:rPr lang="en-US" sz="1600" dirty="0" smtClean="0"/>
              <a:t>(issue VECTO-996)</a:t>
            </a:r>
          </a:p>
          <a:p>
            <a:pPr lvl="1">
              <a:tabLst>
                <a:tab pos="1885950" algn="l"/>
              </a:tabLst>
            </a:pPr>
            <a:r>
              <a:rPr lang="en-US" sz="1600" dirty="0" smtClean="0"/>
              <a:t>[</a:t>
            </a:r>
            <a:r>
              <a:rPr lang="en-US" sz="1600" dirty="0"/>
              <a:t>VECTO-1015] - XML Schema not correctly </a:t>
            </a:r>
            <a:r>
              <a:rPr lang="en-US" sz="1600" dirty="0" smtClean="0"/>
              <a:t>identified</a:t>
            </a:r>
          </a:p>
          <a:p>
            <a:pPr lvl="1">
              <a:tabLst>
                <a:tab pos="1885950" algn="l"/>
              </a:tabLst>
            </a:pPr>
            <a:r>
              <a:rPr lang="en-US" sz="1600" dirty="0"/>
              <a:t>[</a:t>
            </a:r>
            <a:r>
              <a:rPr lang="en-US" sz="1600" dirty="0" smtClean="0"/>
              <a:t>VECTO-1019] - Error </a:t>
            </a:r>
            <a:r>
              <a:rPr lang="en-US" sz="1600" dirty="0"/>
              <a:t>opening job in case a file is </a:t>
            </a:r>
            <a:r>
              <a:rPr lang="en-US" sz="1600" dirty="0" smtClean="0"/>
              <a:t>missing</a:t>
            </a:r>
          </a:p>
          <a:p>
            <a:pPr lvl="1">
              <a:tabLst>
                <a:tab pos="1885950" algn="l"/>
              </a:tabLst>
            </a:pPr>
            <a:r>
              <a:rPr lang="en-US" sz="1600" dirty="0"/>
              <a:t>[VECTO-1020] - </a:t>
            </a:r>
            <a:r>
              <a:rPr lang="en-US" sz="1600" dirty="0" err="1"/>
              <a:t>HashingTool</a:t>
            </a:r>
            <a:r>
              <a:rPr lang="en-US" sz="1600" dirty="0"/>
              <a:t> </a:t>
            </a:r>
            <a:r>
              <a:rPr lang="en-US" sz="1600" dirty="0" smtClean="0"/>
              <a:t>Crashes</a:t>
            </a:r>
          </a:p>
          <a:p>
            <a:pPr lvl="1">
              <a:tabLst>
                <a:tab pos="1885950" algn="l"/>
              </a:tabLst>
            </a:pPr>
            <a:r>
              <a:rPr lang="en-US" sz="1600" dirty="0"/>
              <a:t>[VECTO-1021] - Invalid hash of job data</a:t>
            </a:r>
            <a:endParaRPr lang="en-US" sz="1600" dirty="0" smtClean="0"/>
          </a:p>
          <a:p>
            <a:pPr lvl="1">
              <a:tabLst>
                <a:tab pos="1885950" algn="l"/>
              </a:tabLst>
            </a:pPr>
            <a:endParaRPr lang="en-US" sz="1600" dirty="0" smtClean="0"/>
          </a:p>
          <a:p>
            <a:pPr lvl="1">
              <a:tabLst>
                <a:tab pos="1885950" algn="l"/>
              </a:tabLst>
            </a:pPr>
            <a:endParaRPr lang="en-US" sz="1400" dirty="0" smtClean="0"/>
          </a:p>
        </p:txBody>
      </p:sp>
    </p:spTree>
    <p:extLst>
      <p:ext uri="{BB962C8B-B14F-4D97-AF65-F5344CB8AC3E}">
        <p14:creationId xmlns:p14="http://schemas.microsoft.com/office/powerpoint/2010/main" val="375232897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3.2.0.925</a:t>
            </a:r>
            <a:r>
              <a:rPr lang="en-US" dirty="0"/>
              <a:t/>
            </a:r>
            <a:br>
              <a:rPr lang="en-US" dirty="0"/>
            </a:br>
            <a:r>
              <a:rPr lang="en-US" sz="1600" dirty="0" smtClean="0"/>
              <a:t>2017-07-14</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3.1.2.810</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smtClean="0"/>
              <a:t>Improvements</a:t>
            </a:r>
          </a:p>
          <a:p>
            <a:r>
              <a:rPr lang="en-US" sz="1400" dirty="0" smtClean="0"/>
              <a:t>[VECTO-445] Additional columns in </a:t>
            </a:r>
            <a:r>
              <a:rPr lang="en-US" sz="1400" dirty="0" err="1" smtClean="0"/>
              <a:t>vsum</a:t>
            </a:r>
            <a:r>
              <a:rPr lang="en-US" sz="1400" dirty="0" smtClean="0"/>
              <a:t> file</a:t>
            </a:r>
          </a:p>
          <a:p>
            <a:r>
              <a:rPr lang="en-US" sz="1400" dirty="0" smtClean="0"/>
              <a:t>Allow splitting shift losses among multiple simulation intervals</a:t>
            </a:r>
          </a:p>
          <a:p>
            <a:r>
              <a:rPr lang="en-US" sz="1400" dirty="0" smtClean="0"/>
              <a:t>Allow coasting </a:t>
            </a:r>
            <a:r>
              <a:rPr lang="en-US" sz="1400" dirty="0" err="1" smtClean="0"/>
              <a:t>overspeed</a:t>
            </a:r>
            <a:r>
              <a:rPr lang="en-US" sz="1400" dirty="0" smtClean="0"/>
              <a:t> only if vehicle speed &gt; 0</a:t>
            </a:r>
          </a:p>
          <a:p>
            <a:r>
              <a:rPr lang="en-US" sz="1400" dirty="0" smtClean="0"/>
              <a:t>Torque converter: better handling of ‘creeping’ situations</a:t>
            </a:r>
          </a:p>
          <a:p>
            <a:endParaRPr lang="en-US" sz="1400" dirty="0" smtClean="0"/>
          </a:p>
          <a:p>
            <a:pPr marL="0" indent="0">
              <a:buNone/>
            </a:pPr>
            <a:r>
              <a:rPr lang="en-US" sz="1400" b="1" dirty="0" err="1" smtClean="0"/>
              <a:t>Bugfixes</a:t>
            </a:r>
            <a:r>
              <a:rPr lang="en-US" sz="1400" b="1" dirty="0"/>
              <a:t>:</a:t>
            </a:r>
          </a:p>
          <a:p>
            <a:r>
              <a:rPr lang="en-US" sz="1400" dirty="0" smtClean="0"/>
              <a:t>[VECTO-443] </a:t>
            </a:r>
            <a:r>
              <a:rPr lang="en-US" sz="1400" dirty="0" err="1" smtClean="0"/>
              <a:t>Bugfix</a:t>
            </a:r>
            <a:r>
              <a:rPr lang="en-US" sz="1400" dirty="0" smtClean="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3.1.2.796</a:t>
            </a:r>
            <a:r>
              <a:rPr lang="en-US" dirty="0"/>
              <a:t/>
            </a:r>
            <a:br>
              <a:rPr lang="en-US" dirty="0"/>
            </a:br>
            <a:r>
              <a:rPr lang="en-US" sz="1600" dirty="0" smtClean="0"/>
              <a:t>2017-03-07</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smtClean="0"/>
              <a:t>Improvements:</a:t>
            </a:r>
          </a:p>
          <a:p>
            <a:r>
              <a:rPr lang="en-US" sz="1200" dirty="0" smtClean="0"/>
              <a:t>[VECTO-405] Adding clutch-losses for AMT/MT gearboxes during drive-off, reduce drive-off distance after stop from 1m to 0.25m, set clutch closing speed (normalized) to 6.5%, changes in clutch model</a:t>
            </a:r>
          </a:p>
          <a:p>
            <a:r>
              <a:rPr lang="en-US" sz="1200" dirty="0" smtClean="0"/>
              <a:t>[VECTO-379] Make GUI more tolerant against missing files. Instead of aborting reading the input data the GUI shows a suffix for missing input files</a:t>
            </a:r>
          </a:p>
          <a:p>
            <a:r>
              <a:rPr lang="en-US" sz="1200" dirty="0" smtClean="0"/>
              <a:t>[VECTO-411] Allow a traction interruption of 0s for AMT/MT gearboxes</a:t>
            </a:r>
          </a:p>
          <a:p>
            <a:r>
              <a:rPr lang="en-US" sz="1200" dirty="0" smtClean="0"/>
              <a:t>[VECTO-408] Gearbox Inertia for AT gearboxes set to 0</a:t>
            </a:r>
          </a:p>
          <a:p>
            <a:r>
              <a:rPr lang="en-US" sz="1200" dirty="0" smtClean="0"/>
              <a:t>[VECTO-419] Adapted error messages, added list of errors</a:t>
            </a:r>
          </a:p>
          <a:p>
            <a:r>
              <a:rPr lang="en-US" sz="1200" dirty="0" smtClean="0"/>
              <a:t>[VECTO-421,VECTO-439] Added volume-related results to </a:t>
            </a:r>
            <a:r>
              <a:rPr lang="en-US" sz="1200" dirty="0" err="1" smtClean="0"/>
              <a:t>vsum</a:t>
            </a:r>
            <a:r>
              <a:rPr lang="en-US" sz="1200" dirty="0" smtClean="0"/>
              <a:t> file (volume is computed based on default bodies)</a:t>
            </a:r>
          </a:p>
          <a:p>
            <a:r>
              <a:rPr lang="en-US" sz="1200" dirty="0" smtClean="0"/>
              <a:t>[] Energy balance (</a:t>
            </a:r>
            <a:r>
              <a:rPr lang="en-US" sz="1200" dirty="0" err="1" smtClean="0"/>
              <a:t>vsum</a:t>
            </a:r>
            <a:r>
              <a:rPr lang="en-US" sz="1200" dirty="0" smtClean="0"/>
              <a:t>) and balance of engine power output and power consumers (</a:t>
            </a:r>
            <a:r>
              <a:rPr lang="en-US" sz="1200" dirty="0" err="1" smtClean="0"/>
              <a:t>vmod</a:t>
            </a:r>
            <a:r>
              <a:rPr lang="en-US" sz="1200" dirty="0" smtClean="0"/>
              <a:t>) level</a:t>
            </a:r>
          </a:p>
          <a:p>
            <a:r>
              <a:rPr lang="en-US" sz="1200" dirty="0" smtClean="0"/>
              <a:t>[VECTO-430] AT shift strategy: upshifts may happen too early</a:t>
            </a:r>
          </a:p>
          <a:p>
            <a:r>
              <a:rPr lang="en-US" sz="1200" dirty="0" smtClean="0"/>
              <a:t>[VECTO-431] AMT shift strategy always started in first gear due to changes in clutch model</a:t>
            </a:r>
          </a:p>
          <a:p>
            <a:r>
              <a:rPr lang="en-US" sz="1200" dirty="0" smtClean="0"/>
              <a:t>[VECTO-433] adapt generic vehicles: use typical WHTC correction factors</a:t>
            </a:r>
          </a:p>
          <a:p>
            <a:r>
              <a:rPr lang="en-US" sz="1200" dirty="0" smtClean="0"/>
              <a:t>[VECTO-437] set vehicle speed at clutch-closed to 1.3 m/s</a:t>
            </a:r>
          </a:p>
          <a:p>
            <a:r>
              <a:rPr lang="en-US" sz="1200" dirty="0" smtClean="0"/>
              <a:t>[VECTO-436] fix simulation aborts with AT gearbox (neg. braking power, unexpected response, underload)</a:t>
            </a:r>
          </a:p>
          <a:p>
            <a:pPr marL="0" indent="0">
              <a:buNone/>
            </a:pPr>
            <a:r>
              <a:rPr lang="en-US" sz="1200" b="1" dirty="0" err="1" smtClean="0"/>
              <a:t>Bugfixes</a:t>
            </a:r>
            <a:r>
              <a:rPr lang="en-US" sz="1200" b="1" dirty="0"/>
              <a:t>:</a:t>
            </a:r>
          </a:p>
          <a:p>
            <a:r>
              <a:rPr lang="en-US" sz="1200" dirty="0" smtClean="0"/>
              <a:t>[VECTO-415] </a:t>
            </a:r>
            <a:r>
              <a:rPr lang="en-US" sz="1200" dirty="0" err="1" smtClean="0"/>
              <a:t>Powershift</a:t>
            </a:r>
            <a:r>
              <a:rPr lang="en-US" sz="1200" dirty="0" smtClean="0"/>
              <a:t> Losses were not considered for AT gearboxes with </a:t>
            </a:r>
            <a:r>
              <a:rPr lang="en-US" sz="1200" dirty="0" err="1" smtClean="0"/>
              <a:t>PowerSplit</a:t>
            </a:r>
            <a:endParaRPr lang="en-US" sz="1200" dirty="0" smtClean="0"/>
          </a:p>
          <a:p>
            <a:r>
              <a:rPr lang="en-US" sz="1200" dirty="0" smtClean="0"/>
              <a:t>[VECTO-416] Measured Speed with gear failed when cycle contained parts with eco-roll (computation of next gear failed)</a:t>
            </a:r>
          </a:p>
          <a:p>
            <a:r>
              <a:rPr lang="en-US" sz="1200" dirty="0" smtClean="0"/>
              <a:t>[VECTO-428] Sum of timeshares adds up to 100%</a:t>
            </a:r>
          </a:p>
          <a:p>
            <a:r>
              <a:rPr lang="en-US" sz="1200" dirty="0" smtClean="0"/>
              <a:t>[VECTO-429] Min Velocity for </a:t>
            </a:r>
            <a:r>
              <a:rPr lang="en-US" sz="1200" dirty="0" err="1" smtClean="0"/>
              <a:t>lookahead</a:t>
            </a:r>
            <a:r>
              <a:rPr lang="en-US" sz="1200" dirty="0" smtClean="0"/>
              <a:t> coasting was not written to JSON file</a:t>
            </a:r>
          </a:p>
          <a:p>
            <a:pPr marL="0" indent="0">
              <a:buNone/>
            </a:pPr>
            <a:endParaRPr lang="en-US" sz="1200" dirty="0" smtClean="0"/>
          </a:p>
        </p:txBody>
      </p:sp>
    </p:spTree>
    <p:extLst>
      <p:ext uri="{BB962C8B-B14F-4D97-AF65-F5344CB8AC3E}">
        <p14:creationId xmlns:p14="http://schemas.microsoft.com/office/powerpoint/2010/main" val="6524155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3.1.1.748</a:t>
            </a:r>
            <a:r>
              <a:rPr lang="en-US" dirty="0"/>
              <a:t/>
            </a:r>
            <a:br>
              <a:rPr lang="en-US" dirty="0"/>
            </a:br>
            <a:r>
              <a:rPr lang="en-US" sz="1600" dirty="0" smtClean="0"/>
              <a:t>2017-01-18</a:t>
            </a:r>
            <a:endParaRPr lang="en-US" sz="1600" dirty="0"/>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smtClean="0"/>
              <a:t>Bugfixes</a:t>
            </a:r>
            <a:r>
              <a:rPr lang="en-US" sz="1400" b="1" dirty="0"/>
              <a:t>:</a:t>
            </a:r>
          </a:p>
          <a:p>
            <a:r>
              <a:rPr lang="en-US" sz="1400" dirty="0" smtClean="0"/>
              <a:t>[</a:t>
            </a:r>
            <a:r>
              <a:rPr lang="en-US" sz="1400" dirty="0"/>
              <a:t>VECTO-404] Driving Cycle with PTO </a:t>
            </a:r>
            <a:r>
              <a:rPr lang="en-US" sz="1400" dirty="0" smtClean="0"/>
              <a:t>stopped simulation </a:t>
            </a:r>
            <a:r>
              <a:rPr lang="en-US" sz="1400" dirty="0"/>
              <a:t>after first PTO activation</a:t>
            </a:r>
          </a:p>
        </p:txBody>
      </p:sp>
    </p:spTree>
    <p:extLst>
      <p:ext uri="{BB962C8B-B14F-4D97-AF65-F5344CB8AC3E}">
        <p14:creationId xmlns:p14="http://schemas.microsoft.com/office/powerpoint/2010/main" val="34905096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a:t>
            </a:r>
            <a:r>
              <a:rPr lang="en-US" smtClean="0"/>
              <a:t>3.1.1.742</a:t>
            </a:r>
            <a:r>
              <a:rPr lang="en-US"/>
              <a:t/>
            </a:r>
            <a:br>
              <a:rPr lang="en-US"/>
            </a:br>
            <a:r>
              <a:rPr lang="en-US" sz="1600" smtClean="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smtClean="0"/>
              <a:t>Improvements:</a:t>
            </a:r>
          </a:p>
          <a:p>
            <a:r>
              <a:rPr lang="en-US" sz="1400" dirty="0" smtClean="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a:t>
            </a:r>
            <a:r>
              <a:rPr lang="en-US" sz="1400" dirty="0" smtClean="0"/>
              <a:t>drag</a:t>
            </a:r>
          </a:p>
          <a:p>
            <a:r>
              <a:rPr lang="en-US" sz="1400" dirty="0" smtClean="0"/>
              <a:t>[VECTO-399] Add missions and loadings for vehicle categories 11, 12, and 16 (declaration mode)</a:t>
            </a:r>
          </a:p>
          <a:p>
            <a:r>
              <a:rPr lang="en-US" sz="1400" dirty="0"/>
              <a:t>[VECTO-384] cleanup memory after simulation run</a:t>
            </a:r>
          </a:p>
          <a:p>
            <a:r>
              <a:rPr lang="en-US" sz="1400" dirty="0" smtClean="0"/>
              <a:t>[VECTO-394] new option for </a:t>
            </a:r>
            <a:r>
              <a:rPr lang="en-US" sz="1400" dirty="0" err="1" smtClean="0"/>
              <a:t>vectocmd</a:t>
            </a:r>
            <a:r>
              <a:rPr lang="en-US" sz="1400" dirty="0" smtClean="0"/>
              <a:t> to disable all output</a:t>
            </a:r>
          </a:p>
          <a:p>
            <a:r>
              <a:rPr lang="en-US" sz="1400" dirty="0" smtClean="0"/>
              <a:t>[VECTO-392] make the GUI scale depending on the Windows font size</a:t>
            </a:r>
          </a:p>
          <a:p>
            <a:r>
              <a:rPr lang="en-US" sz="1400" dirty="0" smtClean="0"/>
              <a:t>[VECTO-391] Gearbox output speed and output torque added to .</a:t>
            </a:r>
            <a:r>
              <a:rPr lang="en-US" sz="1400" dirty="0" err="1" smtClean="0"/>
              <a:t>vmod</a:t>
            </a:r>
            <a:r>
              <a:rPr lang="en-US" sz="1400" dirty="0" smtClean="0"/>
              <a:t> files</a:t>
            </a:r>
          </a:p>
          <a:p>
            <a:r>
              <a:rPr lang="en-US" sz="1400" dirty="0" smtClean="0"/>
              <a:t>[VECTO-386] Gearbox window: disable input fields not applicable for the selected gearbox type</a:t>
            </a:r>
          </a:p>
          <a:p>
            <a:pPr marL="0" indent="0">
              <a:buNone/>
            </a:pPr>
            <a:r>
              <a:rPr lang="en-US" sz="1400" b="1" dirty="0" err="1" smtClean="0"/>
              <a:t>Bugfixes</a:t>
            </a:r>
            <a:r>
              <a:rPr lang="en-US" sz="1400" b="1" dirty="0"/>
              <a:t>:</a:t>
            </a:r>
          </a:p>
          <a:p>
            <a:r>
              <a:rPr lang="en-US" sz="1400" dirty="0" smtClean="0"/>
              <a:t>[VECTO-401] Computation of n_95h etc. fails if engine’s max torque is constant 0 </a:t>
            </a:r>
          </a:p>
          <a:p>
            <a:r>
              <a:rPr lang="en-US" sz="1400" dirty="0" smtClean="0"/>
              <a:t>Lookup of </a:t>
            </a:r>
            <a:r>
              <a:rPr lang="en-US" sz="1400" dirty="0" err="1" smtClean="0"/>
              <a:t>Airdrag</a:t>
            </a:r>
            <a:r>
              <a:rPr lang="en-US" sz="1400" dirty="0" smtClean="0"/>
              <a:t> parameters in declaration mode</a:t>
            </a:r>
          </a:p>
          <a:p>
            <a:r>
              <a:rPr lang="en-US" sz="1400" dirty="0" smtClean="0"/>
              <a:t>[VECTO-378] Improved file-handling in AAUX module</a:t>
            </a:r>
            <a:endParaRPr lang="en-US" sz="1400" dirty="0"/>
          </a:p>
        </p:txBody>
      </p:sp>
    </p:spTree>
    <p:extLst>
      <p:ext uri="{BB962C8B-B14F-4D97-AF65-F5344CB8AC3E}">
        <p14:creationId xmlns:p14="http://schemas.microsoft.com/office/powerpoint/2010/main" val="25208355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3.1.0.683</a:t>
            </a:r>
            <a:r>
              <a:rPr lang="en-US" dirty="0"/>
              <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smtClean="0"/>
              <a:t>Bugfixes</a:t>
            </a:r>
            <a:r>
              <a:rPr lang="en-US" sz="1600" b="1" dirty="0" smtClean="0"/>
              <a:t>:</a:t>
            </a:r>
          </a:p>
          <a:p>
            <a:r>
              <a:rPr lang="en-US" sz="1600" dirty="0" smtClean="0"/>
              <a:t>[</a:t>
            </a:r>
            <a:r>
              <a:rPr lang="en-US" sz="1600" dirty="0"/>
              <a:t>VECTO-375] Fixed bug when braking during slope change from negative to positive values.</a:t>
            </a:r>
          </a:p>
          <a:p>
            <a:r>
              <a:rPr lang="en-US" sz="1600" dirty="0" smtClean="0"/>
              <a:t>[</a:t>
            </a:r>
            <a:r>
              <a:rPr lang="en-US" sz="1600" dirty="0"/>
              <a:t>VECTO-372] Added check for unusual acceleration/deceleration data which could lead to error when halting.</a:t>
            </a:r>
          </a:p>
          <a:p>
            <a:r>
              <a:rPr lang="en-US" sz="1600" dirty="0" smtClean="0"/>
              <a:t>[</a:t>
            </a:r>
            <a:r>
              <a:rPr lang="en-US" sz="1600" dirty="0"/>
              <a:t>VECTO-371] Added additional behavior to overcome such situations</a:t>
            </a:r>
          </a:p>
          <a:p>
            <a:r>
              <a:rPr lang="en-US" sz="1600" dirty="0" smtClean="0"/>
              <a:t>[</a:t>
            </a:r>
            <a:r>
              <a:rPr lang="en-US" sz="1600" dirty="0"/>
              <a:t>VECTO-370] Added additional behavior to overcome such situations</a:t>
            </a:r>
          </a:p>
          <a:p>
            <a:r>
              <a:rPr lang="en-US" sz="1600" dirty="0" smtClean="0"/>
              <a:t>[</a:t>
            </a:r>
            <a:r>
              <a:rPr lang="en-US" sz="1600" dirty="0"/>
              <a:t>VECTO-369] </a:t>
            </a:r>
            <a:r>
              <a:rPr lang="en-US" sz="1600" dirty="0" err="1"/>
              <a:t>CrosswindCorrection</a:t>
            </a:r>
            <a:r>
              <a:rPr lang="en-US" sz="1600" dirty="0"/>
              <a:t> is now saved and read again from JSON files</a:t>
            </a:r>
          </a:p>
          <a:p>
            <a:r>
              <a:rPr lang="en-US" sz="1600" dirty="0" smtClean="0"/>
              <a:t>[</a:t>
            </a:r>
            <a:r>
              <a:rPr lang="en-US" sz="1600" dirty="0"/>
              <a:t>VECTO-373] WHTC-Engineering correction factor now correctly read/write in JSON files</a:t>
            </a:r>
          </a:p>
          <a:p>
            <a:r>
              <a:rPr lang="en-US" sz="1600" dirty="0" smtClean="0"/>
              <a:t>[</a:t>
            </a:r>
            <a:r>
              <a:rPr lang="en-US" sz="1600" dirty="0"/>
              <a:t>VECTO-368] Fixed validation for specific cases when values are intentionally invalid.</a:t>
            </a:r>
          </a:p>
          <a:p>
            <a:r>
              <a:rPr lang="en-US" sz="1600" dirty="0" smtClean="0"/>
              <a:t>[</a:t>
            </a:r>
            <a:r>
              <a:rPr lang="en-US" sz="1600" dirty="0"/>
              <a:t>VECTO-357] Updated GUI to not show ECO-Roll option to avoid confusion</a:t>
            </a:r>
          </a:p>
          <a:p>
            <a:r>
              <a:rPr lang="en-US" sz="1600" dirty="0" smtClean="0"/>
              <a:t>Fixed </a:t>
            </a:r>
            <a:r>
              <a:rPr lang="en-US" sz="1600" dirty="0"/>
              <a:t>numerous bugs in AT-</a:t>
            </a:r>
            <a:r>
              <a:rPr lang="en-US" sz="1600" dirty="0" err="1"/>
              <a:t>ShiftStrategy</a:t>
            </a:r>
            <a:r>
              <a:rPr lang="en-US" sz="1600" dirty="0"/>
              <a:t> regarding the Torque Converter</a:t>
            </a:r>
          </a:p>
          <a:p>
            <a:r>
              <a:rPr lang="en-US" sz="1600" dirty="0" smtClean="0"/>
              <a:t>Fixed </a:t>
            </a:r>
            <a:r>
              <a:rPr lang="en-US" sz="1600" dirty="0"/>
              <a:t>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smtClean="0"/>
              <a:t>Fixed </a:t>
            </a:r>
            <a:r>
              <a:rPr lang="en-US" sz="1600" dirty="0"/>
              <a:t>a bug when PTO-Cycle was missing</a:t>
            </a:r>
          </a:p>
          <a:p>
            <a:r>
              <a:rPr lang="en-US" sz="1600" dirty="0" smtClean="0"/>
              <a:t>Corrected </a:t>
            </a:r>
            <a:r>
              <a:rPr lang="en-US" sz="1600" dirty="0"/>
              <a:t>axle loss maps for Generic Vehicles in Declaration Mode to match technical annex</a:t>
            </a:r>
          </a:p>
          <a:p>
            <a:r>
              <a:rPr lang="en-US" sz="1600" dirty="0" smtClean="0"/>
              <a:t>Corrected </a:t>
            </a:r>
            <a:r>
              <a:rPr lang="en-US" sz="1600" dirty="0" err="1"/>
              <a:t>SumFile</a:t>
            </a:r>
            <a:r>
              <a:rPr lang="en-US" sz="1600" dirty="0"/>
              <a:t> Cruise Time Share. </a:t>
            </a:r>
            <a:r>
              <a:rPr lang="en-US" sz="1600" dirty="0" smtClean="0"/>
              <a:t>Added </a:t>
            </a:r>
            <a:r>
              <a:rPr lang="en-US" sz="1600" dirty="0"/>
              <a:t>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smtClean="0"/>
              <a:t>Improvements</a:t>
            </a:r>
            <a:r>
              <a:rPr lang="en-US" sz="1600" b="1" dirty="0"/>
              <a:t>:</a:t>
            </a:r>
          </a:p>
          <a:p>
            <a:r>
              <a:rPr lang="en-US" sz="1600" dirty="0" smtClean="0"/>
              <a:t>[</a:t>
            </a:r>
            <a:r>
              <a:rPr lang="en-US" sz="1600" dirty="0"/>
              <a:t>VECTO-355] Updated documentation, added powertrain schematics in chapter "Simulation Models"</a:t>
            </a:r>
          </a:p>
          <a:p>
            <a:r>
              <a:rPr lang="en-US" sz="1600" dirty="0" smtClean="0"/>
              <a:t>[</a:t>
            </a:r>
            <a:r>
              <a:rPr lang="en-US" sz="1600" dirty="0"/>
              <a:t>VECTO-374] Check range for Torque Converter </a:t>
            </a:r>
            <a:r>
              <a:rPr lang="en-US" sz="1600" dirty="0" smtClean="0"/>
              <a:t>speed ratio </a:t>
            </a:r>
            <a:r>
              <a:rPr lang="en-US" sz="1600" dirty="0"/>
              <a:t>input data to be at least </a:t>
            </a:r>
            <a:r>
              <a:rPr lang="en-US" sz="1600" dirty="0" smtClean="0"/>
              <a:t>between </a:t>
            </a:r>
            <a:r>
              <a:rPr lang="en-US" sz="1600" dirty="0"/>
              <a:t>0 and 2.2</a:t>
            </a:r>
          </a:p>
          <a:p>
            <a:r>
              <a:rPr lang="en-US" sz="1600" dirty="0" smtClean="0"/>
              <a:t>Updated </a:t>
            </a:r>
            <a:r>
              <a:rPr lang="en-US" sz="1600" dirty="0"/>
              <a:t>many </a:t>
            </a:r>
            <a:r>
              <a:rPr lang="en-US" sz="1600" dirty="0" smtClean="0"/>
              <a:t>error messages </a:t>
            </a:r>
            <a:r>
              <a:rPr lang="en-US" sz="1600" dirty="0"/>
              <a:t>to be more explicit about the reason of error</a:t>
            </a:r>
          </a:p>
          <a:p>
            <a:r>
              <a:rPr lang="en-US" sz="1600" dirty="0" smtClean="0"/>
              <a:t>Added </a:t>
            </a:r>
            <a:r>
              <a:rPr lang="en-US" sz="1600" dirty="0"/>
              <a:t>"Mission P</a:t>
            </a:r>
            <a:r>
              <a:rPr lang="en-US" sz="1600" dirty="0" smtClean="0"/>
              <a:t>rofiles" </a:t>
            </a:r>
            <a:r>
              <a:rPr lang="en-US" sz="1600" dirty="0"/>
              <a:t>Directory with driving cycles publicly available in the application root directory.</a:t>
            </a:r>
          </a:p>
          <a:p>
            <a:r>
              <a:rPr lang="en-US" sz="1600" dirty="0" smtClean="0"/>
              <a:t>Added </a:t>
            </a:r>
            <a:r>
              <a:rPr lang="en-US" sz="1600" dirty="0"/>
              <a:t>"Declaration" directory with the declaration data files in the application root directory</a:t>
            </a:r>
            <a:r>
              <a:rPr lang="en-US" sz="1600" dirty="0" smtClean="0"/>
              <a:t>.</a:t>
            </a:r>
          </a:p>
          <a:p>
            <a:r>
              <a:rPr lang="en-US" sz="1600" dirty="0" smtClean="0"/>
              <a:t>Added </a:t>
            </a:r>
            <a:r>
              <a:rPr lang="en-US" sz="1600" dirty="0"/>
              <a:t>warning when engine inertia is </a:t>
            </a:r>
            <a:r>
              <a:rPr lang="en-US" sz="1600" dirty="0" smtClean="0"/>
              <a:t>0</a:t>
            </a:r>
          </a:p>
          <a:p>
            <a:r>
              <a:rPr lang="en-US" sz="1600" dirty="0" smtClean="0"/>
              <a:t>Added check that engine speed must not fall below idle speed (even in measured speed mode)</a:t>
            </a:r>
            <a:endParaRPr lang="en-US" sz="1600" dirty="0"/>
          </a:p>
          <a:p>
            <a:r>
              <a:rPr lang="en-US" sz="1600" dirty="0" smtClean="0"/>
              <a:t>Shift </a:t>
            </a:r>
            <a:r>
              <a:rPr lang="en-US" sz="1600" dirty="0"/>
              <a:t>curve validation for AT gearboxes: shift curves may now overlap due to different shift logic in </a:t>
            </a:r>
            <a:r>
              <a:rPr lang="en-US" sz="1600" dirty="0" err="1"/>
              <a:t>AutomaticTransmissions</a:t>
            </a:r>
            <a:r>
              <a:rPr lang="en-US" sz="1600" dirty="0" smtClean="0"/>
              <a:t>.</a:t>
            </a:r>
          </a:p>
          <a:p>
            <a:r>
              <a:rPr lang="en-US" sz="1600" dirty="0" smtClean="0"/>
              <a:t>Updated Crosswind </a:t>
            </a:r>
            <a:r>
              <a:rPr lang="en-US" sz="1600" dirty="0"/>
              <a:t>Coefficients for </a:t>
            </a:r>
            <a:r>
              <a:rPr lang="de-AT" sz="1600" dirty="0" err="1" smtClean="0"/>
              <a:t>Tractor+Semitrailer</a:t>
            </a:r>
            <a:endParaRPr lang="en-US" sz="1600" dirty="0"/>
          </a:p>
          <a:p>
            <a:endParaRPr lang="en-US" sz="1600" dirty="0" smtClean="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smtClean="0"/>
              <a:t>Vecto 3.1.0.683</a:t>
            </a:r>
            <a:br>
              <a:rPr lang="en-US" kern="0" smtClean="0"/>
            </a:br>
            <a:r>
              <a:rPr lang="en-US" sz="1600" kern="0" smtClea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3.1.0.662</a:t>
            </a:r>
            <a:br>
              <a:rPr lang="en-US" dirty="0" smtClean="0"/>
            </a:br>
            <a:r>
              <a:rPr lang="en-US" sz="1600" dirty="0" smtClean="0"/>
              <a:t>2016-10-24</a:t>
            </a:r>
            <a:endParaRPr lang="en-US" sz="1600" dirty="0"/>
          </a:p>
        </p:txBody>
      </p:sp>
      <p:sp>
        <p:nvSpPr>
          <p:cNvPr id="3" name="Inhaltsplatzhalter 2"/>
          <p:cNvSpPr>
            <a:spLocks noGrp="1"/>
          </p:cNvSpPr>
          <p:nvPr>
            <p:ph idx="1"/>
          </p:nvPr>
        </p:nvSpPr>
        <p:spPr>
          <a:xfrm>
            <a:off x="468315" y="1412776"/>
            <a:ext cx="8496173" cy="4968552"/>
          </a:xfrm>
        </p:spPr>
        <p:txBody>
          <a:bodyPr/>
          <a:lstStyle/>
          <a:p>
            <a:r>
              <a:rPr lang="en-US" sz="1800" b="1" dirty="0" err="1" smtClean="0"/>
              <a:t>Bugfixes</a:t>
            </a:r>
            <a:r>
              <a:rPr lang="en-US" sz="1800" dirty="0" smtClean="0"/>
              <a:t>:</a:t>
            </a:r>
          </a:p>
          <a:p>
            <a:pPr lvl="1"/>
            <a:r>
              <a:rPr lang="en-US" sz="1600" dirty="0" smtClean="0"/>
              <a:t>[</a:t>
            </a:r>
            <a:r>
              <a:rPr lang="en-US" sz="1600" dirty="0"/>
              <a:t>VECTO-360] Fixed error during startup of VECTO (loading of DLLs</a:t>
            </a:r>
            <a:r>
              <a:rPr lang="en-US" sz="1600" dirty="0" smtClean="0"/>
              <a:t>).</a:t>
            </a:r>
          </a:p>
          <a:p>
            <a:pPr lvl="1"/>
            <a:r>
              <a:rPr lang="en-US" sz="1600" dirty="0" smtClean="0"/>
              <a:t>[</a:t>
            </a:r>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r>
              <a:rPr lang="en-US" sz="1600" dirty="0" smtClean="0"/>
              <a:t>)</a:t>
            </a:r>
          </a:p>
          <a:p>
            <a:pPr lvl="1"/>
            <a:r>
              <a:rPr lang="en-US" sz="1600" dirty="0" smtClean="0"/>
              <a:t>[</a:t>
            </a:r>
            <a:r>
              <a:rPr lang="en-US" sz="1600" dirty="0"/>
              <a:t>VECTO-361] Fixed classification of vehicles with GVM of exactly </a:t>
            </a:r>
            <a:r>
              <a:rPr lang="en-US" sz="1600" dirty="0" smtClean="0"/>
              <a:t>7500kg</a:t>
            </a:r>
          </a:p>
          <a:p>
            <a:pPr lvl="1"/>
            <a:r>
              <a:rPr lang="en-US" sz="1600" dirty="0" smtClean="0"/>
              <a:t>[</a:t>
            </a:r>
            <a:r>
              <a:rPr lang="en-US" sz="1600" dirty="0"/>
              <a:t>VECTO-364] Fixed an error in measured speed mode (run aborts</a:t>
            </a:r>
            <a:r>
              <a:rPr lang="en-US" sz="1600" dirty="0" smtClean="0"/>
              <a:t>).</a:t>
            </a:r>
          </a:p>
          <a:p>
            <a:pPr lvl="1"/>
            <a:r>
              <a:rPr lang="en-US" sz="1600" dirty="0" smtClean="0"/>
              <a:t>[</a:t>
            </a:r>
            <a:r>
              <a:rPr lang="en-US" sz="1600" dirty="0"/>
              <a:t>VECTO-363] Compute shift polygons in declaration mode now uses correct boundary for full load </a:t>
            </a:r>
            <a:r>
              <a:rPr lang="en-US" sz="1600" dirty="0" smtClean="0"/>
              <a:t>margin.</a:t>
            </a:r>
          </a:p>
          <a:p>
            <a:pPr lvl="1"/>
            <a:r>
              <a:rPr lang="en-US" sz="1600" dirty="0" smtClean="0"/>
              <a:t>[VECTO-365] Fixed </a:t>
            </a:r>
            <a:r>
              <a:rPr lang="en-US" sz="1600" dirty="0"/>
              <a:t>editing gears in declaration </a:t>
            </a:r>
            <a:r>
              <a:rPr lang="en-US" sz="1600" dirty="0" smtClean="0"/>
              <a:t>mode</a:t>
            </a:r>
          </a:p>
          <a:p>
            <a:r>
              <a:rPr lang="en-US" sz="1800" b="1" dirty="0" smtClean="0"/>
              <a:t>Improvements</a:t>
            </a:r>
            <a:r>
              <a:rPr lang="en-US" sz="1800" dirty="0" smtClean="0"/>
              <a:t>:</a:t>
            </a:r>
          </a:p>
          <a:p>
            <a:pPr lvl="1"/>
            <a:r>
              <a:rPr lang="en-US" sz="1600" dirty="0" smtClean="0"/>
              <a:t>[</a:t>
            </a:r>
            <a:r>
              <a:rPr lang="en-US" sz="1600" dirty="0"/>
              <a:t>VECTO-355] User Manual updated (Screenshots, Descriptions, File Formats, </a:t>
            </a:r>
            <a:r>
              <a:rPr lang="en-US" sz="1600" dirty="0" err="1"/>
              <a:t>Vecto</a:t>
            </a:r>
            <a:r>
              <a:rPr lang="en-US" sz="1600" dirty="0"/>
              <a:t> V2 Comments removed</a:t>
            </a:r>
            <a:r>
              <a:rPr lang="en-US" sz="1600" dirty="0" smtClean="0"/>
              <a:t>).</a:t>
            </a:r>
          </a:p>
          <a:p>
            <a:pPr lvl="1"/>
            <a:r>
              <a:rPr lang="en-US" sz="1600" dirty="0" smtClean="0"/>
              <a:t>[</a:t>
            </a:r>
            <a:r>
              <a:rPr lang="en-US" sz="1600" dirty="0"/>
              <a:t>VECTO-317] Declaration data for Wheel sizes </a:t>
            </a:r>
            <a:r>
              <a:rPr lang="en-US" sz="1600" dirty="0" smtClean="0"/>
              <a:t>updated</a:t>
            </a:r>
          </a:p>
          <a:p>
            <a:pPr lvl="1"/>
            <a:r>
              <a:rPr lang="en-US" sz="1600" dirty="0" smtClean="0"/>
              <a:t>[VECTO-359</a:t>
            </a:r>
            <a:r>
              <a:rPr lang="en-US" sz="1600" dirty="0"/>
              <a:t>] Simplified code regarding PT1 behavior</a:t>
            </a:r>
            <a:r>
              <a:rPr lang="en-US" sz="1600" dirty="0" smtClean="0"/>
              <a:t>.</a:t>
            </a:r>
          </a:p>
          <a:p>
            <a:pPr lvl="1"/>
            <a:r>
              <a:rPr lang="en-US" sz="1600" dirty="0" smtClean="0"/>
              <a:t>[</a:t>
            </a:r>
            <a:r>
              <a:rPr lang="en-US" sz="1600" dirty="0"/>
              <a:t>VECTO-323] PTO-Cycle may now be left empty when not used in driving </a:t>
            </a:r>
            <a:r>
              <a:rPr lang="en-US" sz="1600" dirty="0" smtClean="0"/>
              <a:t>cycle.</a:t>
            </a:r>
          </a:p>
        </p:txBody>
      </p:sp>
    </p:spTree>
    <p:extLst>
      <p:ext uri="{BB962C8B-B14F-4D97-AF65-F5344CB8AC3E}">
        <p14:creationId xmlns:p14="http://schemas.microsoft.com/office/powerpoint/2010/main" val="38927240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smtClean="0"/>
              <a:t>2016-10-14</a:t>
            </a:r>
            <a:endParaRPr lang="en-US" sz="1600" dirty="0"/>
          </a:p>
        </p:txBody>
      </p:sp>
      <p:sp>
        <p:nvSpPr>
          <p:cNvPr id="3" name="Inhaltsplatzhalter 2"/>
          <p:cNvSpPr>
            <a:spLocks noGrp="1"/>
          </p:cNvSpPr>
          <p:nvPr>
            <p:ph idx="1"/>
          </p:nvPr>
        </p:nvSpPr>
        <p:spPr>
          <a:xfrm>
            <a:off x="468315" y="1412776"/>
            <a:ext cx="8496173" cy="4713387"/>
          </a:xfrm>
        </p:spPr>
        <p:txBody>
          <a:bodyPr/>
          <a:lstStyle/>
          <a:p>
            <a:r>
              <a:rPr lang="en-US" dirty="0" smtClean="0"/>
              <a:t>Main Updates</a:t>
            </a:r>
          </a:p>
          <a:p>
            <a:pPr lvl="1"/>
            <a:r>
              <a:rPr lang="en-US" dirty="0" smtClean="0"/>
              <a:t>Removed VECTO Core 2.2</a:t>
            </a:r>
          </a:p>
          <a:p>
            <a:pPr lvl="1"/>
            <a:r>
              <a:rPr lang="en-US" dirty="0" smtClean="0"/>
              <a:t>Refactoring of the User-Interface Backend: loading, saving files and validating user input uses </a:t>
            </a:r>
            <a:r>
              <a:rPr lang="en-US" dirty="0" err="1" smtClean="0"/>
              <a:t>Vecto</a:t>
            </a:r>
            <a:r>
              <a:rPr lang="en-US" dirty="0" smtClean="0"/>
              <a:t> 3 models</a:t>
            </a:r>
          </a:p>
          <a:p>
            <a:pPr lvl="1"/>
            <a:r>
              <a:rPr lang="en-US" dirty="0" smtClean="0"/>
              <a:t>AT-Gearbox Model: differentiate between AT gearbox with serial torque converter and AT gearbox using </a:t>
            </a:r>
            <a:r>
              <a:rPr lang="en-US" dirty="0" err="1" smtClean="0"/>
              <a:t>powersplit</a:t>
            </a:r>
            <a:endParaRPr lang="en-US" dirty="0" smtClean="0"/>
          </a:p>
          <a:p>
            <a:pPr lvl="1"/>
            <a:r>
              <a:rPr lang="en-US" dirty="0" smtClean="0"/>
              <a:t>Numbering of gears with AT gearbox corresponds to mechanical gears, new column </a:t>
            </a:r>
            <a:r>
              <a:rPr lang="en-US" dirty="0" err="1" smtClean="0"/>
              <a:t>TC_locked</a:t>
            </a:r>
            <a:r>
              <a:rPr lang="en-US" dirty="0" smtClean="0"/>
              <a:t> in .</a:t>
            </a:r>
            <a:r>
              <a:rPr lang="en-US" dirty="0" err="1" smtClean="0"/>
              <a:t>vmod</a:t>
            </a:r>
            <a:r>
              <a:rPr lang="en-US" dirty="0" smtClean="0"/>
              <a:t> file to indicate if torque converter is active</a:t>
            </a:r>
          </a:p>
          <a:p>
            <a:pPr lvl="1"/>
            <a:r>
              <a:rPr lang="en-US" dirty="0" smtClean="0"/>
              <a:t>Torque converter gear no longer allowed in input (added by </a:t>
            </a:r>
            <a:r>
              <a:rPr lang="en-US" dirty="0" err="1" smtClean="0"/>
              <a:t>Vecto</a:t>
            </a:r>
            <a:r>
              <a:rPr lang="en-US" dirty="0" smtClean="0"/>
              <a:t> depending on the AT model)</a:t>
            </a:r>
          </a:p>
          <a:p>
            <a:pPr lvl="1"/>
            <a:r>
              <a:rPr lang="en-US" dirty="0" smtClean="0"/>
              <a:t>New implementation of torque converter model (analytic solutions)</a:t>
            </a:r>
          </a:p>
          <a:p>
            <a:pPr lvl="1"/>
            <a:r>
              <a:rPr lang="en-US" dirty="0" smtClean="0"/>
              <a:t>Added PTO option for municipal utility vehicles: PTO idle losses, separate PTO cycle during standstill</a:t>
            </a:r>
          </a:p>
          <a:p>
            <a:pPr lvl="1"/>
            <a:r>
              <a:rPr lang="en-US" dirty="0" smtClean="0"/>
              <a:t>Added </a:t>
            </a:r>
            <a:r>
              <a:rPr lang="en-US" dirty="0" err="1" smtClean="0"/>
              <a:t>Angledrive</a:t>
            </a:r>
            <a:r>
              <a:rPr lang="en-US" dirty="0" smtClean="0"/>
              <a:t> Component</a:t>
            </a:r>
          </a:p>
          <a:p>
            <a:pPr lvl="1"/>
            <a:r>
              <a:rPr lang="en-US" dirty="0" smtClean="0"/>
              <a:t>Option for constant Auxiliary Power Demand in Job-File</a:t>
            </a:r>
            <a:endParaRPr lang="en-US" dirty="0"/>
          </a:p>
        </p:txBody>
      </p:sp>
    </p:spTree>
    <p:extLst>
      <p:ext uri="{BB962C8B-B14F-4D97-AF65-F5344CB8AC3E}">
        <p14:creationId xmlns:p14="http://schemas.microsoft.com/office/powerpoint/2010/main" val="35954454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a:t>
            </a:r>
            <a:r>
              <a:rPr lang="en-US" dirty="0" smtClean="0"/>
              <a:t>3.1.0.652</a:t>
            </a:r>
            <a:br>
              <a:rPr lang="en-US" dirty="0" smtClean="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smtClean="0"/>
              <a:t>Main Updates (cont.)</a:t>
            </a:r>
          </a:p>
          <a:p>
            <a:pPr lvl="1"/>
            <a:r>
              <a:rPr lang="en-US" dirty="0" smtClean="0"/>
              <a:t>Normalize x/y values before triangulating Delaunay map (transmission loss-maps, fuel consumption loss map)</a:t>
            </a:r>
          </a:p>
          <a:p>
            <a:pPr lvl="1"/>
            <a:r>
              <a:rPr lang="en-US" dirty="0" smtClean="0"/>
              <a:t>Additional fuel consumption correction factor in declaration mode: cold/hot balancing factor</a:t>
            </a:r>
          </a:p>
          <a:p>
            <a:pPr lvl="1"/>
            <a:r>
              <a:rPr lang="en-US" dirty="0" smtClean="0"/>
              <a:t>Added fuel consumption correction factor (WHTC, Cold/Hot balancing, …) in engineering mode</a:t>
            </a:r>
          </a:p>
          <a:p>
            <a:pPr lvl="1"/>
            <a:r>
              <a:rPr lang="en-US" dirty="0" smtClean="0"/>
              <a:t>Update </a:t>
            </a:r>
            <a:r>
              <a:rPr lang="en-US" dirty="0"/>
              <a:t>auxiliaries power demand according to latest </a:t>
            </a:r>
            <a:r>
              <a:rPr lang="en-US" dirty="0" err="1" smtClean="0"/>
              <a:t>whitebook</a:t>
            </a:r>
            <a:endParaRPr lang="en-US" dirty="0" smtClean="0"/>
          </a:p>
          <a:p>
            <a:pPr lvl="1"/>
            <a:r>
              <a:rPr lang="en-US" dirty="0" smtClean="0"/>
              <a:t>Allow multiple steered axles</a:t>
            </a:r>
          </a:p>
          <a:p>
            <a:pPr lvl="1"/>
            <a:r>
              <a:rPr lang="en-US" dirty="0" smtClean="0"/>
              <a:t>Adapted engine idle controller (during declutch) – engine speed decreases faster</a:t>
            </a:r>
          </a:p>
          <a:p>
            <a:pPr lvl="1"/>
            <a:r>
              <a:rPr lang="en-US" dirty="0" smtClean="0"/>
              <a:t>SUM-File: split </a:t>
            </a:r>
            <a:r>
              <a:rPr lang="en-US" dirty="0" err="1" smtClean="0"/>
              <a:t>E_axl_gbx</a:t>
            </a:r>
            <a:r>
              <a:rPr lang="en-US" dirty="0" smtClean="0"/>
              <a:t> into two columns, </a:t>
            </a:r>
            <a:r>
              <a:rPr lang="en-US" dirty="0" err="1" smtClean="0"/>
              <a:t>E_axl</a:t>
            </a:r>
            <a:r>
              <a:rPr lang="en-US" dirty="0" smtClean="0"/>
              <a:t> and </a:t>
            </a:r>
            <a:r>
              <a:rPr lang="en-US" dirty="0" err="1" smtClean="0"/>
              <a:t>E_gbx</a:t>
            </a:r>
            <a:endParaRPr lang="en-US" dirty="0" smtClean="0"/>
          </a:p>
          <a:p>
            <a:pPr lvl="1"/>
            <a:r>
              <a:rPr lang="en-US" dirty="0" smtClean="0"/>
              <a:t>New columns in mod-file: PTO, torque converter</a:t>
            </a:r>
            <a:endParaRPr lang="en-US" dirty="0"/>
          </a:p>
          <a:p>
            <a:pPr lvl="1"/>
            <a:r>
              <a:rPr lang="en-US" dirty="0" smtClean="0"/>
              <a:t>Removed full-load curve per gear, only single value </a:t>
            </a:r>
            <a:r>
              <a:rPr lang="en-US" dirty="0" err="1" smtClean="0"/>
              <a:t>MaxTorque</a:t>
            </a:r>
            <a:endParaRPr lang="en-US" dirty="0" smtClean="0"/>
          </a:p>
          <a:p>
            <a:pPr lvl="1"/>
            <a:r>
              <a:rPr lang="en-US" dirty="0" smtClean="0"/>
              <a:t>Removed rims (dynamic wheel radius depends on wheel type)</a:t>
            </a:r>
          </a:p>
          <a:p>
            <a:pPr lvl="1"/>
            <a:r>
              <a:rPr lang="en-US" dirty="0" smtClean="0"/>
              <a:t>Fixes in AAUX module: open correct file-browser, save selected files</a:t>
            </a:r>
          </a:p>
          <a:p>
            <a:pPr lvl="1"/>
            <a:endParaRPr lang="en-US" dirty="0" smtClean="0"/>
          </a:p>
        </p:txBody>
      </p:sp>
    </p:spTree>
    <p:extLst>
      <p:ext uri="{BB962C8B-B14F-4D97-AF65-F5344CB8AC3E}">
        <p14:creationId xmlns:p14="http://schemas.microsoft.com/office/powerpoint/2010/main" val="3003112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3.3.3.1609 Release Candidate</a:t>
            </a:r>
            <a:r>
              <a:rPr lang="en-US" dirty="0"/>
              <a:t/>
            </a:r>
            <a:br>
              <a:rPr lang="en-US" dirty="0"/>
            </a:br>
            <a:r>
              <a:rPr lang="en-US" sz="1600" dirty="0" smtClean="0"/>
              <a:t>2019-05-29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a:t>
            </a:r>
            <a:r>
              <a:rPr lang="en-US" sz="1800" b="1" dirty="0" smtClean="0"/>
              <a:t>Improvement</a:t>
            </a:r>
            <a:endParaRPr lang="en-US" sz="1800" b="1" dirty="0"/>
          </a:p>
          <a:p>
            <a:pPr lvl="1">
              <a:tabLst>
                <a:tab pos="1885950" algn="l"/>
              </a:tabLst>
            </a:pPr>
            <a:r>
              <a:rPr lang="en-US" sz="1600" dirty="0" smtClean="0"/>
              <a:t>[</a:t>
            </a:r>
            <a:r>
              <a:rPr lang="en-US" sz="1600" dirty="0"/>
              <a:t>VECTO-916] - Adding new </a:t>
            </a:r>
            <a:r>
              <a:rPr lang="en-US" sz="1600" dirty="0" err="1"/>
              <a:t>tyre</a:t>
            </a:r>
            <a:r>
              <a:rPr lang="en-US" sz="1600" dirty="0"/>
              <a:t> sizes</a:t>
            </a:r>
          </a:p>
          <a:p>
            <a:pPr lvl="1">
              <a:tabLst>
                <a:tab pos="1885950" algn="l"/>
              </a:tabLst>
            </a:pPr>
            <a:r>
              <a:rPr lang="en-US" sz="1600" dirty="0" smtClean="0"/>
              <a:t>[</a:t>
            </a:r>
            <a:r>
              <a:rPr lang="en-US" sz="1600" dirty="0"/>
              <a:t>VECTO-946] - Refactoring XML reading</a:t>
            </a:r>
          </a:p>
          <a:p>
            <a:pPr lvl="1">
              <a:tabLst>
                <a:tab pos="1885950" algn="l"/>
              </a:tabLst>
            </a:pPr>
            <a:r>
              <a:rPr lang="en-US" sz="1600" dirty="0" smtClean="0"/>
              <a:t>[</a:t>
            </a:r>
            <a:r>
              <a:rPr lang="en-US" sz="1600" dirty="0"/>
              <a:t>VECTO-965] - Add input fields for ADAS into VECTO GUI</a:t>
            </a:r>
          </a:p>
          <a:p>
            <a:pPr lvl="1">
              <a:tabLst>
                <a:tab pos="1885950" algn="l"/>
              </a:tabLst>
            </a:pPr>
            <a:r>
              <a:rPr lang="en-US" sz="1600" dirty="0" smtClean="0"/>
              <a:t>[</a:t>
            </a:r>
            <a:r>
              <a:rPr lang="en-US" sz="1600" dirty="0"/>
              <a:t>VECTO-966] - Allow selecting Tank System for NG engines in </a:t>
            </a:r>
            <a:r>
              <a:rPr lang="en-US" sz="1600" dirty="0" smtClean="0"/>
              <a:t>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smtClean="0"/>
              <a:t>Bugfixes</a:t>
            </a:r>
            <a:endParaRPr lang="en-US" sz="1800" b="1" dirty="0"/>
          </a:p>
          <a:p>
            <a:pPr lvl="1">
              <a:tabLst>
                <a:tab pos="1885950" algn="l"/>
              </a:tabLst>
            </a:pPr>
            <a:r>
              <a:rPr lang="en-US" sz="1600" dirty="0" smtClean="0"/>
              <a:t>[</a:t>
            </a:r>
            <a:r>
              <a:rPr lang="en-US" sz="1600" dirty="0"/>
              <a:t>VECTO-954] - Failed to find operating point for braking power (Fix for Notification Art. 10(2) - [VECTO-952])</a:t>
            </a:r>
          </a:p>
          <a:p>
            <a:pPr lvl="1">
              <a:tabLst>
                <a:tab pos="1885950" algn="l"/>
              </a:tabLst>
            </a:pPr>
            <a:r>
              <a:rPr lang="en-US" sz="1600" dirty="0" smtClean="0"/>
              <a:t>[</a:t>
            </a:r>
            <a:r>
              <a:rPr lang="en-US" sz="1600" dirty="0"/>
              <a:t>VECTO-979] - VECTO Simulation abort with 8-speed MT transmission (Fix for Notification Art. 10(2) - [VECTO-978])</a:t>
            </a:r>
          </a:p>
          <a:p>
            <a:pPr lvl="1">
              <a:tabLst>
                <a:tab pos="1885950" algn="l"/>
              </a:tabLst>
            </a:pPr>
            <a:r>
              <a:rPr lang="en-US" sz="1600" dirty="0" smtClean="0"/>
              <a:t>[</a:t>
            </a:r>
            <a:r>
              <a:rPr lang="en-US" sz="1600" dirty="0"/>
              <a:t>VECTO-931] - AT error in VECTO version 3.3.2.1519</a:t>
            </a:r>
          </a:p>
          <a:p>
            <a:pPr lvl="1">
              <a:tabLst>
                <a:tab pos="1885950" algn="l"/>
              </a:tabLst>
            </a:pPr>
            <a:r>
              <a:rPr lang="en-US" sz="1600" dirty="0" smtClean="0"/>
              <a:t>[</a:t>
            </a:r>
            <a:r>
              <a:rPr lang="en-US" sz="1600" dirty="0"/>
              <a:t>VECTO-950] - Error when loading Engine Full-load curve</a:t>
            </a:r>
          </a:p>
          <a:p>
            <a:pPr lvl="1">
              <a:tabLst>
                <a:tab pos="1885950" algn="l"/>
              </a:tabLst>
            </a:pPr>
            <a:r>
              <a:rPr lang="en-US" sz="1600" dirty="0" smtClean="0"/>
              <a:t>[</a:t>
            </a: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smtClean="0"/>
              <a:t>[</a:t>
            </a:r>
            <a:r>
              <a:rPr lang="en-US" sz="1600" dirty="0"/>
              <a:t>VECTO-980] - Error during simulation run</a:t>
            </a:r>
            <a:endParaRPr lang="en-US" sz="1400" dirty="0" smtClean="0"/>
          </a:p>
        </p:txBody>
      </p:sp>
    </p:spTree>
    <p:extLst>
      <p:ext uri="{BB962C8B-B14F-4D97-AF65-F5344CB8AC3E}">
        <p14:creationId xmlns:p14="http://schemas.microsoft.com/office/powerpoint/2010/main" val="175205123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smtClean="0"/>
              <a:t>Status quo VECTO software and open issues (Oct. 2016)</a:t>
            </a:r>
            <a:endParaRPr lang="en-US" dirty="0"/>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smtClean="0"/>
              <a:t>Next </a:t>
            </a:r>
            <a:r>
              <a:rPr lang="de-AT" sz="2000" dirty="0" err="1" smtClean="0"/>
              <a:t>issues</a:t>
            </a:r>
            <a:r>
              <a:rPr lang="de-AT" sz="2000" dirty="0" smtClean="0"/>
              <a:t> on </a:t>
            </a:r>
            <a:r>
              <a:rPr lang="de-AT" sz="2000" dirty="0" err="1" smtClean="0"/>
              <a:t>the</a:t>
            </a:r>
            <a:r>
              <a:rPr lang="de-AT" sz="2000" dirty="0" smtClean="0"/>
              <a:t> </a:t>
            </a:r>
            <a:r>
              <a:rPr lang="de-AT" sz="2000" dirty="0" err="1" smtClean="0"/>
              <a:t>to</a:t>
            </a:r>
            <a:r>
              <a:rPr lang="de-AT" sz="2000" dirty="0" smtClean="0"/>
              <a:t> do </a:t>
            </a:r>
            <a:r>
              <a:rPr lang="de-AT" sz="2000" dirty="0" err="1" smtClean="0"/>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smtClean="0"/>
              <a:t>Further development of the AT model</a:t>
            </a:r>
            <a:br>
              <a:rPr lang="en-GB" sz="1400" dirty="0" smtClean="0"/>
            </a:br>
            <a:r>
              <a:rPr lang="en-GB" sz="1400" b="0" dirty="0" smtClean="0"/>
              <a:t>Consideration of losses during power shifts, update of gear shift logics</a:t>
            </a:r>
          </a:p>
          <a:p>
            <a:pPr marL="285750" indent="-285750" algn="l">
              <a:buFont typeface="Arial" panose="020B0604020202020204" pitchFamily="34" charset="0"/>
              <a:buChar char="•"/>
            </a:pPr>
            <a:r>
              <a:rPr lang="en-GB" sz="1400" dirty="0" smtClean="0"/>
              <a:t>Reimplementation </a:t>
            </a:r>
            <a:r>
              <a:rPr lang="en-GB" sz="1400" dirty="0"/>
              <a:t>of engine stop/start</a:t>
            </a:r>
          </a:p>
          <a:p>
            <a:pPr marL="285750" indent="-285750" algn="l">
              <a:buFont typeface="Arial" panose="020B0604020202020204" pitchFamily="34" charset="0"/>
              <a:buChar char="•"/>
            </a:pPr>
            <a:r>
              <a:rPr lang="en-GB" sz="1400" dirty="0" smtClean="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smtClean="0"/>
              <a:t>Items waiting for decision on methods and resources:</a:t>
            </a:r>
          </a:p>
          <a:p>
            <a:pPr marL="285750" indent="-285750" algn="l">
              <a:buFont typeface="Arial" panose="020B0604020202020204" pitchFamily="34" charset="0"/>
              <a:buChar char="•"/>
            </a:pPr>
            <a:r>
              <a:rPr lang="en-GB" sz="1400" dirty="0" smtClean="0"/>
              <a:t>Update engine data (according to update of Annex II)</a:t>
            </a:r>
            <a:br>
              <a:rPr lang="en-GB" sz="1400" dirty="0" smtClean="0"/>
            </a:br>
            <a:r>
              <a:rPr lang="en-GB" sz="1400" b="0" dirty="0" smtClean="0"/>
              <a:t>Other fuels than diesel, “top torque” feature, correction factor for periodic </a:t>
            </a:r>
            <a:r>
              <a:rPr lang="en-GB" sz="1400" b="0" dirty="0" err="1" smtClean="0"/>
              <a:t>regerating</a:t>
            </a:r>
            <a:r>
              <a:rPr lang="en-GB" sz="1400" b="0" dirty="0" smtClean="0"/>
              <a:t> DPFs</a:t>
            </a:r>
          </a:p>
          <a:p>
            <a:pPr marL="285750" indent="-285750" algn="l">
              <a:buFont typeface="Arial" panose="020B0604020202020204" pitchFamily="34" charset="0"/>
              <a:buChar char="•"/>
            </a:pPr>
            <a:r>
              <a:rPr lang="en-GB" sz="1400" dirty="0" smtClean="0"/>
              <a:t>Declaration mode: </a:t>
            </a:r>
          </a:p>
          <a:p>
            <a:pPr marL="742950" lvl="1" indent="-285750" algn="l">
              <a:spcBef>
                <a:spcPts val="300"/>
              </a:spcBef>
              <a:buFont typeface="Arial" panose="020B0604020202020204" pitchFamily="34" charset="0"/>
              <a:buChar char="•"/>
            </a:pPr>
            <a:r>
              <a:rPr lang="en-GB" sz="1400" dirty="0"/>
              <a:t>Revision of calculated vehicle </a:t>
            </a:r>
            <a:r>
              <a:rPr lang="en-GB" sz="1400" dirty="0" smtClean="0"/>
              <a:t>loads</a:t>
            </a:r>
          </a:p>
          <a:p>
            <a:pPr marL="742950" lvl="1" indent="-285750" algn="l">
              <a:spcBef>
                <a:spcPts val="300"/>
              </a:spcBef>
              <a:buFont typeface="Arial" panose="020B0604020202020204" pitchFamily="34" charset="0"/>
              <a:buChar char="•"/>
            </a:pPr>
            <a:r>
              <a:rPr lang="en-GB" sz="1400" dirty="0" smtClean="0"/>
              <a:t>implementation of refuse cycle (instead “municipal”)</a:t>
            </a:r>
            <a:br>
              <a:rPr lang="en-GB" sz="1400" dirty="0" smtClean="0"/>
            </a:br>
            <a:r>
              <a:rPr lang="en-GB" sz="1400" b="0" dirty="0" smtClean="0"/>
              <a:t>Update of driving cycle, consideration of generic PTO loads during collection part,</a:t>
            </a:r>
            <a:br>
              <a:rPr lang="en-GB" sz="1400" b="0" dirty="0" smtClean="0"/>
            </a:br>
            <a:r>
              <a:rPr lang="en-GB" sz="1400" b="0" dirty="0" smtClean="0"/>
              <a:t>generic body weight and payload</a:t>
            </a:r>
          </a:p>
          <a:p>
            <a:pPr marL="742950" lvl="1" indent="-285750" algn="l">
              <a:spcBef>
                <a:spcPts val="300"/>
              </a:spcBef>
              <a:buFont typeface="Arial" panose="020B0604020202020204" pitchFamily="34" charset="0"/>
              <a:buChar char="•"/>
            </a:pPr>
            <a:r>
              <a:rPr lang="en-GB" sz="1400" dirty="0"/>
              <a:t>VECTO output (approval </a:t>
            </a:r>
            <a:r>
              <a:rPr lang="en-GB" sz="1400" dirty="0" smtClean="0"/>
              <a:t>authorities</a:t>
            </a:r>
            <a:r>
              <a:rPr lang="en-GB" sz="1400" dirty="0"/>
              <a:t>, customer info, monitoring</a:t>
            </a:r>
            <a:r>
              <a:rPr lang="en-GB" sz="1400" dirty="0" smtClean="0"/>
              <a:t>)</a:t>
            </a:r>
          </a:p>
          <a:p>
            <a:pPr marL="742950" lvl="1" indent="-285750" algn="l">
              <a:spcBef>
                <a:spcPts val="300"/>
              </a:spcBef>
              <a:buFont typeface="Arial" panose="020B0604020202020204" pitchFamily="34" charset="0"/>
              <a:buChar char="•"/>
            </a:pPr>
            <a:r>
              <a:rPr lang="en-GB" sz="1400" dirty="0" smtClean="0"/>
              <a:t>Buses</a:t>
            </a:r>
            <a:endParaRPr lang="en-GB" sz="1400" b="0" dirty="0" smtClean="0"/>
          </a:p>
          <a:p>
            <a:pPr marL="285750" indent="-285750" algn="l">
              <a:buFont typeface="Arial" panose="020B0604020202020204" pitchFamily="34" charset="0"/>
              <a:buChar char="•"/>
            </a:pPr>
            <a:r>
              <a:rPr lang="en-GB" sz="1400" dirty="0" smtClean="0"/>
              <a:t>Predictive ADAS</a:t>
            </a:r>
          </a:p>
          <a:p>
            <a:pPr marL="285750" indent="-285750" algn="l">
              <a:buFont typeface="Arial" panose="020B0604020202020204" pitchFamily="34" charset="0"/>
              <a:buChar char="•"/>
            </a:pPr>
            <a:endParaRPr lang="en-GB" sz="1400" dirty="0" smtClean="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smtClean="0"/>
              <a:t>Bugfixes</a:t>
            </a:r>
            <a:endParaRPr lang="en-US" dirty="0"/>
          </a:p>
          <a:p>
            <a:pPr lvl="1"/>
            <a:r>
              <a:rPr lang="en-US" dirty="0" smtClean="0"/>
              <a:t>AAUX </a:t>
            </a:r>
            <a:r>
              <a:rPr lang="en-US" dirty="0"/>
              <a:t>HVAC Dialog does not store path to </a:t>
            </a:r>
            <a:r>
              <a:rPr lang="en-US" dirty="0" err="1"/>
              <a:t>ActuationsMap</a:t>
            </a:r>
            <a:r>
              <a:rPr lang="en-US" dirty="0"/>
              <a:t> and </a:t>
            </a:r>
            <a:r>
              <a:rPr lang="en-US" dirty="0" err="1"/>
              <a:t>SSMSource</a:t>
            </a:r>
            <a:endParaRPr lang="en-US" dirty="0"/>
          </a:p>
          <a:p>
            <a:pPr lvl="1"/>
            <a:r>
              <a:rPr lang="en-US" smtClean="0"/>
              <a:t>GUI</a:t>
            </a:r>
            <a:r>
              <a:rPr lang="en-US" dirty="0"/>
              <a:t>: check for axle loads in declaration mode renders editing dialog useless </a:t>
            </a:r>
          </a:p>
          <a:p>
            <a:pPr lvl="1"/>
            <a:r>
              <a:rPr lang="en-US" dirty="0" err="1" smtClean="0"/>
              <a:t>Vecto</a:t>
            </a:r>
            <a:r>
              <a:rPr lang="en-US" dirty="0" smtClean="0"/>
              <a:t> </a:t>
            </a:r>
            <a:r>
              <a:rPr lang="en-US" dirty="0"/>
              <a:t>2.2: Simulation aborts (</a:t>
            </a:r>
            <a:r>
              <a:rPr lang="en-US" dirty="0" err="1"/>
              <a:t>Vecto</a:t>
            </a:r>
            <a:r>
              <a:rPr lang="en-US" dirty="0"/>
              <a:t> terminates) when simulating </a:t>
            </a:r>
            <a:r>
              <a:rPr lang="en-US" dirty="0" err="1"/>
              <a:t>EngineOnly</a:t>
            </a:r>
            <a:r>
              <a:rPr lang="en-US" dirty="0"/>
              <a:t> cycles</a:t>
            </a:r>
          </a:p>
          <a:p>
            <a:pPr lvl="1"/>
            <a:r>
              <a:rPr lang="en-US" dirty="0" err="1" smtClean="0"/>
              <a:t>Vecto</a:t>
            </a:r>
            <a:r>
              <a:rPr lang="en-US" dirty="0" smtClean="0"/>
              <a:t> </a:t>
            </a:r>
            <a:r>
              <a:rPr lang="en-US" dirty="0"/>
              <a:t>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smtClean="0"/>
              <a:t>Vecto</a:t>
            </a:r>
            <a:r>
              <a:rPr lang="en-US" dirty="0" smtClean="0"/>
              <a:t> </a:t>
            </a:r>
            <a:r>
              <a:rPr lang="en-US" dirty="0"/>
              <a:t>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smtClean="0"/>
              <a:t>Main </a:t>
            </a:r>
            <a:r>
              <a:rPr lang="en-US" dirty="0"/>
              <a:t>Updates</a:t>
            </a:r>
          </a:p>
          <a:p>
            <a:pPr lvl="1"/>
            <a:r>
              <a:rPr lang="en-US" dirty="0" smtClean="0"/>
              <a:t>New </a:t>
            </a:r>
            <a:r>
              <a:rPr lang="en-US" dirty="0"/>
              <a:t>gear shift strategy according to White Book </a:t>
            </a:r>
            <a:r>
              <a:rPr lang="en-US" dirty="0" smtClean="0"/>
              <a:t>2016</a:t>
            </a:r>
          </a:p>
          <a:p>
            <a:pPr lvl="1"/>
            <a:r>
              <a:rPr lang="en-US" dirty="0" smtClean="0"/>
              <a:t>New </a:t>
            </a:r>
            <a:r>
              <a:rPr lang="en-US" dirty="0"/>
              <a:t>coasting strategy according to White Book 2016</a:t>
            </a:r>
          </a:p>
          <a:p>
            <a:pPr lvl="1"/>
            <a:r>
              <a:rPr lang="en-US" dirty="0" smtClean="0"/>
              <a:t>New </a:t>
            </a:r>
            <a:r>
              <a:rPr lang="en-US" dirty="0"/>
              <a:t>input parameters (</a:t>
            </a:r>
            <a:r>
              <a:rPr lang="en-US" dirty="0" err="1"/>
              <a:t>enineering</a:t>
            </a:r>
            <a:r>
              <a:rPr lang="en-US" dirty="0"/>
              <a:t> mode) for coasting and gear shift behavior</a:t>
            </a:r>
          </a:p>
          <a:p>
            <a:pPr lvl="1"/>
            <a:r>
              <a:rPr lang="en-US" dirty="0" smtClean="0"/>
              <a:t>Use </a:t>
            </a:r>
            <a:r>
              <a:rPr lang="en-US" dirty="0"/>
              <a:t>SI units in Advanced Auxiliaries Module and compile with strict compiler settings (no implicit casts, etc.)</a:t>
            </a:r>
          </a:p>
          <a:p>
            <a:pPr lvl="1"/>
            <a:r>
              <a:rPr lang="en-US" dirty="0" smtClean="0"/>
              <a:t>Allow </a:t>
            </a:r>
            <a:r>
              <a:rPr lang="en-US" dirty="0"/>
              <a:t>efficiency for transmission losses (in engineering mode)</a:t>
            </a:r>
          </a:p>
          <a:p>
            <a:endParaRPr lang="en-US" dirty="0"/>
          </a:p>
          <a:p>
            <a:r>
              <a:rPr lang="en-US" dirty="0" err="1" smtClean="0"/>
              <a:t>Bugfixes</a:t>
            </a:r>
            <a:endParaRPr lang="en-US" dirty="0"/>
          </a:p>
          <a:p>
            <a:pPr lvl="1"/>
            <a:r>
              <a:rPr lang="en-US" dirty="0" smtClean="0"/>
              <a:t>Auxiliary </a:t>
            </a:r>
            <a:r>
              <a:rPr lang="en-US" dirty="0" err="1"/>
              <a:t>TechList</a:t>
            </a:r>
            <a:r>
              <a:rPr lang="en-US" dirty="0"/>
              <a:t> not read from JSON input data</a:t>
            </a:r>
          </a:p>
          <a:p>
            <a:pPr lvl="1"/>
            <a:r>
              <a:rPr lang="en-US" dirty="0" smtClean="0"/>
              <a:t>Improvements </a:t>
            </a:r>
            <a:r>
              <a:rPr lang="en-US" dirty="0"/>
              <a:t>in driver strategy</a:t>
            </a:r>
          </a:p>
          <a:p>
            <a:pPr lvl="1"/>
            <a:r>
              <a:rPr lang="en-US" dirty="0" err="1" smtClean="0"/>
              <a:t>Bugfixes</a:t>
            </a:r>
            <a:r>
              <a:rPr lang="en-US" dirty="0" smtClean="0"/>
              <a:t> </a:t>
            </a:r>
            <a:r>
              <a:rPr lang="en-US" dirty="0"/>
              <a:t>in </a:t>
            </a:r>
            <a:r>
              <a:rPr lang="en-US" dirty="0" err="1"/>
              <a:t>MeasuredSpeed</a:t>
            </a:r>
            <a:r>
              <a:rPr lang="en-US" dirty="0"/>
              <a:t> mode</a:t>
            </a:r>
            <a:endParaRPr lang="en-US" dirty="0" smtClean="0"/>
          </a:p>
        </p:txBody>
      </p:sp>
    </p:spTree>
    <p:extLst>
      <p:ext uri="{BB962C8B-B14F-4D97-AF65-F5344CB8AC3E}">
        <p14:creationId xmlns:p14="http://schemas.microsoft.com/office/powerpoint/2010/main" val="399791021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Notes for using </a:t>
            </a:r>
            <a:r>
              <a:rPr lang="en-US" dirty="0" err="1" smtClean="0"/>
              <a:t>Vecto</a:t>
            </a:r>
            <a:r>
              <a:rPr lang="en-US" dirty="0" smtClean="0"/>
              <a:t> 3.x with AAUX (1)</a:t>
            </a:r>
            <a:endParaRPr lang="en-US" dirty="0"/>
          </a:p>
        </p:txBody>
      </p:sp>
      <p:sp>
        <p:nvSpPr>
          <p:cNvPr id="3" name="Inhaltsplatzhalter 2"/>
          <p:cNvSpPr>
            <a:spLocks noGrp="1"/>
          </p:cNvSpPr>
          <p:nvPr>
            <p:ph idx="1"/>
          </p:nvPr>
        </p:nvSpPr>
        <p:spPr/>
        <p:txBody>
          <a:bodyPr/>
          <a:lstStyle/>
          <a:p>
            <a:r>
              <a:rPr lang="en-US" dirty="0" smtClean="0"/>
              <a:t>The </a:t>
            </a:r>
            <a:r>
              <a:rPr lang="en-US" dirty="0" err="1" smtClean="0"/>
              <a:t>AdvancedAuxiliaries</a:t>
            </a:r>
            <a:r>
              <a:rPr lang="en-US" dirty="0" smtClean="0"/>
              <a:t> module requires the number of activations for pneumatic consumers (brakes, doors, kneeling) and the (estimated) total cycle time. This can be configured in the .APAC-file (actuations file). For standard bus/coach cycles (i.e., the cycle file contains “bus” </a:t>
            </a:r>
            <a:r>
              <a:rPr lang="en-US" b="1" dirty="0" smtClean="0"/>
              <a:t>and</a:t>
            </a:r>
            <a:r>
              <a:rPr lang="en-US" dirty="0" smtClean="0"/>
              <a:t> “</a:t>
            </a:r>
            <a:r>
              <a:rPr lang="en-US" dirty="0" err="1" smtClean="0"/>
              <a:t>heavy_urban</a:t>
            </a:r>
            <a:r>
              <a:rPr lang="en-US" dirty="0" smtClean="0"/>
              <a:t>” or “suburban” or “interurban” or “urban”; </a:t>
            </a:r>
            <a:r>
              <a:rPr lang="en-US" b="1" dirty="0" smtClean="0"/>
              <a:t>or</a:t>
            </a:r>
            <a:r>
              <a:rPr lang="en-US" dirty="0" smtClean="0"/>
              <a:t> the cycle contains “coach” (</a:t>
            </a:r>
            <a:r>
              <a:rPr lang="en-US" i="1" dirty="0" smtClean="0"/>
              <a:t>case insensitive</a:t>
            </a:r>
            <a:r>
              <a:rPr lang="en-US" dirty="0" smtClean="0"/>
              <a:t>)) the actuations file already contains the number of activations and the cycle time. For other cycles the filename without extension is used to lookup the activations in the .APAC file (</a:t>
            </a:r>
            <a:r>
              <a:rPr lang="en-US" i="1" dirty="0" smtClean="0"/>
              <a:t>case sensitive</a:t>
            </a:r>
            <a:r>
              <a:rPr lang="en-US" dirty="0" smtClean="0"/>
              <a:t>)</a:t>
            </a:r>
            <a:endParaRPr lang="en-US" dirty="0"/>
          </a:p>
        </p:txBody>
      </p:sp>
    </p:spTree>
    <p:extLst>
      <p:ext uri="{BB962C8B-B14F-4D97-AF65-F5344CB8AC3E}">
        <p14:creationId xmlns:p14="http://schemas.microsoft.com/office/powerpoint/2010/main" val="375001363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(2)</a:t>
            </a:r>
            <a:endParaRPr lang="en-US" dirty="0"/>
          </a:p>
        </p:txBody>
      </p:sp>
      <p:sp>
        <p:nvSpPr>
          <p:cNvPr id="3" name="Inhaltsplatzhalter 2"/>
          <p:cNvSpPr>
            <a:spLocks noGrp="1"/>
          </p:cNvSpPr>
          <p:nvPr>
            <p:ph idx="1"/>
          </p:nvPr>
        </p:nvSpPr>
        <p:spPr>
          <a:xfrm>
            <a:off x="179511" y="1124744"/>
            <a:ext cx="8856985" cy="5328592"/>
          </a:xfrm>
        </p:spPr>
        <p:txBody>
          <a:bodyPr/>
          <a:lstStyle/>
          <a:p>
            <a:r>
              <a:rPr lang="en-US" dirty="0" err="1" smtClean="0"/>
              <a:t>Vecto</a:t>
            </a:r>
            <a:r>
              <a:rPr lang="en-US" dirty="0" smtClean="0"/>
              <a:t> 3 uses an average auxiliaries load (determined by the AAUX module depending on the settings)</a:t>
            </a:r>
            <a:r>
              <a:rPr lang="en-US" dirty="0"/>
              <a:t> for the </a:t>
            </a:r>
            <a:r>
              <a:rPr lang="en-US" dirty="0" smtClean="0"/>
              <a:t>simulation. The AAUX module computes the fuel consumption in parallel to </a:t>
            </a:r>
            <a:r>
              <a:rPr lang="en-US" dirty="0" err="1" smtClean="0"/>
              <a:t>VectoCore</a:t>
            </a:r>
            <a:r>
              <a:rPr lang="en-US" dirty="0" smtClean="0"/>
              <a:t> and accounts for smart consumers (e.g., alternator, pneumatics, …).</a:t>
            </a:r>
          </a:p>
          <a:p>
            <a:r>
              <a:rPr lang="en-US" dirty="0" smtClean="0"/>
              <a:t>Output</a:t>
            </a:r>
          </a:p>
          <a:p>
            <a:pPr lvl="1"/>
            <a:r>
              <a:rPr lang="en-US" dirty="0" smtClean="0"/>
              <a:t>The .</a:t>
            </a:r>
            <a:r>
              <a:rPr lang="en-US" dirty="0" err="1" smtClean="0"/>
              <a:t>vmod</a:t>
            </a:r>
            <a:r>
              <a:rPr lang="en-US" dirty="0" smtClean="0"/>
              <a:t> file contains both, the fuel consumption calculated by </a:t>
            </a:r>
            <a:r>
              <a:rPr lang="en-US" dirty="0" err="1" smtClean="0"/>
              <a:t>VectoCore</a:t>
            </a:r>
            <a:r>
              <a:rPr lang="en-US" dirty="0" smtClean="0"/>
              <a:t> (per simulation interval) and AAUX (accumulated and per simulation interval).</a:t>
            </a:r>
            <a:br>
              <a:rPr lang="en-US" dirty="0" smtClean="0"/>
            </a:br>
            <a:r>
              <a:rPr lang="en-US" dirty="0" smtClean="0"/>
              <a:t>Columns in .</a:t>
            </a:r>
            <a:r>
              <a:rPr lang="en-US" dirty="0" err="1" smtClean="0"/>
              <a:t>vmod</a:t>
            </a:r>
            <a:r>
              <a:rPr lang="en-US" dirty="0" smtClean="0"/>
              <a:t> file:</a:t>
            </a:r>
          </a:p>
          <a:p>
            <a:pPr lvl="2"/>
            <a:r>
              <a:rPr lang="en-US" dirty="0" err="1"/>
              <a:t>AA_TotalCycleFC_Grams</a:t>
            </a:r>
            <a:r>
              <a:rPr lang="en-US" dirty="0"/>
              <a:t> [g</a:t>
            </a:r>
            <a:r>
              <a:rPr lang="en-US" dirty="0" smtClean="0"/>
              <a:t>]: accumulated fuel consumption as computed by the AAUX model, considering smart consumers</a:t>
            </a:r>
          </a:p>
          <a:p>
            <a:pPr lvl="2"/>
            <a:r>
              <a:rPr lang="en-US" dirty="0" smtClean="0"/>
              <a:t>FC-Map </a:t>
            </a:r>
            <a:r>
              <a:rPr lang="en-US" dirty="0"/>
              <a:t>[</a:t>
            </a:r>
            <a:r>
              <a:rPr lang="en-US" dirty="0" smtClean="0"/>
              <a:t>g/h]: fuel consumption as computed by </a:t>
            </a:r>
            <a:r>
              <a:rPr lang="en-US" dirty="0" err="1" smtClean="0"/>
              <a:t>VectoCore</a:t>
            </a:r>
            <a:r>
              <a:rPr lang="en-US" dirty="0" smtClean="0"/>
              <a:t> interpolating </a:t>
            </a:r>
            <a:r>
              <a:rPr lang="en-US" dirty="0"/>
              <a:t>in the FC-Map, </a:t>
            </a:r>
            <a:r>
              <a:rPr lang="en-US" dirty="0" smtClean="0"/>
              <a:t>using an average base load of auxiliaries</a:t>
            </a:r>
          </a:p>
          <a:p>
            <a:pPr lvl="2"/>
            <a:r>
              <a:rPr lang="en-US" dirty="0" smtClean="0"/>
              <a:t>FC-</a:t>
            </a:r>
            <a:r>
              <a:rPr lang="en-US" dirty="0" err="1" smtClean="0"/>
              <a:t>AUXc</a:t>
            </a:r>
            <a:r>
              <a:rPr lang="en-US" dirty="0" smtClean="0"/>
              <a:t> </a:t>
            </a:r>
            <a:r>
              <a:rPr lang="en-US" dirty="0"/>
              <a:t>[g/h</a:t>
            </a:r>
            <a:r>
              <a:rPr lang="en-US" dirty="0" smtClean="0"/>
              <a:t>]: fuel consumption corrected due to engine stop/start (currently not applicable)</a:t>
            </a:r>
          </a:p>
          <a:p>
            <a:pPr lvl="2"/>
            <a:r>
              <a:rPr lang="en-US" dirty="0" smtClean="0"/>
              <a:t>FC-</a:t>
            </a:r>
            <a:r>
              <a:rPr lang="en-US" dirty="0" err="1" smtClean="0"/>
              <a:t>WHTCc</a:t>
            </a:r>
            <a:r>
              <a:rPr lang="en-US" dirty="0" smtClean="0"/>
              <a:t> </a:t>
            </a:r>
            <a:r>
              <a:rPr lang="en-US" dirty="0"/>
              <a:t>[g/h</a:t>
            </a:r>
            <a:r>
              <a:rPr lang="en-US" dirty="0" smtClean="0"/>
              <a:t>]: WHTC-corrected fuel consumption (not applicable in engineering mode)</a:t>
            </a:r>
          </a:p>
          <a:p>
            <a:pPr lvl="2"/>
            <a:r>
              <a:rPr lang="en-US" dirty="0" smtClean="0"/>
              <a:t>FC-AAUX </a:t>
            </a:r>
            <a:r>
              <a:rPr lang="en-US" dirty="0"/>
              <a:t>[</a:t>
            </a:r>
            <a:r>
              <a:rPr lang="en-US" dirty="0" smtClean="0"/>
              <a:t>g/h]: fuel consumption per simulation interval, derived from </a:t>
            </a:r>
            <a:r>
              <a:rPr lang="en-US" dirty="0" err="1" smtClean="0"/>
              <a:t>AA_TotalCycleFC_Grams</a:t>
            </a:r>
            <a:endParaRPr lang="en-US" dirty="0" smtClean="0"/>
          </a:p>
          <a:p>
            <a:pPr lvl="2"/>
            <a:r>
              <a:rPr lang="en-US" dirty="0" smtClean="0"/>
              <a:t>FC-Final </a:t>
            </a:r>
            <a:r>
              <a:rPr lang="en-US" dirty="0"/>
              <a:t>[g/h</a:t>
            </a:r>
            <a:r>
              <a:rPr lang="en-US" dirty="0" smtClean="0"/>
              <a:t>]: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smtClean="0"/>
              <a:t>Notes for using </a:t>
            </a:r>
            <a:r>
              <a:rPr lang="en-US" dirty="0" err="1" smtClean="0"/>
              <a:t>Vecto</a:t>
            </a:r>
            <a:r>
              <a:rPr lang="en-US" dirty="0" smtClean="0"/>
              <a:t> 3.x with AAUX (3)</a:t>
            </a:r>
            <a:endParaRPr lang="en-US" dirty="0"/>
          </a:p>
        </p:txBody>
      </p:sp>
      <p:sp>
        <p:nvSpPr>
          <p:cNvPr id="3" name="Inhaltsplatzhalter 2"/>
          <p:cNvSpPr>
            <a:spLocks noGrp="1"/>
          </p:cNvSpPr>
          <p:nvPr>
            <p:ph idx="1"/>
          </p:nvPr>
        </p:nvSpPr>
        <p:spPr>
          <a:xfrm>
            <a:off x="251521" y="1628800"/>
            <a:ext cx="8640959" cy="4608512"/>
          </a:xfrm>
        </p:spPr>
        <p:txBody>
          <a:bodyPr/>
          <a:lstStyle/>
          <a:p>
            <a:r>
              <a:rPr lang="en-US" dirty="0" smtClean="0"/>
              <a:t>Output .</a:t>
            </a:r>
            <a:r>
              <a:rPr lang="en-US" dirty="0" err="1" smtClean="0"/>
              <a:t>vsum</a:t>
            </a:r>
            <a:endParaRPr lang="en-US" dirty="0" smtClean="0"/>
          </a:p>
          <a:p>
            <a:pPr lvl="1"/>
            <a:r>
              <a:rPr lang="en-US" dirty="0" smtClean="0"/>
              <a:t>Columns in .</a:t>
            </a:r>
            <a:r>
              <a:rPr lang="en-US" dirty="0" err="1" smtClean="0"/>
              <a:t>vsum</a:t>
            </a:r>
            <a:r>
              <a:rPr lang="en-US" dirty="0" smtClean="0"/>
              <a:t> file:</a:t>
            </a:r>
          </a:p>
          <a:p>
            <a:pPr lvl="2"/>
            <a:r>
              <a:rPr lang="en-US" dirty="0" smtClean="0"/>
              <a:t>FC-Map: total fuel consumption as computed by </a:t>
            </a:r>
            <a:r>
              <a:rPr lang="en-US" dirty="0" err="1" smtClean="0"/>
              <a:t>VectoCore</a:t>
            </a:r>
            <a:r>
              <a:rPr lang="en-US" dirty="0" smtClean="0"/>
              <a:t> interpolating in the FC-Map, using an average base load of auxiliaries</a:t>
            </a:r>
          </a:p>
          <a:p>
            <a:pPr lvl="2"/>
            <a:r>
              <a:rPr lang="en-US" dirty="0" smtClean="0"/>
              <a:t>FC-</a:t>
            </a:r>
            <a:r>
              <a:rPr lang="en-US" dirty="0" err="1" smtClean="0"/>
              <a:t>AUXc</a:t>
            </a:r>
            <a:r>
              <a:rPr lang="en-US" dirty="0" smtClean="0"/>
              <a:t>: total fuel consumption corrected due to engine stop/start (currently not applicable)</a:t>
            </a:r>
          </a:p>
          <a:p>
            <a:pPr lvl="2"/>
            <a:r>
              <a:rPr lang="en-US" dirty="0" smtClean="0"/>
              <a:t>FC-</a:t>
            </a:r>
            <a:r>
              <a:rPr lang="en-US" dirty="0" err="1" smtClean="0"/>
              <a:t>WHTCc</a:t>
            </a:r>
            <a:r>
              <a:rPr lang="en-US" dirty="0" smtClean="0"/>
              <a:t>: WHTC-corrected fuel consumption (not applicable in engineering mode)</a:t>
            </a:r>
          </a:p>
          <a:p>
            <a:pPr lvl="2"/>
            <a:r>
              <a:rPr lang="en-US" dirty="0" smtClean="0"/>
              <a:t>FC-AAUX: fuel consumption per simulation interval, derived from </a:t>
            </a:r>
            <a:r>
              <a:rPr lang="en-US" dirty="0" err="1" smtClean="0"/>
              <a:t>AA_TotalCycleFC_Grams</a:t>
            </a:r>
            <a:endParaRPr lang="en-US" dirty="0" smtClean="0"/>
          </a:p>
          <a:p>
            <a:pPr lvl="2"/>
            <a:r>
              <a:rPr lang="en-US" dirty="0" smtClean="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smtClean="0"/>
              <a:t>Vecto</a:t>
            </a:r>
            <a:r>
              <a:rPr lang="en-US" dirty="0" smtClean="0"/>
              <a:t> </a:t>
            </a:r>
            <a:r>
              <a:rPr lang="en-US" dirty="0"/>
              <a:t>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smtClean="0"/>
              <a:t>Main Updates</a:t>
            </a:r>
          </a:p>
          <a:p>
            <a:pPr lvl="1"/>
            <a:r>
              <a:rPr lang="en-US" dirty="0" smtClean="0"/>
              <a:t>Plot shift lines as computed according to WB 2016 declaration mode in GUI</a:t>
            </a:r>
          </a:p>
          <a:p>
            <a:r>
              <a:rPr lang="en-US" dirty="0" err="1" smtClean="0"/>
              <a:t>Bugfixes</a:t>
            </a:r>
            <a:endParaRPr lang="en-US" dirty="0" smtClean="0"/>
          </a:p>
          <a:p>
            <a:pPr lvl="1"/>
            <a:r>
              <a:rPr lang="en-US" dirty="0" smtClean="0"/>
              <a:t>GUI: Buttons to add/remove auxiliaries are visible again</a:t>
            </a:r>
          </a:p>
          <a:p>
            <a:pPr lvl="1"/>
            <a:r>
              <a:rPr lang="en-US" dirty="0" smtClean="0"/>
              <a:t>Error in calculation of WHTC correction factor</a:t>
            </a:r>
          </a:p>
          <a:p>
            <a:pPr lvl="1"/>
            <a:r>
              <a:rPr lang="en-US" dirty="0" smtClean="0"/>
              <a:t>Fix: consider gearbox inertia (engineering mode) for searching operating point</a:t>
            </a:r>
          </a:p>
          <a:p>
            <a:pPr lvl="1"/>
            <a:r>
              <a:rPr lang="en-US" dirty="0" smtClean="0"/>
              <a:t>Wrong output of road gradient in measured speed mode (correct gradient for simulation)</a:t>
            </a:r>
          </a:p>
          <a:p>
            <a:pPr lvl="1"/>
            <a:r>
              <a:rPr lang="en-US" dirty="0" smtClean="0"/>
              <a:t>Fuel consumption in .</a:t>
            </a:r>
            <a:r>
              <a:rPr lang="en-US" dirty="0" err="1" smtClean="0"/>
              <a:t>vsum</a:t>
            </a:r>
            <a:r>
              <a:rPr lang="en-US" dirty="0" smtClean="0"/>
              <a:t> file now accounts for </a:t>
            </a:r>
            <a:r>
              <a:rPr lang="en-US" dirty="0" err="1" smtClean="0"/>
              <a:t>AdvancedAuxiliaries</a:t>
            </a:r>
            <a:r>
              <a:rPr lang="en-US" dirty="0" smtClean="0"/>
              <a:t> model</a:t>
            </a:r>
          </a:p>
          <a:p>
            <a:pPr lvl="1"/>
            <a:r>
              <a:rPr lang="en-US" dirty="0" err="1" smtClean="0"/>
              <a:t>GraphDrawer</a:t>
            </a:r>
            <a:r>
              <a:rPr lang="en-US" dirty="0" smtClean="0"/>
              <a:t> (</a:t>
            </a:r>
            <a:r>
              <a:rPr lang="en-US" dirty="0" err="1" smtClean="0"/>
              <a:t>Vecto</a:t>
            </a:r>
            <a:r>
              <a:rPr lang="en-US" dirty="0" smtClean="0"/>
              <a:t>): handle new .</a:t>
            </a:r>
            <a:r>
              <a:rPr lang="en-US" dirty="0" err="1" smtClean="0"/>
              <a:t>vmod</a:t>
            </a:r>
            <a:r>
              <a:rPr lang="en-US" dirty="0" smtClean="0"/>
              <a:t> format of </a:t>
            </a:r>
            <a:r>
              <a:rPr lang="en-US" dirty="0" err="1" smtClean="0"/>
              <a:t>Vecto</a:t>
            </a:r>
            <a:r>
              <a:rPr lang="en-US" dirty="0" smtClean="0"/>
              <a:t> 3</a:t>
            </a:r>
          </a:p>
          <a:p>
            <a:pPr lvl="1"/>
            <a:r>
              <a:rPr lang="en-US" dirty="0" err="1" smtClean="0"/>
              <a:t>AdvancedAuxiliaries</a:t>
            </a:r>
            <a:r>
              <a:rPr lang="en-US" dirty="0" smtClean="0"/>
              <a:t>: language-settings independent input parsing</a:t>
            </a:r>
          </a:p>
          <a:p>
            <a:pPr lvl="1"/>
            <a:r>
              <a:rPr lang="en-US" dirty="0" err="1" smtClean="0"/>
              <a:t>Paux</a:t>
            </a:r>
            <a:r>
              <a:rPr lang="en-US" dirty="0" smtClean="0"/>
              <a:t> was ignored when running </a:t>
            </a:r>
            <a:r>
              <a:rPr lang="en-US" dirty="0" err="1" smtClean="0"/>
              <a:t>Vecto</a:t>
            </a:r>
            <a:r>
              <a:rPr lang="en-US" dirty="0" smtClean="0"/>
              <a:t> 2.2</a:t>
            </a:r>
          </a:p>
          <a:p>
            <a:pPr lvl="1"/>
            <a:r>
              <a:rPr lang="en-US" dirty="0" smtClean="0"/>
              <a:t>Error in massive multithreaded execution</a:t>
            </a:r>
          </a:p>
          <a:p>
            <a:pPr lvl="1"/>
            <a:r>
              <a:rPr lang="en-US" dirty="0" smtClean="0"/>
              <a:t>Fix unhandled response during simulation</a:t>
            </a:r>
          </a:p>
          <a:p>
            <a:pPr lvl="1"/>
            <a:r>
              <a:rPr lang="en-US" dirty="0" smtClean="0"/>
              <a:t>Fix output columns in .</a:t>
            </a:r>
            <a:r>
              <a:rPr lang="en-US" dirty="0" err="1" smtClean="0"/>
              <a:t>vmod</a:t>
            </a:r>
            <a:endParaRPr lang="en-US" dirty="0" smtClean="0"/>
          </a:p>
        </p:txBody>
      </p:sp>
    </p:spTree>
    <p:extLst>
      <p:ext uri="{BB962C8B-B14F-4D97-AF65-F5344CB8AC3E}">
        <p14:creationId xmlns:p14="http://schemas.microsoft.com/office/powerpoint/2010/main" val="409638667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Vecto</a:t>
            </a:r>
            <a:r>
              <a:rPr lang="en-US" dirty="0" smtClean="0"/>
              <a:t> 3.0.3.495</a:t>
            </a:r>
            <a:r>
              <a:rPr lang="en-US" dirty="0"/>
              <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smtClean="0"/>
              <a:t>Main Updates</a:t>
            </a:r>
          </a:p>
          <a:p>
            <a:pPr lvl="1"/>
            <a:r>
              <a:rPr lang="en-US" dirty="0" smtClean="0"/>
              <a:t>Support for Advanced Auxiliaries (Ricardo) in </a:t>
            </a:r>
            <a:r>
              <a:rPr lang="en-US" dirty="0" err="1" smtClean="0"/>
              <a:t>Vecto</a:t>
            </a:r>
            <a:r>
              <a:rPr lang="en-US" dirty="0" smtClean="0"/>
              <a:t> 3.0.3 and </a:t>
            </a:r>
            <a:r>
              <a:rPr lang="en-US" dirty="0" err="1" smtClean="0"/>
              <a:t>Vecto</a:t>
            </a:r>
            <a:r>
              <a:rPr lang="en-US" dirty="0" smtClean="0"/>
              <a:t> 2.2</a:t>
            </a:r>
          </a:p>
          <a:p>
            <a:pPr lvl="1"/>
            <a:r>
              <a:rPr lang="en-US" dirty="0" smtClean="0"/>
              <a:t>Performance improvements</a:t>
            </a:r>
          </a:p>
          <a:p>
            <a:pPr lvl="1"/>
            <a:r>
              <a:rPr lang="en-US" dirty="0" smtClean="0"/>
              <a:t>Gearshift polygons according to WB 2016</a:t>
            </a:r>
          </a:p>
          <a:p>
            <a:pPr lvl="1"/>
            <a:r>
              <a:rPr lang="en-US" dirty="0" smtClean="0"/>
              <a:t>Revision of SUM-data file, changed order of columns, changed column headers</a:t>
            </a:r>
          </a:p>
          <a:p>
            <a:r>
              <a:rPr lang="en-US" dirty="0" err="1" smtClean="0"/>
              <a:t>Bugfixes</a:t>
            </a:r>
            <a:endParaRPr lang="en-US" dirty="0" smtClean="0"/>
          </a:p>
          <a:p>
            <a:pPr lvl="1"/>
            <a:r>
              <a:rPr lang="en-US" dirty="0" smtClean="0"/>
              <a:t>Delaunay Maps: additional check for duplicate input points</a:t>
            </a:r>
          </a:p>
          <a:p>
            <a:pPr lvl="1"/>
            <a:r>
              <a:rPr lang="en-US" dirty="0" smtClean="0"/>
              <a:t>Creation of PDF Report when running multiple jobs at once</a:t>
            </a:r>
          </a:p>
          <a:p>
            <a:pPr lvl="1"/>
            <a:r>
              <a:rPr lang="en-US" dirty="0" smtClean="0"/>
              <a:t>Sanity checks for gear shift lines</a:t>
            </a:r>
          </a:p>
          <a:p>
            <a:pPr lvl="1"/>
            <a:r>
              <a:rPr lang="en-US" dirty="0" smtClean="0"/>
              <a:t>Improvements </a:t>
            </a:r>
            <a:r>
              <a:rPr lang="en-US" dirty="0" err="1" smtClean="0"/>
              <a:t>DriverStrategy</a:t>
            </a:r>
            <a:r>
              <a:rPr lang="en-US" dirty="0" smtClean="0"/>
              <a:t>: handling special cases</a:t>
            </a:r>
            <a:endParaRPr lang="en-US" dirty="0"/>
          </a:p>
        </p:txBody>
      </p:sp>
    </p:spTree>
    <p:extLst>
      <p:ext uri="{BB962C8B-B14F-4D97-AF65-F5344CB8AC3E}">
        <p14:creationId xmlns:p14="http://schemas.microsoft.com/office/powerpoint/2010/main" val="37117345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smtClean="0"/>
              <a:t>Performance Comparison</a:t>
            </a:r>
            <a:endParaRPr lang="en-US" dirty="0"/>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smtClean="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smtClean="0"/>
              <a:t>Total execution time (15 runs in parallel):  </a:t>
            </a:r>
            <a:r>
              <a:rPr lang="en-US" sz="1800" b="0" dirty="0" err="1" smtClean="0"/>
              <a:t>Vecto</a:t>
            </a:r>
            <a:r>
              <a:rPr lang="en-US" sz="1800" b="0" dirty="0" smtClean="0"/>
              <a:t> 3.0.2: 6min 6s; </a:t>
            </a:r>
            <a:r>
              <a:rPr lang="en-US" sz="1800" dirty="0" err="1" smtClean="0"/>
              <a:t>Vecto</a:t>
            </a:r>
            <a:r>
              <a:rPr lang="en-US" sz="1800" dirty="0" smtClean="0"/>
              <a:t> 3.0.3: 35s</a:t>
            </a:r>
          </a:p>
        </p:txBody>
      </p:sp>
    </p:spTree>
    <p:extLst>
      <p:ext uri="{BB962C8B-B14F-4D97-AF65-F5344CB8AC3E}">
        <p14:creationId xmlns:p14="http://schemas.microsoft.com/office/powerpoint/2010/main" val="532525684"/>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smtClean="0"/>
              <a:t>VECTO </a:t>
            </a:r>
            <a:r>
              <a:rPr lang="en-GB" sz="2800" kern="0" dirty="0"/>
              <a:t>3.0.2</a:t>
            </a:r>
            <a:br>
              <a:rPr lang="en-GB" sz="2800" kern="0" dirty="0"/>
            </a:br>
            <a:r>
              <a:rPr lang="en-GB" sz="1600" kern="0" dirty="0" smtClean="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smtClean="0"/>
              <a:t>Main updates</a:t>
            </a:r>
          </a:p>
          <a:p>
            <a:pPr marL="342900" indent="-342900" algn="l">
              <a:lnSpc>
                <a:spcPct val="130000"/>
              </a:lnSpc>
              <a:spcBef>
                <a:spcPts val="600"/>
              </a:spcBef>
              <a:buFont typeface="Arial" pitchFamily="34" charset="0"/>
              <a:buChar char="•"/>
            </a:pPr>
            <a:r>
              <a:rPr lang="en-GB" sz="1400" b="0" dirty="0" smtClean="0"/>
              <a:t>New simulation modes: </a:t>
            </a:r>
          </a:p>
          <a:p>
            <a:pPr marL="800100" lvl="1" indent="-342900" algn="l">
              <a:lnSpc>
                <a:spcPct val="130000"/>
              </a:lnSpc>
              <a:spcBef>
                <a:spcPts val="300"/>
              </a:spcBef>
              <a:buFont typeface="Arial" pitchFamily="34" charset="0"/>
              <a:buChar char="•"/>
            </a:pPr>
            <a:r>
              <a:rPr lang="en-GB" sz="1400" b="0" dirty="0" err="1" smtClean="0"/>
              <a:t>Pwheel</a:t>
            </a:r>
            <a:r>
              <a:rPr lang="en-GB" sz="1400" b="0" dirty="0" smtClean="0"/>
              <a:t> (</a:t>
            </a:r>
            <a:r>
              <a:rPr lang="en-GB" sz="1400" b="0" dirty="0" err="1" smtClean="0"/>
              <a:t>SiCo</a:t>
            </a:r>
            <a:r>
              <a:rPr lang="en-GB" sz="1400" b="0" dirty="0" smtClean="0"/>
              <a:t>), </a:t>
            </a:r>
          </a:p>
          <a:p>
            <a:pPr marL="800100" lvl="1" indent="-342900" algn="l">
              <a:lnSpc>
                <a:spcPct val="130000"/>
              </a:lnSpc>
              <a:spcBef>
                <a:spcPts val="300"/>
              </a:spcBef>
              <a:buFont typeface="Arial" pitchFamily="34" charset="0"/>
              <a:buChar char="•"/>
            </a:pPr>
            <a:r>
              <a:rPr lang="en-GB" sz="1400" b="0" dirty="0" smtClean="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endParaRPr lang="en-GB" sz="1400" b="0" dirty="0" smtClean="0"/>
          </a:p>
          <a:p>
            <a:pPr marL="342900" indent="-342900" algn="l">
              <a:lnSpc>
                <a:spcPct val="130000"/>
              </a:lnSpc>
              <a:spcBef>
                <a:spcPts val="600"/>
              </a:spcBef>
              <a:buFont typeface="Arial" pitchFamily="34" charset="0"/>
              <a:buChar char="•"/>
            </a:pPr>
            <a:r>
              <a:rPr lang="en-US" sz="1400" b="0" dirty="0" smtClean="0"/>
              <a:t>Adaptations </a:t>
            </a:r>
            <a:r>
              <a:rPr lang="en-US" sz="1400" b="0" dirty="0"/>
              <a:t>of powertrain components </a:t>
            </a:r>
            <a:r>
              <a:rPr lang="en-US" sz="1400" b="0" dirty="0" smtClean="0"/>
              <a:t>architecture</a:t>
            </a:r>
          </a:p>
          <a:p>
            <a:pPr marL="800100" lvl="1" indent="-342900" algn="l">
              <a:lnSpc>
                <a:spcPct val="130000"/>
              </a:lnSpc>
              <a:spcBef>
                <a:spcPts val="300"/>
              </a:spcBef>
              <a:buFont typeface="Arial" pitchFamily="34" charset="0"/>
              <a:buChar char="•"/>
            </a:pPr>
            <a:r>
              <a:rPr lang="en-US" sz="1400" b="0" dirty="0" smtClean="0"/>
              <a:t>Move </a:t>
            </a:r>
            <a:r>
              <a:rPr lang="en-US" sz="1400" b="0" dirty="0"/>
              <a:t>wheels inertia from vehicle to </a:t>
            </a:r>
            <a:r>
              <a:rPr lang="en-US" sz="1400" b="0" dirty="0" smtClean="0"/>
              <a:t>wheels</a:t>
            </a:r>
          </a:p>
          <a:p>
            <a:pPr marL="800100" lvl="1" indent="-342900" algn="l">
              <a:lnSpc>
                <a:spcPct val="130000"/>
              </a:lnSpc>
              <a:spcBef>
                <a:spcPts val="300"/>
              </a:spcBef>
              <a:buFont typeface="Arial" pitchFamily="34" charset="0"/>
              <a:buChar char="•"/>
            </a:pPr>
            <a:r>
              <a:rPr lang="en-US" sz="1400" b="0" dirty="0" smtClean="0"/>
              <a:t>Auxiliaries </a:t>
            </a:r>
            <a:r>
              <a:rPr lang="en-US" sz="1400" b="0" dirty="0"/>
              <a:t>no longer connected via clutch to the engine but via a separate </a:t>
            </a:r>
            <a:r>
              <a:rPr lang="en-US" sz="1400" b="0" dirty="0" smtClean="0"/>
              <a:t>port</a:t>
            </a:r>
          </a:p>
          <a:p>
            <a:pPr marL="800100" lvl="1" indent="-342900" algn="l">
              <a:lnSpc>
                <a:spcPct val="130000"/>
              </a:lnSpc>
              <a:spcBef>
                <a:spcPts val="300"/>
              </a:spcBef>
              <a:buFont typeface="Arial" pitchFamily="34" charset="0"/>
              <a:buChar char="•"/>
            </a:pPr>
            <a:r>
              <a:rPr lang="en-US" sz="1400" b="0" dirty="0" smtClean="0"/>
              <a:t>Engine </a:t>
            </a:r>
            <a:r>
              <a:rPr lang="en-US" sz="1400" b="0" dirty="0"/>
              <a:t>checks overload of gearbox and engine </a:t>
            </a:r>
            <a:r>
              <a:rPr lang="en-US" sz="1400" b="0" dirty="0" smtClean="0"/>
              <a:t>overload</a:t>
            </a:r>
          </a:p>
          <a:p>
            <a:pPr marL="342900" indent="-342900" algn="l">
              <a:lnSpc>
                <a:spcPct val="130000"/>
              </a:lnSpc>
              <a:spcBef>
                <a:spcPts val="600"/>
              </a:spcBef>
              <a:buFont typeface="Arial" pitchFamily="34" charset="0"/>
              <a:buChar char="•"/>
            </a:pPr>
            <a:r>
              <a:rPr lang="en-US" sz="1400" b="0" dirty="0" smtClean="0"/>
              <a:t>Fixed </a:t>
            </a:r>
            <a:r>
              <a:rPr lang="en-US" sz="1400" b="0" dirty="0"/>
              <a:t>some driving behavior related issues in </a:t>
            </a:r>
            <a:r>
              <a:rPr lang="en-US" sz="1400" b="0" dirty="0" err="1" smtClean="0"/>
              <a:t>VectoCore</a:t>
            </a:r>
            <a:r>
              <a:rPr lang="en-US" sz="1400" b="0" dirty="0" smtClean="0"/>
              <a:t>:</a:t>
            </a:r>
          </a:p>
          <a:p>
            <a:pPr marL="800100" lvl="1" indent="-342900" algn="l">
              <a:lnSpc>
                <a:spcPct val="130000"/>
              </a:lnSpc>
              <a:spcBef>
                <a:spcPts val="300"/>
              </a:spcBef>
              <a:buFont typeface="Arial" pitchFamily="34" charset="0"/>
              <a:buChar char="•"/>
            </a:pPr>
            <a:r>
              <a:rPr lang="en-US" sz="1400" b="0" dirty="0" smtClean="0"/>
              <a:t>When </a:t>
            </a:r>
            <a:r>
              <a:rPr lang="en-US" sz="1400" b="0" dirty="0"/>
              <a:t>the vehicle comes to a halt during gear shift, instead of aborting the cycle, it tries to drive away again with an appropriate gear</a:t>
            </a:r>
            <a:r>
              <a:rPr lang="en-US" sz="1400" b="0" dirty="0" smtClean="0"/>
              <a:t>.</a:t>
            </a:r>
          </a:p>
          <a:p>
            <a:pPr marL="342900" indent="-342900" algn="l">
              <a:lnSpc>
                <a:spcPct val="130000"/>
              </a:lnSpc>
              <a:spcBef>
                <a:spcPts val="600"/>
              </a:spcBef>
              <a:buFont typeface="Arial" pitchFamily="34" charset="0"/>
              <a:buChar char="•"/>
            </a:pPr>
            <a:r>
              <a:rPr lang="en-US" sz="1400" b="0" dirty="0" err="1" smtClean="0"/>
              <a:t>ModData</a:t>
            </a:r>
            <a:r>
              <a:rPr lang="en-US" sz="1400" b="0" dirty="0" smtClean="0"/>
              <a:t> Format </a:t>
            </a:r>
            <a:r>
              <a:rPr lang="en-US" sz="1400" b="0" dirty="0"/>
              <a:t>changed for better information and </a:t>
            </a:r>
            <a:r>
              <a:rPr lang="en-US" sz="1400" b="0" dirty="0" smtClean="0"/>
              <a:t>clarity</a:t>
            </a:r>
          </a:p>
          <a:p>
            <a:pPr marL="342900" indent="-342900" algn="l">
              <a:lnSpc>
                <a:spcPct val="130000"/>
              </a:lnSpc>
              <a:spcBef>
                <a:spcPts val="600"/>
              </a:spcBef>
              <a:buFont typeface="Arial" pitchFamily="34" charset="0"/>
              <a:buChar char="•"/>
            </a:pPr>
            <a:r>
              <a:rPr lang="en-US" sz="1400" b="0" dirty="0"/>
              <a:t>Added validation of input </a:t>
            </a:r>
            <a:r>
              <a:rPr lang="en-US" sz="1400" b="0" dirty="0" smtClean="0"/>
              <a:t>values (according to latest VectoInputParameters.xls)</a:t>
            </a:r>
          </a:p>
          <a:p>
            <a:pPr marL="342900" indent="-342900" algn="l">
              <a:lnSpc>
                <a:spcPct val="130000"/>
              </a:lnSpc>
              <a:spcBef>
                <a:spcPts val="600"/>
              </a:spcBef>
              <a:buFont typeface="Arial" pitchFamily="34" charset="0"/>
              <a:buChar char="•"/>
            </a:pPr>
            <a:r>
              <a:rPr lang="en-US" sz="1400" b="0" dirty="0" smtClean="0"/>
              <a:t>Various </a:t>
            </a:r>
            <a:r>
              <a:rPr lang="en-US" sz="1400" b="0" dirty="0" err="1" smtClean="0"/>
              <a:t>bugfixes</a:t>
            </a:r>
            <a:endParaRPr lang="en-GB" sz="1400" b="0" dirty="0" smtClean="0"/>
          </a:p>
        </p:txBody>
      </p:sp>
    </p:spTree>
    <p:extLst>
      <p:ext uri="{BB962C8B-B14F-4D97-AF65-F5344CB8AC3E}">
        <p14:creationId xmlns:p14="http://schemas.microsoft.com/office/powerpoint/2010/main" val="21678138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3.3.2.1548 Official Release</a:t>
            </a:r>
            <a:r>
              <a:rPr lang="en-US" dirty="0"/>
              <a:t/>
            </a:r>
            <a:br>
              <a:rPr lang="en-US" dirty="0"/>
            </a:br>
            <a:r>
              <a:rPr lang="en-US" sz="1600" dirty="0" smtClean="0"/>
              <a:t>2019-03-29</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3.3.2.1519-RC)</a:t>
            </a:r>
          </a:p>
          <a:p>
            <a:pPr lvl="1">
              <a:tabLst>
                <a:tab pos="1885950" algn="l"/>
              </a:tabLst>
            </a:pPr>
            <a:r>
              <a:rPr lang="en-US" sz="1600" dirty="0"/>
              <a:t>[VECTO-861] - 3.3.1: Torque converter not working correctly</a:t>
            </a:r>
          </a:p>
          <a:p>
            <a:pPr lvl="1">
              <a:tabLst>
                <a:tab pos="1885950" algn="l"/>
              </a:tabLst>
            </a:pPr>
            <a:r>
              <a:rPr lang="en-US" sz="1600" dirty="0" smtClean="0"/>
              <a:t>[</a:t>
            </a:r>
            <a:r>
              <a:rPr lang="en-US" sz="1600" dirty="0"/>
              <a:t>VECTO-904] - Range for gear loss map not sufficient.</a:t>
            </a:r>
          </a:p>
          <a:p>
            <a:pPr lvl="1">
              <a:tabLst>
                <a:tab pos="1885950" algn="l"/>
              </a:tabLst>
            </a:pPr>
            <a:r>
              <a:rPr lang="en-US" sz="1600" dirty="0" smtClean="0"/>
              <a:t>[</a:t>
            </a:r>
            <a:r>
              <a:rPr lang="en-US" sz="1600" dirty="0"/>
              <a:t>VECTO-909] - 3.3.2.1519: Problems running more than one input .xml</a:t>
            </a:r>
          </a:p>
          <a:p>
            <a:pPr lvl="1">
              <a:tabLst>
                <a:tab pos="1885950" algn="l"/>
              </a:tabLst>
            </a:pPr>
            <a:r>
              <a:rPr lang="en-US" sz="1600" dirty="0" smtClean="0"/>
              <a:t>[</a:t>
            </a: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smtClean="0"/>
              <a:t>[</a:t>
            </a: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smtClean="0"/>
              <a:t>[</a:t>
            </a: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endParaRPr lang="en-US" sz="1600" dirty="0" smtClean="0"/>
          </a:p>
        </p:txBody>
      </p:sp>
    </p:spTree>
    <p:extLst>
      <p:ext uri="{BB962C8B-B14F-4D97-AF65-F5344CB8AC3E}">
        <p14:creationId xmlns:p14="http://schemas.microsoft.com/office/powerpoint/2010/main" val="248753026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Pwheel</a:t>
            </a:r>
            <a:r>
              <a:rPr lang="en-US" dirty="0" smtClean="0"/>
              <a:t> (</a:t>
            </a:r>
            <a:r>
              <a:rPr lang="en-US" dirty="0" err="1" smtClean="0"/>
              <a:t>SiCo</a:t>
            </a:r>
            <a:r>
              <a:rPr lang="en-US" dirty="0" smtClean="0"/>
              <a:t>) Mode</a:t>
            </a:r>
            <a:endParaRPr lang="en-US" dirty="0"/>
          </a:p>
        </p:txBody>
      </p:sp>
      <p:sp>
        <p:nvSpPr>
          <p:cNvPr id="3" name="Inhaltsplatzhalter 2"/>
          <p:cNvSpPr>
            <a:spLocks noGrp="1"/>
          </p:cNvSpPr>
          <p:nvPr>
            <p:ph idx="1"/>
          </p:nvPr>
        </p:nvSpPr>
        <p:spPr/>
        <p:txBody>
          <a:bodyPr/>
          <a:lstStyle/>
          <a:p>
            <a:r>
              <a:rPr lang="en-US" dirty="0" smtClean="0"/>
              <a:t>Function as already available in </a:t>
            </a:r>
            <a:r>
              <a:rPr lang="en-US" dirty="0" err="1" smtClean="0"/>
              <a:t>Vecto</a:t>
            </a:r>
            <a:r>
              <a:rPr lang="en-US" dirty="0" smtClean="0"/>
              <a:t> 2.2 also added in </a:t>
            </a:r>
            <a:r>
              <a:rPr lang="en-US" dirty="0" err="1" smtClean="0"/>
              <a:t>Vecto</a:t>
            </a:r>
            <a:r>
              <a:rPr lang="en-US" dirty="0" smtClean="0"/>
              <a:t> 3.0.2</a:t>
            </a:r>
          </a:p>
          <a:p>
            <a:pPr lvl="1"/>
            <a:r>
              <a:rPr lang="en-US" dirty="0" smtClean="0"/>
              <a:t>Driving cycle specifies power at wheel, engine speed, gear, and auxiliary power</a:t>
            </a:r>
          </a:p>
          <a:p>
            <a:pPr lvl="1"/>
            <a:r>
              <a:rPr lang="en-US" dirty="0"/>
              <a:t>No driver model in the simulation.</a:t>
            </a:r>
          </a:p>
          <a:p>
            <a:pPr lvl="1"/>
            <a:r>
              <a:rPr lang="en-US" dirty="0" smtClean="0"/>
              <a:t>The </a:t>
            </a:r>
            <a:r>
              <a:rPr lang="en-US" dirty="0" err="1"/>
              <a:t>Vecto</a:t>
            </a:r>
            <a:r>
              <a:rPr lang="en-US" dirty="0"/>
              <a:t> gear-shift model is overruled.</a:t>
            </a:r>
          </a:p>
          <a:p>
            <a:pPr lvl="1"/>
            <a:r>
              <a:rPr lang="en-US" dirty="0"/>
              <a:t>Function used for </a:t>
            </a:r>
            <a:r>
              <a:rPr lang="en-US" dirty="0" smtClean="0"/>
              <a:t>creating reference results for </a:t>
            </a:r>
            <a:r>
              <a:rPr lang="en-US" dirty="0" err="1" smtClean="0"/>
              <a:t>SiCo</a:t>
            </a:r>
            <a:r>
              <a:rPr lang="en-US" dirty="0" smtClean="0"/>
              <a:t> tests</a:t>
            </a:r>
          </a:p>
          <a:p>
            <a:pPr lvl="1"/>
            <a:r>
              <a:rPr lang="en-US" dirty="0" smtClean="0"/>
              <a:t>For details see user manual: Simulation Models / </a:t>
            </a:r>
            <a:r>
              <a:rPr lang="en-US" dirty="0" err="1" smtClean="0"/>
              <a:t>Pwheel</a:t>
            </a:r>
            <a:r>
              <a:rPr lang="en-US" dirty="0" smtClean="0"/>
              <a:t> Input (</a:t>
            </a:r>
            <a:r>
              <a:rPr lang="en-US" dirty="0" err="1" smtClean="0"/>
              <a:t>SiCo</a:t>
            </a:r>
            <a:r>
              <a:rPr lang="en-US" dirty="0" smtClean="0"/>
              <a:t>)</a:t>
            </a:r>
            <a:endParaRPr lang="en-US" dirty="0"/>
          </a:p>
          <a:p>
            <a:pPr lvl="1"/>
            <a:endParaRPr lang="en-US" dirty="0" smtClean="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Measured Speed Mode</a:t>
            </a:r>
            <a:endParaRPr lang="en-US" dirty="0"/>
          </a:p>
        </p:txBody>
      </p:sp>
      <p:sp>
        <p:nvSpPr>
          <p:cNvPr id="3" name="Inhaltsplatzhalter 2"/>
          <p:cNvSpPr>
            <a:spLocks noGrp="1"/>
          </p:cNvSpPr>
          <p:nvPr>
            <p:ph idx="1"/>
          </p:nvPr>
        </p:nvSpPr>
        <p:spPr/>
        <p:txBody>
          <a:bodyPr/>
          <a:lstStyle/>
          <a:p>
            <a:r>
              <a:rPr lang="en-US" dirty="0" smtClean="0"/>
              <a:t>Functionality already available in </a:t>
            </a:r>
            <a:r>
              <a:rPr lang="en-US" dirty="0" err="1" smtClean="0"/>
              <a:t>Vecto</a:t>
            </a:r>
            <a:r>
              <a:rPr lang="en-US" dirty="0" smtClean="0"/>
              <a:t> 2.2 added in </a:t>
            </a:r>
            <a:r>
              <a:rPr lang="en-US" dirty="0" err="1" smtClean="0"/>
              <a:t>Vecto</a:t>
            </a:r>
            <a:r>
              <a:rPr lang="en-US" dirty="0" smtClean="0"/>
              <a:t> 3.0.2</a:t>
            </a:r>
          </a:p>
          <a:p>
            <a:pPr lvl="1"/>
            <a:r>
              <a:rPr lang="en-US" dirty="0" smtClean="0"/>
              <a:t>Driving cycle not defined by target speed but by actual speed. No driver model in the simulation.</a:t>
            </a:r>
          </a:p>
          <a:p>
            <a:pPr lvl="1"/>
            <a:r>
              <a:rPr lang="en-US" dirty="0" smtClean="0"/>
              <a:t>Gear and engine speed can be specified in the driving cycle. In this case the </a:t>
            </a:r>
            <a:r>
              <a:rPr lang="en-US" dirty="0" err="1" smtClean="0"/>
              <a:t>Vecto</a:t>
            </a:r>
            <a:r>
              <a:rPr lang="en-US" dirty="0" smtClean="0"/>
              <a:t> gear-shift model is overruled.</a:t>
            </a:r>
          </a:p>
          <a:p>
            <a:pPr lvl="1"/>
            <a:r>
              <a:rPr lang="en-US" dirty="0" smtClean="0"/>
              <a:t>Function used for “proof of concept” purposes</a:t>
            </a:r>
          </a:p>
          <a:p>
            <a:pPr lvl="1"/>
            <a:r>
              <a:rPr lang="en-US" dirty="0" smtClean="0"/>
              <a:t>For details see user manual: Calculation Modes / Engineering Mode / Measured Speed</a:t>
            </a:r>
            <a:endParaRPr lang="en-US" dirty="0"/>
          </a:p>
        </p:txBody>
      </p:sp>
    </p:spTree>
    <p:extLst>
      <p:ext uri="{BB962C8B-B14F-4D97-AF65-F5344CB8AC3E}">
        <p14:creationId xmlns:p14="http://schemas.microsoft.com/office/powerpoint/2010/main" val="373580889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a:t>
            </a:r>
            <a:r>
              <a:rPr lang="en-US" dirty="0" err="1" smtClean="0"/>
              <a:t>vmod</a:t>
            </a:r>
            <a:r>
              <a:rPr lang="en-US" dirty="0" smtClean="0"/>
              <a:t> File Update</a:t>
            </a:r>
            <a:endParaRPr lang="en-US" dirty="0"/>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r>
              <a:rPr lang="en-US" dirty="0" smtClean="0"/>
              <a:t>.</a:t>
            </a:r>
          </a:p>
          <a:p>
            <a:r>
              <a:rPr lang="en-US" dirty="0" smtClean="0"/>
              <a:t>For details see the user manual: Input and Output / Modal Results (.</a:t>
            </a:r>
            <a:r>
              <a:rPr lang="en-US" dirty="0" err="1" smtClean="0"/>
              <a:t>vmod</a:t>
            </a:r>
            <a:r>
              <a:rPr lang="en-US" dirty="0" smtClean="0"/>
              <a:t>)</a:t>
            </a:r>
            <a:endParaRPr lang="en-US" dirty="0"/>
          </a:p>
        </p:txBody>
      </p:sp>
    </p:spTree>
    <p:extLst>
      <p:ext uri="{BB962C8B-B14F-4D97-AF65-F5344CB8AC3E}">
        <p14:creationId xmlns:p14="http://schemas.microsoft.com/office/powerpoint/2010/main" val="386975413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Changelog 3.0.2</a:t>
            </a:r>
            <a:endParaRPr lang="en-US" dirty="0"/>
          </a:p>
        </p:txBody>
      </p:sp>
      <p:sp>
        <p:nvSpPr>
          <p:cNvPr id="3" name="Inhaltsplatzhalter 2"/>
          <p:cNvSpPr>
            <a:spLocks noGrp="1"/>
          </p:cNvSpPr>
          <p:nvPr>
            <p:ph idx="1"/>
          </p:nvPr>
        </p:nvSpPr>
        <p:spPr/>
        <p:txBody>
          <a:bodyPr/>
          <a:lstStyle/>
          <a:p>
            <a:r>
              <a:rPr lang="en-US" sz="800" dirty="0"/>
              <a:t>- New simulation modes:</a:t>
            </a:r>
          </a:p>
          <a:p>
            <a:r>
              <a:rPr lang="en-US" sz="800" dirty="0" smtClean="0"/>
              <a:t>+ </a:t>
            </a:r>
            <a:r>
              <a:rPr lang="en-US" sz="800" dirty="0"/>
              <a:t>Measured Speed</a:t>
            </a:r>
          </a:p>
          <a:p>
            <a:r>
              <a:rPr lang="en-US" sz="800" dirty="0" smtClean="0"/>
              <a:t>+ </a:t>
            </a:r>
            <a:r>
              <a:rPr lang="en-US" sz="800" dirty="0"/>
              <a:t>Measured Speed with Gear</a:t>
            </a:r>
          </a:p>
          <a:p>
            <a:r>
              <a:rPr lang="en-US" sz="800" dirty="0" smtClean="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smtClean="0"/>
              <a:t>+ </a:t>
            </a:r>
            <a:r>
              <a:rPr lang="en-US" sz="800" dirty="0"/>
              <a:t>Move wheels inertia from vehicle to wheels</a:t>
            </a:r>
          </a:p>
          <a:p>
            <a:r>
              <a:rPr lang="en-US" sz="800" dirty="0" smtClean="0"/>
              <a:t>+ </a:t>
            </a:r>
            <a:r>
              <a:rPr lang="en-US" sz="800" dirty="0"/>
              <a:t>Auxiliaries no longer connected via clutch to the engine but via a separate port</a:t>
            </a:r>
          </a:p>
          <a:p>
            <a:r>
              <a:rPr lang="en-US" sz="800" dirty="0" smtClean="0"/>
              <a:t>+ </a:t>
            </a:r>
            <a:r>
              <a:rPr lang="en-US" sz="800" dirty="0"/>
              <a:t>Engine checks overload of gearbox and engine overload</a:t>
            </a:r>
          </a:p>
          <a:p>
            <a:r>
              <a:rPr lang="en-US" sz="800" dirty="0"/>
              <a:t>- Fixed some driving behavior related issues in </a:t>
            </a:r>
            <a:r>
              <a:rPr lang="en-US" sz="800" dirty="0" err="1"/>
              <a:t>VectoCore</a:t>
            </a:r>
            <a:r>
              <a:rPr lang="en-US" sz="800" dirty="0"/>
              <a:t>:</a:t>
            </a:r>
          </a:p>
          <a:p>
            <a:r>
              <a:rPr lang="en-US" sz="800" dirty="0" smtClean="0"/>
              <a:t>+ </a:t>
            </a:r>
            <a:r>
              <a:rPr lang="en-US" sz="800" dirty="0"/>
              <a:t>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smtClean="0"/>
              <a:t>v_air</a:t>
            </a:r>
            <a:r>
              <a:rPr lang="en-US" sz="800" dirty="0" smtClean="0"/>
              <a:t>/beta </a:t>
            </a:r>
            <a:r>
              <a:rPr lang="en-US" sz="800" dirty="0"/>
              <a:t>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smtClean="0"/>
              <a:t>Improvements</a:t>
            </a:r>
          </a:p>
          <a:p>
            <a:pPr lvl="1">
              <a:tabLst>
                <a:tab pos="1885950" algn="l"/>
              </a:tabLst>
            </a:pPr>
            <a:r>
              <a:rPr lang="en-US" sz="1600" dirty="0" smtClean="0"/>
              <a:t>[</a:t>
            </a:r>
            <a:r>
              <a:rPr lang="en-US" sz="1600" dirty="0"/>
              <a:t>VECTO-869] - change new vehicle input fields (ADAS, sleeper cab, etc.) to be mandatory</a:t>
            </a:r>
          </a:p>
          <a:p>
            <a:pPr lvl="1">
              <a:tabLst>
                <a:tab pos="1885950" algn="l"/>
              </a:tabLst>
            </a:pPr>
            <a:r>
              <a:rPr lang="en-US" sz="1600" dirty="0" smtClean="0"/>
              <a:t>[</a:t>
            </a:r>
            <a:r>
              <a:rPr lang="en-US" sz="1600" dirty="0"/>
              <a:t>VECTO-784] - Configuration file for VECTO log files</a:t>
            </a:r>
          </a:p>
          <a:p>
            <a:pPr lvl="1">
              <a:tabLst>
                <a:tab pos="1885950" algn="l"/>
              </a:tabLst>
            </a:pPr>
            <a:r>
              <a:rPr lang="en-US" sz="1600" dirty="0" smtClean="0"/>
              <a:t>[</a:t>
            </a:r>
            <a:r>
              <a:rPr lang="en-US" sz="1600" dirty="0"/>
              <a:t>VECTO-865] - Extend Sum-Data</a:t>
            </a:r>
          </a:p>
          <a:p>
            <a:pPr lvl="1">
              <a:tabLst>
                <a:tab pos="1885950" algn="l"/>
              </a:tabLst>
            </a:pPr>
            <a:r>
              <a:rPr lang="en-US" sz="1600" dirty="0" smtClean="0"/>
              <a:t>[</a:t>
            </a:r>
            <a:r>
              <a:rPr lang="en-US" sz="1600" dirty="0"/>
              <a:t>VECTO-873] - Add digest value to </a:t>
            </a:r>
            <a:r>
              <a:rPr lang="en-US" sz="1600" dirty="0" err="1"/>
              <a:t>SumData</a:t>
            </a:r>
            <a:endParaRPr lang="en-US" sz="1600" dirty="0" smtClean="0"/>
          </a:p>
          <a:p>
            <a:pPr>
              <a:tabLst>
                <a:tab pos="1885950" algn="l"/>
              </a:tabLst>
            </a:pPr>
            <a:r>
              <a:rPr lang="en-US" sz="1800" b="1" dirty="0" err="1" smtClean="0"/>
              <a:t>Bugfixes</a:t>
            </a:r>
            <a:endParaRPr lang="en-US" sz="1800" b="1" dirty="0" smtClean="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smtClean="0"/>
              <a:t>[</a:t>
            </a:r>
            <a:r>
              <a:rPr lang="en-US" sz="1600" dirty="0"/>
              <a:t>VECTO-787] - APT: </a:t>
            </a:r>
            <a:r>
              <a:rPr lang="en-US" sz="1600" dirty="0" err="1"/>
              <a:t>DrivingAction</a:t>
            </a:r>
            <a:r>
              <a:rPr lang="en-US" sz="1600" dirty="0"/>
              <a:t> Accelerate after Overload</a:t>
            </a:r>
          </a:p>
          <a:p>
            <a:pPr lvl="1">
              <a:tabLst>
                <a:tab pos="1885950" algn="l"/>
              </a:tabLst>
            </a:pPr>
            <a:r>
              <a:rPr lang="en-US" sz="1600" dirty="0" smtClean="0"/>
              <a:t>[</a:t>
            </a:r>
            <a:r>
              <a:rPr lang="en-US" sz="1600" dirty="0"/>
              <a:t>VECTO-789] - APT: </a:t>
            </a:r>
            <a:r>
              <a:rPr lang="en-US" sz="1600" dirty="0" err="1"/>
              <a:t>ResponseUnderload</a:t>
            </a:r>
            <a:endParaRPr lang="en-US" sz="1600" dirty="0"/>
          </a:p>
          <a:p>
            <a:pPr lvl="1">
              <a:tabLst>
                <a:tab pos="1885950" algn="l"/>
              </a:tabLst>
            </a:pPr>
            <a:r>
              <a:rPr lang="en-US" sz="1600" dirty="0" smtClean="0"/>
              <a:t>[</a:t>
            </a:r>
            <a:r>
              <a:rPr lang="en-US" sz="1600" dirty="0"/>
              <a:t>VECTO-797] - VECTO abort with AT transmission and TC table value</a:t>
            </a:r>
          </a:p>
          <a:p>
            <a:pPr lvl="1">
              <a:tabLst>
                <a:tab pos="1885950" algn="l"/>
              </a:tabLst>
            </a:pPr>
            <a:r>
              <a:rPr lang="en-US" sz="1600" dirty="0" smtClean="0"/>
              <a:t>[</a:t>
            </a:r>
            <a:r>
              <a:rPr lang="en-US" sz="1600" dirty="0"/>
              <a:t>VECTO-798] - VECTO abort with certified AT transmission data and certified TC data</a:t>
            </a:r>
          </a:p>
          <a:p>
            <a:pPr lvl="1">
              <a:tabLst>
                <a:tab pos="1885950" algn="l"/>
              </a:tabLst>
            </a:pPr>
            <a:r>
              <a:rPr lang="en-US" sz="1600" dirty="0" smtClean="0"/>
              <a:t>[</a:t>
            </a:r>
            <a:r>
              <a:rPr lang="en-US" sz="1600" dirty="0"/>
              <a:t>VECTO-807] - VECTO errors in vehicle class 1/2/3</a:t>
            </a:r>
          </a:p>
          <a:p>
            <a:pPr lvl="1">
              <a:tabLst>
                <a:tab pos="1885950" algn="l"/>
              </a:tabLst>
            </a:pPr>
            <a:r>
              <a:rPr lang="en-US" sz="1600" dirty="0" smtClean="0"/>
              <a:t>[</a:t>
            </a:r>
            <a:r>
              <a:rPr lang="en-US" sz="1600" dirty="0"/>
              <a:t>VECTO-827] - Torque converter inertia </a:t>
            </a:r>
          </a:p>
          <a:p>
            <a:pPr lvl="1">
              <a:tabLst>
                <a:tab pos="1885950" algn="l"/>
              </a:tabLst>
            </a:pPr>
            <a:r>
              <a:rPr lang="en-US" sz="1600" dirty="0" smtClean="0"/>
              <a:t>[</a:t>
            </a:r>
            <a:r>
              <a:rPr lang="en-US" sz="1600" dirty="0"/>
              <a:t>VECTO-838] - APT: </a:t>
            </a:r>
            <a:r>
              <a:rPr lang="en-US" sz="1600" dirty="0" err="1" smtClean="0"/>
              <a:t>ResponseOverload</a:t>
            </a:r>
            <a:endParaRPr lang="en-US" sz="1600" dirty="0" smtClean="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19942978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smtClean="0"/>
              <a:t>Bugfixes</a:t>
            </a:r>
            <a:endParaRPr lang="en-US" sz="1800" b="1" dirty="0" smtClean="0"/>
          </a:p>
          <a:p>
            <a:pPr lvl="1">
              <a:tabLst>
                <a:tab pos="1885950" algn="l"/>
              </a:tabLst>
            </a:pPr>
            <a:r>
              <a:rPr lang="en-US" sz="1600" dirty="0" smtClean="0"/>
              <a:t>[VECTO-843</a:t>
            </a:r>
            <a:r>
              <a:rPr lang="en-US" sz="1600" dirty="0"/>
              <a:t>] - AT Transmissions problem on VECTO 3.3.1.1463</a:t>
            </a:r>
          </a:p>
          <a:p>
            <a:pPr lvl="1">
              <a:tabLst>
                <a:tab pos="1885950" algn="l"/>
              </a:tabLst>
            </a:pPr>
            <a:r>
              <a:rPr lang="en-US" sz="1600" dirty="0" smtClean="0"/>
              <a:t>[</a:t>
            </a:r>
            <a:r>
              <a:rPr lang="en-US" sz="1600" dirty="0"/>
              <a:t>VECTO-844] - Error with AT gearbox model</a:t>
            </a:r>
          </a:p>
          <a:p>
            <a:pPr lvl="1">
              <a:tabLst>
                <a:tab pos="1885950" algn="l"/>
              </a:tabLst>
            </a:pPr>
            <a:r>
              <a:rPr lang="en-US" sz="1600" dirty="0" smtClean="0"/>
              <a:t>[</a:t>
            </a:r>
            <a:r>
              <a:rPr lang="en-US" sz="1600" dirty="0"/>
              <a:t>VECTO-847] - Simulation abort due to error in </a:t>
            </a:r>
            <a:r>
              <a:rPr lang="en-US" sz="1600" dirty="0" err="1"/>
              <a:t>NLog</a:t>
            </a:r>
            <a:r>
              <a:rPr lang="en-US" sz="1600" dirty="0"/>
              <a:t>?</a:t>
            </a:r>
          </a:p>
          <a:p>
            <a:pPr lvl="1">
              <a:tabLst>
                <a:tab pos="1885950" algn="l"/>
              </a:tabLst>
            </a:pPr>
            <a:r>
              <a:rPr lang="en-US" sz="1600" dirty="0" smtClean="0"/>
              <a:t>[</a:t>
            </a: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smtClean="0"/>
              <a:t>[</a:t>
            </a:r>
            <a:r>
              <a:rPr lang="en-US" sz="1600" dirty="0"/>
              <a:t>VECTO-858] - Urban Delivery Abort - with APT-S Transmission and TC</a:t>
            </a:r>
          </a:p>
          <a:p>
            <a:pPr lvl="1">
              <a:tabLst>
                <a:tab pos="1885950" algn="l"/>
              </a:tabLst>
            </a:pPr>
            <a:r>
              <a:rPr lang="en-US" sz="1600" dirty="0" smtClean="0"/>
              <a:t>[</a:t>
            </a:r>
            <a:r>
              <a:rPr lang="en-US" sz="1600" dirty="0"/>
              <a:t>VECTO-861] - 3.3.1: Torque converter not working correctly</a:t>
            </a:r>
          </a:p>
          <a:p>
            <a:pPr lvl="1">
              <a:tabLst>
                <a:tab pos="1885950" algn="l"/>
              </a:tabLst>
            </a:pPr>
            <a:r>
              <a:rPr lang="en-US" sz="1600" dirty="0" smtClean="0"/>
              <a:t>[</a:t>
            </a:r>
            <a:r>
              <a:rPr lang="en-US" sz="1600" dirty="0"/>
              <a:t>VECTO-872] - MRF/CIF: Torque Converter certification method and certification </a:t>
            </a:r>
            <a:r>
              <a:rPr lang="en-US" sz="1600" dirty="0" err="1" smtClean="0"/>
              <a:t>nbr</a:t>
            </a:r>
            <a:r>
              <a:rPr lang="en-US" sz="1600" dirty="0" smtClean="0"/>
              <a:t> </a:t>
            </a:r>
            <a:r>
              <a:rPr lang="en-US" sz="1600" dirty="0"/>
              <a:t>not correctly set</a:t>
            </a:r>
          </a:p>
          <a:p>
            <a:pPr lvl="1">
              <a:tabLst>
                <a:tab pos="1885950" algn="l"/>
              </a:tabLst>
            </a:pPr>
            <a:r>
              <a:rPr lang="en-US" sz="1600" dirty="0" smtClean="0"/>
              <a:t>[</a:t>
            </a:r>
            <a:r>
              <a:rPr lang="en-US" sz="1600" dirty="0"/>
              <a:t>VECTO-879] - SIMULATION RUN ABORTED </a:t>
            </a:r>
            <a:r>
              <a:rPr lang="en-US" sz="1600" dirty="0" err="1"/>
              <a:t>DistanceRun</a:t>
            </a:r>
            <a:r>
              <a:rPr lang="en-US" sz="1600" dirty="0"/>
              <a:t> got an unexpected </a:t>
            </a:r>
            <a:r>
              <a:rPr lang="en-US" sz="1600" dirty="0" smtClean="0"/>
              <a:t>resp.</a:t>
            </a:r>
            <a:endParaRPr lang="en-US" sz="1600" dirty="0"/>
          </a:p>
          <a:p>
            <a:pPr lvl="1">
              <a:tabLst>
                <a:tab pos="1885950" algn="l"/>
              </a:tabLst>
            </a:pPr>
            <a:r>
              <a:rPr lang="en-US" sz="1600" dirty="0" smtClean="0"/>
              <a:t>[</a:t>
            </a:r>
            <a:r>
              <a:rPr lang="en-US" sz="1600" dirty="0"/>
              <a:t>VECTO-883] - Traction interruption may be too long</a:t>
            </a:r>
          </a:p>
          <a:p>
            <a:pPr lvl="1">
              <a:tabLst>
                <a:tab pos="1885950" algn="l"/>
              </a:tabLst>
            </a:pPr>
            <a:r>
              <a:rPr lang="en-US" sz="1600" dirty="0" smtClean="0"/>
              <a:t>[</a:t>
            </a:r>
            <a:r>
              <a:rPr lang="en-US" sz="1600" dirty="0"/>
              <a:t>VECTO-815] - Unexpected Response: </a:t>
            </a:r>
            <a:r>
              <a:rPr lang="en-US" sz="1600" dirty="0" err="1"/>
              <a:t>SpeedLimitExceeded</a:t>
            </a:r>
            <a:endParaRPr lang="en-US" sz="1600" dirty="0"/>
          </a:p>
          <a:p>
            <a:pPr lvl="1">
              <a:tabLst>
                <a:tab pos="1885950" algn="l"/>
              </a:tabLst>
            </a:pPr>
            <a:r>
              <a:rPr lang="en-US" sz="1600" dirty="0" smtClean="0"/>
              <a:t>[</a:t>
            </a:r>
            <a:r>
              <a:rPr lang="en-US" sz="1600" dirty="0"/>
              <a:t>VECTO-816] - object reference not set to an instance of an object</a:t>
            </a:r>
          </a:p>
          <a:p>
            <a:pPr lvl="1">
              <a:tabLst>
                <a:tab pos="1885950" algn="l"/>
              </a:tabLst>
            </a:pPr>
            <a:r>
              <a:rPr lang="en-US" sz="1600" dirty="0" smtClean="0"/>
              <a:t>[</a:t>
            </a: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smtClean="0"/>
              <a:t>[</a:t>
            </a: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smtClean="0"/>
              <a:t>[</a:t>
            </a: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3.3.2.1519 Release Candidate</a:t>
            </a:r>
            <a:r>
              <a:rPr lang="en-US" dirty="0"/>
              <a:t/>
            </a:r>
            <a:br>
              <a:rPr lang="en-US" dirty="0"/>
            </a:br>
            <a:r>
              <a:rPr lang="en-US" sz="1600" dirty="0" smtClean="0"/>
              <a:t>2019-03-01</a:t>
            </a:r>
            <a:endParaRPr lang="en-US" sz="1600" dirty="0"/>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smtClean="0"/>
              <a:t>Installation Option </a:t>
            </a:r>
            <a:r>
              <a:rPr lang="en-US" sz="1800" dirty="0" smtClean="0"/>
              <a:t>(VECTO-784)</a:t>
            </a:r>
          </a:p>
          <a:p>
            <a:pPr lvl="1">
              <a:tabLst>
                <a:tab pos="1885950" algn="l"/>
              </a:tabLst>
            </a:pPr>
            <a:r>
              <a:rPr lang="en-US" sz="1600" dirty="0" smtClean="0"/>
              <a:t>VECTO 3.3.2 adds a new feature to run as ‘installed application’ instead of the ‘portable’ mode</a:t>
            </a:r>
          </a:p>
          <a:p>
            <a:pPr lvl="1">
              <a:tabLst>
                <a:tab pos="1885950" algn="l"/>
              </a:tabLst>
            </a:pPr>
            <a:r>
              <a:rPr lang="en-US" sz="1600" dirty="0" smtClean="0"/>
              <a:t>VECTO as ‘installed application’</a:t>
            </a:r>
          </a:p>
          <a:p>
            <a:pPr lvl="2">
              <a:tabLst>
                <a:tab pos="1885950" algn="l"/>
              </a:tabLst>
            </a:pPr>
            <a:r>
              <a:rPr lang="en-US" sz="1200" dirty="0" smtClean="0"/>
              <a:t>Needs no write permissions to the VECTO application folder</a:t>
            </a:r>
          </a:p>
          <a:p>
            <a:pPr lvl="2">
              <a:tabLst>
                <a:tab pos="1885950" algn="l"/>
              </a:tabLst>
            </a:pPr>
            <a:r>
              <a:rPr lang="en-US" sz="1200" dirty="0" smtClean="0"/>
              <a:t>All configuration files and settings are written to %</a:t>
            </a:r>
            <a:r>
              <a:rPr lang="en-US" sz="1200" dirty="0" err="1" smtClean="0"/>
              <a:t>AppData</a:t>
            </a:r>
            <a:r>
              <a:rPr lang="en-US" sz="1200" dirty="0" smtClean="0"/>
              <a:t>%\VECTO\&lt;Version&gt;</a:t>
            </a:r>
          </a:p>
          <a:p>
            <a:pPr lvl="2">
              <a:tabLst>
                <a:tab pos="1885950" algn="l"/>
              </a:tabLst>
            </a:pPr>
            <a:r>
              <a:rPr lang="en-US" sz="1200" dirty="0" smtClean="0"/>
              <a:t>All log files are written to %</a:t>
            </a:r>
            <a:r>
              <a:rPr lang="en-US" sz="1200" dirty="0" err="1" smtClean="0"/>
              <a:t>LocalAppData</a:t>
            </a:r>
            <a:r>
              <a:rPr lang="en-US" sz="1200" dirty="0" smtClean="0"/>
              <a:t>%\VECTO\&lt;Version&gt;</a:t>
            </a:r>
          </a:p>
          <a:p>
            <a:pPr lvl="1">
              <a:tabLst>
                <a:tab pos="1885950" algn="l"/>
              </a:tabLst>
            </a:pPr>
            <a:r>
              <a:rPr lang="en-US" sz="1600" dirty="0" smtClean="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smtClean="0"/>
              <a:t>Edit </a:t>
            </a:r>
            <a:r>
              <a:rPr lang="en-US" sz="1200" dirty="0"/>
              <a:t>the file </a:t>
            </a:r>
            <a:r>
              <a:rPr lang="en-US" sz="1200" dirty="0" smtClean="0"/>
              <a:t>‘</a:t>
            </a:r>
            <a:r>
              <a:rPr lang="en-US" sz="1200" i="1" dirty="0" smtClean="0"/>
              <a:t>install.ini</a:t>
            </a:r>
            <a:r>
              <a:rPr lang="en-US" sz="1200" dirty="0" smtClean="0"/>
              <a:t>’ </a:t>
            </a:r>
            <a:r>
              <a:rPr lang="en-US" sz="1200" dirty="0"/>
              <a:t>and remove the comment character (#) in the line containing </a:t>
            </a:r>
            <a:r>
              <a:rPr lang="en-US" sz="1200" dirty="0" smtClean="0"/>
              <a:t/>
            </a:r>
            <a:br>
              <a:rPr lang="en-US" sz="1200" dirty="0" smtClean="0"/>
            </a:br>
            <a:r>
              <a:rPr lang="en-US" sz="1200" dirty="0" smtClean="0"/>
              <a:t>	</a:t>
            </a:r>
            <a:r>
              <a:rPr lang="en-US" sz="1200" b="1" dirty="0" err="1" smtClean="0">
                <a:latin typeface="Courier New" panose="02070309020205020404" pitchFamily="49" charset="0"/>
                <a:cs typeface="Courier New" panose="02070309020205020404" pitchFamily="49" charset="0"/>
              </a:rPr>
              <a:t>ExecutionMode</a:t>
            </a:r>
            <a:r>
              <a:rPr lang="en-US" sz="1200" b="1" dirty="0" smtClean="0">
                <a:latin typeface="Courier New" panose="02070309020205020404" pitchFamily="49" charset="0"/>
                <a:cs typeface="Courier New" panose="02070309020205020404" pitchFamily="49" charset="0"/>
              </a:rPr>
              <a:t> </a:t>
            </a:r>
            <a:r>
              <a:rPr lang="en-US" sz="1200" b="1" dirty="0">
                <a:latin typeface="Courier New" panose="02070309020205020404" pitchFamily="49" charset="0"/>
                <a:cs typeface="Courier New" panose="02070309020205020404" pitchFamily="49" charset="0"/>
              </a:rPr>
              <a:t>= </a:t>
            </a:r>
            <a:r>
              <a:rPr lang="en-US" sz="1200" b="1" dirty="0" smtClean="0">
                <a:latin typeface="Courier New" panose="02070309020205020404" pitchFamily="49" charset="0"/>
                <a:cs typeface="Courier New" panose="02070309020205020404" pitchFamily="49" charset="0"/>
              </a:rPr>
              <a:t>install</a:t>
            </a:r>
            <a:endParaRPr lang="en-US" sz="1200" b="1"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117858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a:t>
            </a:r>
            <a:r>
              <a:rPr lang="en-US" dirty="0" smtClean="0"/>
              <a:t>3.3.1.1492 Official Release</a:t>
            </a:r>
            <a:r>
              <a:rPr lang="en-US" dirty="0"/>
              <a:t/>
            </a:r>
            <a:br>
              <a:rPr lang="en-US" dirty="0"/>
            </a:br>
            <a:r>
              <a:rPr lang="en-US" sz="1600" dirty="0" smtClean="0"/>
              <a:t>2019-02-01</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smtClean="0"/>
              <a:t>Bugfixes</a:t>
            </a:r>
            <a:r>
              <a:rPr lang="en-US" sz="1800" b="1" dirty="0" smtClean="0"/>
              <a:t> (compared to 3.3.1.1463-RC)</a:t>
            </a:r>
            <a:endParaRPr lang="en-US" sz="1800" b="1" dirty="0"/>
          </a:p>
          <a:p>
            <a:pPr lvl="1">
              <a:tabLst>
                <a:tab pos="1885950" algn="l"/>
              </a:tabLst>
            </a:pPr>
            <a:r>
              <a:rPr lang="en-US" sz="1400" dirty="0"/>
              <a:t>[VECTO-845] - Fixing bug for VECTO-840</a:t>
            </a:r>
          </a:p>
          <a:p>
            <a:pPr lvl="1">
              <a:tabLst>
                <a:tab pos="1885950" algn="l"/>
              </a:tabLst>
            </a:pPr>
            <a:r>
              <a:rPr lang="en-US" sz="1400" dirty="0" smtClean="0"/>
              <a:t>[</a:t>
            </a: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smtClean="0"/>
              <a:t>[</a:t>
            </a:r>
            <a:r>
              <a:rPr lang="en-US" sz="1400" dirty="0"/>
              <a:t>VECTO-837] - VECTO GUI displays incorrect cycles prior to simulation</a:t>
            </a:r>
          </a:p>
          <a:p>
            <a:pPr lvl="1">
              <a:tabLst>
                <a:tab pos="1885950" algn="l"/>
              </a:tabLst>
            </a:pPr>
            <a:r>
              <a:rPr lang="en-US" sz="1400" dirty="0" smtClean="0"/>
              <a:t>[</a:t>
            </a:r>
            <a:r>
              <a:rPr lang="en-US" sz="1400" dirty="0"/>
              <a:t>VECTO-831] - Addition of indication to be added in Help and Release notes for simulations with </a:t>
            </a:r>
            <a:r>
              <a:rPr lang="en-US" sz="1400" dirty="0" smtClean="0"/>
              <a:t>LNG</a:t>
            </a:r>
            <a:endParaRPr lang="en-US" sz="1400" dirty="0"/>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smtClean="0"/>
              <a:t>cont.</a:t>
            </a:r>
            <a:endParaRPr lang="de-AT" sz="1800" b="0" dirty="0" err="1" smtClean="0"/>
          </a:p>
        </p:txBody>
      </p:sp>
    </p:spTree>
    <p:extLst>
      <p:ext uri="{BB962C8B-B14F-4D97-AF65-F5344CB8AC3E}">
        <p14:creationId xmlns:p14="http://schemas.microsoft.com/office/powerpoint/2010/main" val="481833887"/>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6480</Words>
  <Application>Microsoft Office PowerPoint</Application>
  <PresentationFormat>Bildschirmpräsentation (4:3)</PresentationFormat>
  <Paragraphs>700</Paragraphs>
  <Slides>53</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53</vt:i4>
      </vt:variant>
    </vt:vector>
  </HeadingPairs>
  <TitlesOfParts>
    <vt:vector size="59" baseType="lpstr">
      <vt:lpstr>Arial</vt:lpstr>
      <vt:lpstr>Calibri</vt:lpstr>
      <vt:lpstr>Courier New</vt:lpstr>
      <vt:lpstr>Times New Roman</vt:lpstr>
      <vt:lpstr>Verdana</vt:lpstr>
      <vt:lpstr>Standarddesign</vt:lpstr>
      <vt:lpstr>PowerPoint-Präsentation</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1218</cp:revision>
  <cp:lastPrinted>2013-01-22T12:03:30Z</cp:lastPrinted>
  <dcterms:created xsi:type="dcterms:W3CDTF">2010-01-07T15:28:02Z</dcterms:created>
  <dcterms:modified xsi:type="dcterms:W3CDTF">2019-08-14T06:39:42Z</dcterms:modified>
</cp:coreProperties>
</file>