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7" r:id="rId3"/>
    <p:sldId id="259" r:id="rId4"/>
    <p:sldId id="308" r:id="rId5"/>
    <p:sldId id="261" r:id="rId6"/>
    <p:sldId id="267" r:id="rId7"/>
    <p:sldId id="265" r:id="rId8"/>
    <p:sldId id="262" r:id="rId9"/>
    <p:sldId id="306" r:id="rId10"/>
    <p:sldId id="307" r:id="rId11"/>
    <p:sldId id="304" r:id="rId12"/>
    <p:sldId id="305" r:id="rId13"/>
    <p:sldId id="298" r:id="rId14"/>
    <p:sldId id="294" r:id="rId15"/>
    <p:sldId id="302" r:id="rId16"/>
    <p:sldId id="303" r:id="rId17"/>
    <p:sldId id="299" r:id="rId18"/>
    <p:sldId id="300" r:id="rId19"/>
    <p:sldId id="301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  <a:srgbClr val="FFFFFF"/>
    <a:srgbClr val="247317"/>
    <a:srgbClr val="9BBB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22" autoAdjust="0"/>
  </p:normalViewPr>
  <p:slideViewPr>
    <p:cSldViewPr>
      <p:cViewPr>
        <p:scale>
          <a:sx n="75" d="100"/>
          <a:sy n="75" d="100"/>
        </p:scale>
        <p:origin x="-2580" y="-11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21/07/2015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0456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21/07/2015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415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21/07/2015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4284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21/07/2015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846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21/07/2015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7577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21/07/2015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7722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21/07/2015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2314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21/07/2015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3179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21/07/2015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1887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21/07/2015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1266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21/07/2015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6776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A2203D-8DA4-4655-BF9E-AA17BDE25312}" type="datetimeFigureOut">
              <a:rPr lang="en-GB" smtClean="0"/>
              <a:t>21/07/2015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7151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emf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496" y="861666"/>
            <a:ext cx="8267700" cy="461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hteck 23"/>
          <p:cNvSpPr/>
          <p:nvPr/>
        </p:nvSpPr>
        <p:spPr>
          <a:xfrm>
            <a:off x="1878677" y="1729832"/>
            <a:ext cx="6770021" cy="2010418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Job List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5" name="Rechteck 24"/>
          <p:cNvSpPr/>
          <p:nvPr/>
        </p:nvSpPr>
        <p:spPr>
          <a:xfrm>
            <a:off x="699682" y="3889475"/>
            <a:ext cx="8044267" cy="124524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Message List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7" name="Rechteck 26"/>
          <p:cNvSpPr/>
          <p:nvPr/>
        </p:nvSpPr>
        <p:spPr>
          <a:xfrm>
            <a:off x="697577" y="5184875"/>
            <a:ext cx="8046371" cy="207018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>
                <a:solidFill>
                  <a:schemeClr val="tx1"/>
                </a:solidFill>
              </a:rPr>
              <a:t>Statusbar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371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764704"/>
            <a:ext cx="8126413" cy="2036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179512" y="133372"/>
            <a:ext cx="33923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Original in Release Notes.pptx</a:t>
            </a:r>
            <a:endParaRPr lang="en-GB" sz="20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717032"/>
            <a:ext cx="4108450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70597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836712"/>
            <a:ext cx="5105400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047206"/>
            <a:ext cx="4780359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Gerade Verbindung mit Pfeil 4"/>
          <p:cNvCxnSpPr/>
          <p:nvPr/>
        </p:nvCxnSpPr>
        <p:spPr>
          <a:xfrm flipH="1" flipV="1">
            <a:off x="4023475" y="1916832"/>
            <a:ext cx="188485" cy="93610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/>
          <p:nvPr/>
        </p:nvCxnSpPr>
        <p:spPr>
          <a:xfrm flipH="1">
            <a:off x="4045443" y="3645024"/>
            <a:ext cx="310533" cy="60817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Geschweifte Klammer rechts 18"/>
          <p:cNvSpPr/>
          <p:nvPr/>
        </p:nvSpPr>
        <p:spPr>
          <a:xfrm rot="5400000">
            <a:off x="3771448" y="36160"/>
            <a:ext cx="504055" cy="3113273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Geschweifte Klammer rechts 25"/>
          <p:cNvSpPr/>
          <p:nvPr/>
        </p:nvSpPr>
        <p:spPr>
          <a:xfrm rot="16200000">
            <a:off x="3771448" y="3011182"/>
            <a:ext cx="504055" cy="3113273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feld 1"/>
          <p:cNvSpPr txBox="1"/>
          <p:nvPr/>
        </p:nvSpPr>
        <p:spPr>
          <a:xfrm>
            <a:off x="3668316" y="2885103"/>
            <a:ext cx="3135932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Coasting with Brakes applied if </a:t>
            </a:r>
            <a:r>
              <a:rPr lang="en-GB" b="1" dirty="0" err="1" smtClean="0">
                <a:solidFill>
                  <a:srgbClr val="FF0000"/>
                </a:solidFill>
              </a:rPr>
              <a:t>Overspeed</a:t>
            </a:r>
            <a:r>
              <a:rPr lang="en-GB" b="1" dirty="0" smtClean="0">
                <a:solidFill>
                  <a:srgbClr val="FF0000"/>
                </a:solidFill>
              </a:rPr>
              <a:t> is reached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7204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836712"/>
            <a:ext cx="5105400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047206"/>
            <a:ext cx="4838700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Gerade Verbindung mit Pfeil 4"/>
          <p:cNvCxnSpPr/>
          <p:nvPr/>
        </p:nvCxnSpPr>
        <p:spPr>
          <a:xfrm flipV="1">
            <a:off x="3203848" y="1916832"/>
            <a:ext cx="0" cy="93610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/>
          <p:nvPr/>
        </p:nvCxnSpPr>
        <p:spPr>
          <a:xfrm>
            <a:off x="3232554" y="3656227"/>
            <a:ext cx="0" cy="60817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Geschweifte Klammer rechts 18"/>
          <p:cNvSpPr/>
          <p:nvPr/>
        </p:nvSpPr>
        <p:spPr>
          <a:xfrm rot="5400000">
            <a:off x="2968028" y="1144539"/>
            <a:ext cx="504055" cy="896516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Geschweifte Klammer rechts 25"/>
          <p:cNvSpPr/>
          <p:nvPr/>
        </p:nvSpPr>
        <p:spPr>
          <a:xfrm rot="16200000">
            <a:off x="2968030" y="4119559"/>
            <a:ext cx="504055" cy="896516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feld 10"/>
          <p:cNvSpPr txBox="1"/>
          <p:nvPr/>
        </p:nvSpPr>
        <p:spPr>
          <a:xfrm>
            <a:off x="4850879" y="2899430"/>
            <a:ext cx="147974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Engine idling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2571986" y="2926090"/>
            <a:ext cx="214403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err="1" smtClean="0">
                <a:solidFill>
                  <a:srgbClr val="FF0000"/>
                </a:solidFill>
              </a:rPr>
              <a:t>Overspeed</a:t>
            </a:r>
            <a:r>
              <a:rPr lang="en-GB" b="1" dirty="0" smtClean="0">
                <a:solidFill>
                  <a:srgbClr val="FF0000"/>
                </a:solidFill>
              </a:rPr>
              <a:t> reached: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Coasting &amp; Braking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5" name="Geschweifte Klammer rechts 14"/>
          <p:cNvSpPr/>
          <p:nvPr/>
        </p:nvSpPr>
        <p:spPr>
          <a:xfrm rot="16200000">
            <a:off x="4377508" y="3602414"/>
            <a:ext cx="504055" cy="1922439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Geschweifte Klammer rechts 15"/>
          <p:cNvSpPr/>
          <p:nvPr/>
        </p:nvSpPr>
        <p:spPr>
          <a:xfrm rot="5400000">
            <a:off x="4377508" y="613275"/>
            <a:ext cx="504055" cy="1922439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Gerade Verbindung mit Pfeil 16"/>
          <p:cNvCxnSpPr/>
          <p:nvPr/>
        </p:nvCxnSpPr>
        <p:spPr>
          <a:xfrm flipH="1">
            <a:off x="4629535" y="3326990"/>
            <a:ext cx="685047" cy="937409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/>
          <p:cNvCxnSpPr/>
          <p:nvPr/>
        </p:nvCxnSpPr>
        <p:spPr>
          <a:xfrm flipH="1" flipV="1">
            <a:off x="4650226" y="1844824"/>
            <a:ext cx="425830" cy="93610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05855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1661789" y="1561418"/>
            <a:ext cx="4807214" cy="2995656"/>
            <a:chOff x="1398172" y="1297893"/>
            <a:chExt cx="6680375" cy="4162932"/>
          </a:xfrm>
        </p:grpSpPr>
        <p:cxnSp>
          <p:nvCxnSpPr>
            <p:cNvPr id="3" name="Gerade Verbindung mit Pfeil 2"/>
            <p:cNvCxnSpPr/>
            <p:nvPr/>
          </p:nvCxnSpPr>
          <p:spPr>
            <a:xfrm flipV="1">
              <a:off x="2118252" y="2233997"/>
              <a:ext cx="0" cy="280831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Gerade Verbindung mit Pfeil 3"/>
            <p:cNvCxnSpPr/>
            <p:nvPr/>
          </p:nvCxnSpPr>
          <p:spPr>
            <a:xfrm>
              <a:off x="2118252" y="5039465"/>
              <a:ext cx="4752528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feld 4"/>
            <p:cNvSpPr txBox="1"/>
            <p:nvPr/>
          </p:nvSpPr>
          <p:spPr>
            <a:xfrm>
              <a:off x="1398172" y="2049332"/>
              <a:ext cx="720080" cy="3849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 b="1" smtClean="0"/>
                <a:t>V</a:t>
              </a:r>
              <a:endParaRPr lang="de-AT" sz="1200" b="1"/>
            </a:p>
          </p:txBody>
        </p:sp>
        <p:sp>
          <p:nvSpPr>
            <p:cNvPr id="6" name="Textfeld 5"/>
            <p:cNvSpPr txBox="1"/>
            <p:nvPr/>
          </p:nvSpPr>
          <p:spPr>
            <a:xfrm>
              <a:off x="6222707" y="5075892"/>
              <a:ext cx="1008112" cy="3849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 b="1" smtClean="0"/>
                <a:t>time</a:t>
              </a:r>
              <a:endParaRPr lang="de-AT" sz="1200" b="1"/>
            </a:p>
          </p:txBody>
        </p:sp>
        <p:cxnSp>
          <p:nvCxnSpPr>
            <p:cNvPr id="7" name="Gerade Verbindung 6"/>
            <p:cNvCxnSpPr/>
            <p:nvPr/>
          </p:nvCxnSpPr>
          <p:spPr>
            <a:xfrm>
              <a:off x="2478292" y="2666045"/>
              <a:ext cx="3024336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Gerade Verbindung 7"/>
            <p:cNvCxnSpPr/>
            <p:nvPr/>
          </p:nvCxnSpPr>
          <p:spPr>
            <a:xfrm>
              <a:off x="5502628" y="4394237"/>
              <a:ext cx="1296144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 Verbindung 8"/>
            <p:cNvCxnSpPr/>
            <p:nvPr/>
          </p:nvCxnSpPr>
          <p:spPr>
            <a:xfrm flipV="1">
              <a:off x="5502628" y="2666045"/>
              <a:ext cx="0" cy="1728192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feld 9"/>
            <p:cNvSpPr txBox="1"/>
            <p:nvPr/>
          </p:nvSpPr>
          <p:spPr>
            <a:xfrm>
              <a:off x="2118253" y="2378013"/>
              <a:ext cx="908396" cy="363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100" dirty="0" smtClean="0">
                  <a:solidFill>
                    <a:srgbClr val="0070C0"/>
                  </a:solidFill>
                </a:rPr>
                <a:t>Vset</a:t>
              </a:r>
              <a:r>
                <a:rPr lang="de-AT" sz="1100" baseline="-25000" dirty="0" smtClean="0">
                  <a:solidFill>
                    <a:srgbClr val="0070C0"/>
                  </a:solidFill>
                </a:rPr>
                <a:t>1</a:t>
              </a:r>
              <a:endParaRPr lang="de-AT" sz="1100" baseline="-25000" dirty="0">
                <a:solidFill>
                  <a:srgbClr val="0070C0"/>
                </a:solidFill>
              </a:endParaRPr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6222707" y="4106205"/>
              <a:ext cx="1008112" cy="363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100" dirty="0" smtClean="0">
                  <a:solidFill>
                    <a:srgbClr val="0070C0"/>
                  </a:solidFill>
                </a:rPr>
                <a:t>Vset</a:t>
              </a:r>
              <a:r>
                <a:rPr lang="de-AT" sz="1100" baseline="-25000" dirty="0" smtClean="0">
                  <a:solidFill>
                    <a:srgbClr val="0070C0"/>
                  </a:solidFill>
                </a:rPr>
                <a:t>2</a:t>
              </a:r>
              <a:endParaRPr lang="de-AT" sz="1100" baseline="-25000" dirty="0">
                <a:solidFill>
                  <a:srgbClr val="0070C0"/>
                </a:solidFill>
              </a:endParaRPr>
            </a:p>
          </p:txBody>
        </p:sp>
        <p:cxnSp>
          <p:nvCxnSpPr>
            <p:cNvPr id="12" name="Gerade Verbindung 11"/>
            <p:cNvCxnSpPr/>
            <p:nvPr/>
          </p:nvCxnSpPr>
          <p:spPr>
            <a:xfrm>
              <a:off x="4206484" y="2677711"/>
              <a:ext cx="1290495" cy="1716526"/>
            </a:xfrm>
            <a:prstGeom prst="line">
              <a:avLst/>
            </a:prstGeom>
            <a:ln w="19050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feld 12"/>
            <p:cNvSpPr txBox="1"/>
            <p:nvPr/>
          </p:nvSpPr>
          <p:spPr>
            <a:xfrm>
              <a:off x="5367908" y="2859829"/>
              <a:ext cx="2710639" cy="834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100" dirty="0" err="1" smtClean="0">
                  <a:solidFill>
                    <a:schemeClr val="accent2"/>
                  </a:solidFill>
                </a:rPr>
                <a:t>Deceleration</a:t>
              </a:r>
              <a:r>
                <a:rPr lang="de-AT" sz="1100" dirty="0" smtClean="0">
                  <a:solidFill>
                    <a:schemeClr val="accent2"/>
                  </a:solidFill>
                </a:rPr>
                <a:t> </a:t>
              </a:r>
              <a:r>
                <a:rPr lang="de-AT" sz="1100" dirty="0" err="1" smtClean="0">
                  <a:solidFill>
                    <a:schemeClr val="accent2"/>
                  </a:solidFill>
                </a:rPr>
                <a:t>according</a:t>
              </a:r>
              <a:r>
                <a:rPr lang="de-AT" sz="1100" dirty="0" smtClean="0">
                  <a:solidFill>
                    <a:schemeClr val="accent2"/>
                  </a:solidFill>
                </a:rPr>
                <a:t> </a:t>
              </a:r>
              <a:r>
                <a:rPr lang="de-AT" sz="1100" dirty="0" err="1" smtClean="0">
                  <a:solidFill>
                    <a:schemeClr val="accent2"/>
                  </a:solidFill>
                </a:rPr>
                <a:t>to</a:t>
              </a:r>
              <a:r>
                <a:rPr lang="de-AT" sz="1100" dirty="0" smtClean="0">
                  <a:solidFill>
                    <a:schemeClr val="accent2"/>
                  </a:solidFill>
                </a:rPr>
                <a:t> </a:t>
              </a:r>
              <a:r>
                <a:rPr lang="de-AT" sz="1100" b="1" dirty="0" err="1" smtClean="0">
                  <a:solidFill>
                    <a:schemeClr val="accent2"/>
                  </a:solidFill>
                </a:rPr>
                <a:t>a</a:t>
              </a:r>
              <a:r>
                <a:rPr lang="de-AT" sz="1100" b="1" baseline="-25000" dirty="0" err="1" smtClean="0">
                  <a:solidFill>
                    <a:schemeClr val="accent2"/>
                  </a:solidFill>
                </a:rPr>
                <a:t>brake</a:t>
              </a:r>
              <a:r>
                <a:rPr lang="de-AT" sz="1100" b="1" dirty="0" smtClean="0">
                  <a:solidFill>
                    <a:schemeClr val="accent2"/>
                  </a:solidFill>
                </a:rPr>
                <a:t>=f(v)-</a:t>
              </a:r>
              <a:r>
                <a:rPr lang="de-AT" sz="1100" b="1" dirty="0" err="1" smtClean="0">
                  <a:solidFill>
                    <a:schemeClr val="accent2"/>
                  </a:solidFill>
                </a:rPr>
                <a:t>curve</a:t>
              </a:r>
              <a:r>
                <a:rPr lang="de-AT" sz="1100" dirty="0" smtClean="0">
                  <a:solidFill>
                    <a:schemeClr val="accent2"/>
                  </a:solidFill>
                </a:rPr>
                <a:t/>
              </a:r>
              <a:br>
                <a:rPr lang="de-AT" sz="1100" dirty="0" smtClean="0">
                  <a:solidFill>
                    <a:schemeClr val="accent2"/>
                  </a:solidFill>
                </a:rPr>
              </a:br>
              <a:r>
                <a:rPr lang="de-AT" sz="1100" dirty="0" smtClean="0">
                  <a:solidFill>
                    <a:schemeClr val="accent2"/>
                  </a:solidFill>
                </a:rPr>
                <a:t> e.g. = -1m/s²</a:t>
              </a:r>
              <a:endParaRPr lang="de-AT" sz="1100" baseline="-25000" dirty="0">
                <a:solidFill>
                  <a:schemeClr val="accent2"/>
                </a:solidFill>
              </a:endParaRPr>
            </a:p>
          </p:txBody>
        </p:sp>
        <p:cxnSp>
          <p:nvCxnSpPr>
            <p:cNvPr id="14" name="Gerade Verbindung mit Pfeil 13"/>
            <p:cNvCxnSpPr/>
            <p:nvPr/>
          </p:nvCxnSpPr>
          <p:spPr>
            <a:xfrm flipH="1">
              <a:off x="4838552" y="3257916"/>
              <a:ext cx="1058710" cy="242455"/>
            </a:xfrm>
            <a:prstGeom prst="straightConnector1">
              <a:avLst/>
            </a:prstGeom>
            <a:ln w="9525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mit Pfeil 14"/>
            <p:cNvCxnSpPr/>
            <p:nvPr/>
          </p:nvCxnSpPr>
          <p:spPr>
            <a:xfrm flipH="1">
              <a:off x="3026648" y="2306005"/>
              <a:ext cx="2466744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mit Pfeil 15"/>
            <p:cNvCxnSpPr/>
            <p:nvPr/>
          </p:nvCxnSpPr>
          <p:spPr>
            <a:xfrm flipV="1">
              <a:off x="5502628" y="1714201"/>
              <a:ext cx="0" cy="944488"/>
            </a:xfrm>
            <a:prstGeom prst="straightConnector1">
              <a:avLst/>
            </a:prstGeom>
            <a:ln w="3175"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mit Pfeil 16"/>
            <p:cNvCxnSpPr/>
            <p:nvPr/>
          </p:nvCxnSpPr>
          <p:spPr>
            <a:xfrm flipV="1">
              <a:off x="3026648" y="1729434"/>
              <a:ext cx="0" cy="944488"/>
            </a:xfrm>
            <a:prstGeom prst="straightConnector1">
              <a:avLst/>
            </a:prstGeom>
            <a:ln w="3175"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feld 17"/>
            <p:cNvSpPr txBox="1"/>
            <p:nvPr/>
          </p:nvSpPr>
          <p:spPr>
            <a:xfrm>
              <a:off x="2810624" y="1297893"/>
              <a:ext cx="2880320" cy="1133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 b="1" smtClean="0"/>
                <a:t>T = </a:t>
              </a:r>
              <a:br>
                <a:rPr lang="de-AT" sz="1200" b="1" smtClean="0"/>
              </a:br>
              <a:r>
                <a:rPr lang="de-AT" sz="1200" b="1" smtClean="0"/>
                <a:t>(vset</a:t>
              </a:r>
              <a:r>
                <a:rPr lang="de-AT" sz="1200" b="1" baseline="-25000" smtClean="0"/>
                <a:t>1</a:t>
              </a:r>
              <a:r>
                <a:rPr lang="de-AT" sz="1200" b="1" smtClean="0"/>
                <a:t>-vset</a:t>
              </a:r>
              <a:r>
                <a:rPr lang="de-AT" sz="1200" b="1" baseline="-25000" smtClean="0"/>
                <a:t>2</a:t>
              </a:r>
              <a:r>
                <a:rPr lang="de-AT" sz="1200" b="1" smtClean="0"/>
                <a:t>) / a</a:t>
              </a:r>
              <a:r>
                <a:rPr lang="de-AT" sz="1200" b="1" baseline="-25000" smtClean="0"/>
                <a:t>lookahead</a:t>
              </a:r>
              <a:r>
                <a:rPr lang="de-AT" sz="1200" b="1" smtClean="0"/>
                <a:t/>
              </a:r>
              <a:br>
                <a:rPr lang="de-AT" sz="1200" b="1" smtClean="0"/>
              </a:br>
              <a:r>
                <a:rPr lang="de-AT" sz="1100" smtClean="0"/>
                <a:t>e.g. a</a:t>
              </a:r>
              <a:r>
                <a:rPr lang="de-AT" sz="1100" baseline="-25000" smtClean="0"/>
                <a:t>lookahead</a:t>
              </a:r>
              <a:r>
                <a:rPr lang="de-AT" sz="1100" smtClean="0"/>
                <a:t> = -0.5m/s²</a:t>
              </a:r>
            </a:p>
            <a:p>
              <a:pPr algn="ctr"/>
              <a:endParaRPr lang="de-AT" sz="1200" b="1" baseline="-25000"/>
            </a:p>
          </p:txBody>
        </p:sp>
        <p:cxnSp>
          <p:nvCxnSpPr>
            <p:cNvPr id="19" name="Gerade Verbindung 18"/>
            <p:cNvCxnSpPr/>
            <p:nvPr/>
          </p:nvCxnSpPr>
          <p:spPr>
            <a:xfrm>
              <a:off x="3040590" y="2674180"/>
              <a:ext cx="1435274" cy="371299"/>
            </a:xfrm>
            <a:prstGeom prst="line">
              <a:avLst/>
            </a:prstGeom>
            <a:ln w="381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>
              <a:off x="4458512" y="3045479"/>
              <a:ext cx="1005645" cy="1348510"/>
            </a:xfrm>
            <a:prstGeom prst="line">
              <a:avLst/>
            </a:prstGeom>
            <a:ln w="381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/>
          </p:nvCxnSpPr>
          <p:spPr>
            <a:xfrm>
              <a:off x="5464157" y="4414753"/>
              <a:ext cx="1330266" cy="0"/>
            </a:xfrm>
            <a:prstGeom prst="line">
              <a:avLst/>
            </a:prstGeom>
            <a:ln w="381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/>
          </p:nvCxnSpPr>
          <p:spPr>
            <a:xfrm flipV="1">
              <a:off x="2120592" y="2686947"/>
              <a:ext cx="919998" cy="7551"/>
            </a:xfrm>
            <a:prstGeom prst="line">
              <a:avLst/>
            </a:prstGeom>
            <a:ln w="381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feld 22"/>
            <p:cNvSpPr txBox="1"/>
            <p:nvPr/>
          </p:nvSpPr>
          <p:spPr>
            <a:xfrm>
              <a:off x="2900285" y="4169502"/>
              <a:ext cx="1705063" cy="8981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 smtClean="0">
                  <a:solidFill>
                    <a:srgbClr val="FF0000"/>
                  </a:solidFill>
                </a:rPr>
                <a:t>resulting vehicle speed course</a:t>
              </a:r>
              <a:endParaRPr lang="de-AT" sz="1200" baseline="-25000">
                <a:solidFill>
                  <a:srgbClr val="FF0000"/>
                </a:solidFill>
              </a:endParaRPr>
            </a:p>
          </p:txBody>
        </p:sp>
        <p:cxnSp>
          <p:nvCxnSpPr>
            <p:cNvPr id="24" name="Gerade Verbindung mit Pfeil 23"/>
            <p:cNvCxnSpPr>
              <a:stCxn id="23" idx="0"/>
            </p:cNvCxnSpPr>
            <p:nvPr/>
          </p:nvCxnSpPr>
          <p:spPr>
            <a:xfrm flipV="1">
              <a:off x="3752817" y="3810551"/>
              <a:ext cx="1240992" cy="358951"/>
            </a:xfrm>
            <a:prstGeom prst="straightConnector1">
              <a:avLst/>
            </a:prstGeom>
            <a:ln w="952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feld 24"/>
            <p:cNvSpPr txBox="1"/>
            <p:nvPr/>
          </p:nvSpPr>
          <p:spPr>
            <a:xfrm>
              <a:off x="3104773" y="3070636"/>
              <a:ext cx="1250068" cy="6415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 smtClean="0">
                  <a:solidFill>
                    <a:srgbClr val="FF0000"/>
                  </a:solidFill>
                </a:rPr>
                <a:t>coasting phase</a:t>
              </a:r>
              <a:endParaRPr lang="de-AT" sz="1200" baseline="-25000">
                <a:solidFill>
                  <a:srgbClr val="FF0000"/>
                </a:solidFill>
              </a:endParaRPr>
            </a:p>
          </p:txBody>
        </p:sp>
        <p:cxnSp>
          <p:nvCxnSpPr>
            <p:cNvPr id="26" name="Gerade Verbindung mit Pfeil 25"/>
            <p:cNvCxnSpPr/>
            <p:nvPr/>
          </p:nvCxnSpPr>
          <p:spPr>
            <a:xfrm flipV="1">
              <a:off x="3026648" y="2695391"/>
              <a:ext cx="0" cy="746679"/>
            </a:xfrm>
            <a:prstGeom prst="straightConnector1">
              <a:avLst/>
            </a:prstGeom>
            <a:ln w="3175">
              <a:solidFill>
                <a:srgbClr val="FF0000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Gerade Verbindung mit Pfeil 26"/>
            <p:cNvCxnSpPr/>
            <p:nvPr/>
          </p:nvCxnSpPr>
          <p:spPr>
            <a:xfrm flipV="1">
              <a:off x="4449276" y="3054716"/>
              <a:ext cx="8117" cy="387354"/>
            </a:xfrm>
            <a:prstGeom prst="straightConnector1">
              <a:avLst/>
            </a:prstGeom>
            <a:ln w="3175">
              <a:solidFill>
                <a:srgbClr val="FF0000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mit Pfeil 27"/>
            <p:cNvCxnSpPr/>
            <p:nvPr/>
          </p:nvCxnSpPr>
          <p:spPr>
            <a:xfrm>
              <a:off x="3022291" y="3363023"/>
              <a:ext cx="1426985" cy="0"/>
            </a:xfrm>
            <a:prstGeom prst="straightConnector1">
              <a:avLst/>
            </a:prstGeom>
            <a:ln w="9525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207664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2176" y="3512481"/>
            <a:ext cx="818912" cy="676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hteck 2"/>
          <p:cNvSpPr/>
          <p:nvPr/>
        </p:nvSpPr>
        <p:spPr bwMode="auto">
          <a:xfrm>
            <a:off x="3216524" y="3430387"/>
            <a:ext cx="974277" cy="828675"/>
          </a:xfrm>
          <a:prstGeom prst="rect">
            <a:avLst/>
          </a:prstGeom>
          <a:noFill/>
          <a:ln w="28575" cap="flat" cmpd="sng" algn="ctr">
            <a:solidFill>
              <a:srgbClr val="7183AB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3349186" y="4286972"/>
            <a:ext cx="659426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1100" b="0" smtClean="0"/>
              <a:t>Engine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8" t="2779" r="2674" b="2869"/>
          <a:stretch/>
        </p:blipFill>
        <p:spPr bwMode="auto">
          <a:xfrm>
            <a:off x="192188" y="2211868"/>
            <a:ext cx="2843642" cy="2444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2134" y="3289464"/>
            <a:ext cx="4738141" cy="1181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Pfeil nach unten 6"/>
          <p:cNvSpPr/>
          <p:nvPr/>
        </p:nvSpPr>
        <p:spPr bwMode="auto">
          <a:xfrm>
            <a:off x="8182810" y="2856121"/>
            <a:ext cx="576064" cy="504056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Pfeil nach unten 7"/>
          <p:cNvSpPr/>
          <p:nvPr/>
        </p:nvSpPr>
        <p:spPr bwMode="auto">
          <a:xfrm>
            <a:off x="6387328" y="2859307"/>
            <a:ext cx="576064" cy="504056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7966788" y="2394456"/>
            <a:ext cx="115439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algn="l"/>
            <a:r>
              <a:rPr lang="en-GB" sz="1200" smtClean="0"/>
              <a:t>Longitudinal dynamics</a:t>
            </a:r>
          </a:p>
        </p:txBody>
      </p:sp>
      <p:sp>
        <p:nvSpPr>
          <p:cNvPr id="10" name="Pfeil nach unten 9"/>
          <p:cNvSpPr/>
          <p:nvPr/>
        </p:nvSpPr>
        <p:spPr bwMode="auto">
          <a:xfrm>
            <a:off x="4522764" y="2908444"/>
            <a:ext cx="576064" cy="504056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6166587" y="2394456"/>
            <a:ext cx="122413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1200" smtClean="0"/>
              <a:t>Transmission losses added</a:t>
            </a:r>
          </a:p>
        </p:txBody>
      </p:sp>
      <p:sp>
        <p:nvSpPr>
          <p:cNvPr id="12" name="Pfeil nach unten 11"/>
          <p:cNvSpPr/>
          <p:nvPr/>
        </p:nvSpPr>
        <p:spPr bwMode="auto">
          <a:xfrm rot="5400000">
            <a:off x="6560464" y="-37746"/>
            <a:ext cx="195732" cy="4583889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4726426" y="1848009"/>
            <a:ext cx="4086375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 smtClean="0"/>
              <a:t>Quasi stationary backwards calculation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4226422" y="2582308"/>
            <a:ext cx="90010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1200" smtClean="0"/>
              <a:t>Iteration</a:t>
            </a:r>
          </a:p>
        </p:txBody>
      </p:sp>
      <p:sp>
        <p:nvSpPr>
          <p:cNvPr id="15" name="Pfeil nach unten 14"/>
          <p:cNvSpPr/>
          <p:nvPr/>
        </p:nvSpPr>
        <p:spPr bwMode="auto">
          <a:xfrm rot="16200000">
            <a:off x="3605927" y="2450702"/>
            <a:ext cx="288032" cy="1105242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5220640" y="4441089"/>
            <a:ext cx="145989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1100" b="0"/>
              <a:t>Torque </a:t>
            </a:r>
            <a:r>
              <a:rPr lang="en-GB" sz="1100" b="0" smtClean="0"/>
              <a:t>converter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7010944" y="4441089"/>
            <a:ext cx="102785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1100" b="0" smtClean="0"/>
              <a:t>Transmission</a:t>
            </a:r>
          </a:p>
        </p:txBody>
      </p:sp>
      <p:sp>
        <p:nvSpPr>
          <p:cNvPr id="18" name="Rechteck 17"/>
          <p:cNvSpPr/>
          <p:nvPr/>
        </p:nvSpPr>
        <p:spPr bwMode="auto">
          <a:xfrm>
            <a:off x="192188" y="2211868"/>
            <a:ext cx="2843642" cy="2444453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192188" y="1968816"/>
            <a:ext cx="329529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1100" b="0"/>
              <a:t>Torque converter </a:t>
            </a:r>
            <a:r>
              <a:rPr lang="en-GB" sz="1100" b="0" smtClean="0"/>
              <a:t>characteristic (.vtcc file)</a:t>
            </a: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67" r="35174"/>
          <a:stretch/>
        </p:blipFill>
        <p:spPr bwMode="auto">
          <a:xfrm>
            <a:off x="1654322" y="548680"/>
            <a:ext cx="2279001" cy="549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52534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936" y="2047890"/>
            <a:ext cx="3524250" cy="381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997848"/>
            <a:ext cx="3200400" cy="343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323528" y="1691516"/>
            <a:ext cx="1010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.vaux file</a:t>
            </a:r>
            <a:endParaRPr lang="en-GB"/>
          </a:p>
        </p:txBody>
      </p:sp>
      <p:cxnSp>
        <p:nvCxnSpPr>
          <p:cNvPr id="7" name="Gerade Verbindung mit Pfeil 6"/>
          <p:cNvCxnSpPr>
            <a:endCxn id="8" idx="1"/>
          </p:cNvCxnSpPr>
          <p:nvPr/>
        </p:nvCxnSpPr>
        <p:spPr>
          <a:xfrm flipV="1">
            <a:off x="1528571" y="2533957"/>
            <a:ext cx="2348433" cy="3804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Textfeld 7"/>
          <p:cNvSpPr txBox="1"/>
          <p:nvPr/>
        </p:nvSpPr>
        <p:spPr>
          <a:xfrm>
            <a:off x="3877004" y="2395457"/>
            <a:ext cx="8390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smtClean="0">
                <a:solidFill>
                  <a:srgbClr val="00B050"/>
                </a:solidFill>
              </a:rPr>
              <a:t>TransRatio</a:t>
            </a:r>
            <a:endParaRPr lang="en-GB">
              <a:solidFill>
                <a:srgbClr val="00B050"/>
              </a:solidFill>
            </a:endParaRPr>
          </a:p>
        </p:txBody>
      </p:sp>
      <p:cxnSp>
        <p:nvCxnSpPr>
          <p:cNvPr id="9" name="Gerade Verbindung mit Pfeil 8"/>
          <p:cNvCxnSpPr>
            <a:endCxn id="10" idx="1"/>
          </p:cNvCxnSpPr>
          <p:nvPr/>
        </p:nvCxnSpPr>
        <p:spPr>
          <a:xfrm flipV="1">
            <a:off x="1515661" y="2897801"/>
            <a:ext cx="2361343" cy="2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Textfeld 9"/>
          <p:cNvSpPr txBox="1"/>
          <p:nvPr/>
        </p:nvSpPr>
        <p:spPr>
          <a:xfrm>
            <a:off x="3877004" y="2759301"/>
            <a:ext cx="7177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smtClean="0">
                <a:solidFill>
                  <a:schemeClr val="accent6">
                    <a:lumMod val="75000"/>
                  </a:schemeClr>
                </a:solidFill>
              </a:rPr>
              <a:t>EffToEng</a:t>
            </a:r>
            <a:endParaRPr lang="en-GB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1" name="Gerade Verbindung mit Pfeil 10"/>
          <p:cNvCxnSpPr>
            <a:endCxn id="12" idx="1"/>
          </p:cNvCxnSpPr>
          <p:nvPr/>
        </p:nvCxnSpPr>
        <p:spPr>
          <a:xfrm>
            <a:off x="1515660" y="3329849"/>
            <a:ext cx="2361343" cy="0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3877003" y="3191349"/>
            <a:ext cx="7450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smtClean="0">
                <a:solidFill>
                  <a:srgbClr val="7030A0"/>
                </a:solidFill>
              </a:rPr>
              <a:t>EffToSply</a:t>
            </a:r>
            <a:endParaRPr lang="en-GB">
              <a:solidFill>
                <a:srgbClr val="7030A0"/>
              </a:solidFill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225936" y="3761897"/>
            <a:ext cx="3524250" cy="21153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Gerade Verbindung mit Pfeil 13"/>
          <p:cNvCxnSpPr/>
          <p:nvPr/>
        </p:nvCxnSpPr>
        <p:spPr>
          <a:xfrm>
            <a:off x="3851920" y="4548469"/>
            <a:ext cx="466507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5" name="Textfeld 14"/>
          <p:cNvSpPr txBox="1"/>
          <p:nvPr/>
        </p:nvSpPr>
        <p:spPr>
          <a:xfrm>
            <a:off x="4318427" y="4409969"/>
            <a:ext cx="10920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smtClean="0">
                <a:solidFill>
                  <a:srgbClr val="FF0000"/>
                </a:solidFill>
              </a:rPr>
              <a:t>AuxMap(</a:t>
            </a:r>
            <a:r>
              <a:rPr lang="en-GB" sz="1200" smtClean="0">
                <a:solidFill>
                  <a:srgbClr val="FF0000"/>
                </a:solidFill>
              </a:rPr>
              <a:t>n,Pe</a:t>
            </a:r>
            <a:r>
              <a:rPr lang="en-GB" sz="1200" b="1" smtClean="0">
                <a:solidFill>
                  <a:srgbClr val="FF0000"/>
                </a:solidFill>
              </a:rPr>
              <a:t>)</a:t>
            </a:r>
            <a:endParaRPr lang="en-GB" b="1">
              <a:solidFill>
                <a:srgbClr val="FF0000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5724128" y="1611512"/>
            <a:ext cx="935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.vdri file</a:t>
            </a:r>
            <a:endParaRPr lang="en-GB"/>
          </a:p>
        </p:txBody>
      </p:sp>
      <p:cxnSp>
        <p:nvCxnSpPr>
          <p:cNvPr id="17" name="Gerade Verbindung mit Pfeil 16"/>
          <p:cNvCxnSpPr/>
          <p:nvPr/>
        </p:nvCxnSpPr>
        <p:spPr>
          <a:xfrm>
            <a:off x="8604448" y="5358182"/>
            <a:ext cx="0" cy="504056"/>
          </a:xfrm>
          <a:prstGeom prst="straightConnector1">
            <a:avLst/>
          </a:prstGeom>
          <a:ln w="28575">
            <a:solidFill>
              <a:schemeClr val="tx2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8" name="Textfeld 17"/>
          <p:cNvSpPr txBox="1"/>
          <p:nvPr/>
        </p:nvSpPr>
        <p:spPr>
          <a:xfrm>
            <a:off x="8316416" y="5888305"/>
            <a:ext cx="6679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smtClean="0">
                <a:solidFill>
                  <a:schemeClr val="tx2"/>
                </a:solidFill>
              </a:rPr>
              <a:t>Psupply</a:t>
            </a:r>
            <a:endParaRPr lang="en-GB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1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feld 18"/>
          <p:cNvSpPr txBox="1"/>
          <p:nvPr/>
        </p:nvSpPr>
        <p:spPr>
          <a:xfrm>
            <a:off x="901744" y="3779748"/>
            <a:ext cx="6478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b="1" smtClean="0"/>
              <a:t>P</a:t>
            </a:r>
            <a:r>
              <a:rPr lang="en-GB" sz="1800" b="1" baseline="-25000" smtClean="0"/>
              <a:t>AuxDemand</a:t>
            </a:r>
            <a:r>
              <a:rPr lang="en-GB" sz="1800" b="1" smtClean="0"/>
              <a:t> is directly added to the engine's power demand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323528" y="1424267"/>
            <a:ext cx="2601866" cy="58092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 b="0" smtClean="0"/>
              <a:t>1) n</a:t>
            </a:r>
            <a:r>
              <a:rPr lang="en-GB" b="0" baseline="-25000" smtClean="0"/>
              <a:t>Aux </a:t>
            </a:r>
            <a:r>
              <a:rPr lang="en-GB" b="0" smtClean="0"/>
              <a:t>= n</a:t>
            </a:r>
            <a:r>
              <a:rPr lang="en-GB" b="0" baseline="-25000" smtClean="0"/>
              <a:t>Eng</a:t>
            </a:r>
            <a:r>
              <a:rPr lang="en-GB" b="0" smtClean="0"/>
              <a:t> * </a:t>
            </a:r>
            <a:r>
              <a:rPr lang="en-GB" smtClean="0">
                <a:solidFill>
                  <a:srgbClr val="00B050"/>
                </a:solidFill>
              </a:rPr>
              <a:t>TransRatio</a:t>
            </a:r>
          </a:p>
          <a:p>
            <a:pPr algn="l"/>
            <a:r>
              <a:rPr lang="en-GB" sz="1050" b="0" smtClean="0"/>
              <a:t>with</a:t>
            </a:r>
            <a:r>
              <a:rPr lang="en-GB" sz="1050" b="0"/>
              <a:t>: </a:t>
            </a:r>
            <a:r>
              <a:rPr lang="en-GB" sz="1050" b="0" smtClean="0"/>
              <a:t>n</a:t>
            </a:r>
            <a:r>
              <a:rPr lang="en-GB" sz="1050" b="0" baseline="-25000" smtClean="0"/>
              <a:t>Eng</a:t>
            </a:r>
            <a:r>
              <a:rPr lang="en-GB" sz="1050" b="0" smtClean="0"/>
              <a:t> </a:t>
            </a:r>
            <a:r>
              <a:rPr lang="en-GB" sz="1050" b="0"/>
              <a:t>= engine </a:t>
            </a:r>
            <a:r>
              <a:rPr lang="en-GB" sz="1050" b="0" smtClean="0"/>
              <a:t>speed</a:t>
            </a:r>
            <a:endParaRPr lang="en-GB" sz="1200" b="0"/>
          </a:p>
        </p:txBody>
      </p:sp>
      <p:sp>
        <p:nvSpPr>
          <p:cNvPr id="22" name="Textfeld 21"/>
          <p:cNvSpPr txBox="1"/>
          <p:nvPr/>
        </p:nvSpPr>
        <p:spPr>
          <a:xfrm>
            <a:off x="323527" y="2132856"/>
            <a:ext cx="312931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 b="0" smtClean="0"/>
              <a:t>2) P</a:t>
            </a:r>
            <a:r>
              <a:rPr lang="en-GB" b="0" baseline="-25000" smtClean="0"/>
              <a:t>AuxOut </a:t>
            </a:r>
            <a:r>
              <a:rPr lang="en-GB" b="0" smtClean="0"/>
              <a:t>= </a:t>
            </a:r>
            <a:r>
              <a:rPr lang="en-GB" smtClean="0">
                <a:solidFill>
                  <a:schemeClr val="tx2"/>
                </a:solidFill>
              </a:rPr>
              <a:t>Psupply </a:t>
            </a:r>
            <a:r>
              <a:rPr lang="en-GB" smtClean="0"/>
              <a:t>/ </a:t>
            </a:r>
            <a:r>
              <a:rPr lang="en-GB" smtClean="0">
                <a:solidFill>
                  <a:srgbClr val="7030A0"/>
                </a:solidFill>
              </a:rPr>
              <a:t>EffToSply</a:t>
            </a:r>
            <a:endParaRPr lang="en-GB" smtClean="0">
              <a:solidFill>
                <a:srgbClr val="00B050"/>
              </a:solidFill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332404" y="2661080"/>
            <a:ext cx="3087640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 b="0" dirty="0"/>
              <a:t>3</a:t>
            </a:r>
            <a:r>
              <a:rPr lang="en-GB" b="0" dirty="0" smtClean="0"/>
              <a:t>) </a:t>
            </a:r>
            <a:r>
              <a:rPr lang="en-GB" b="0" dirty="0" err="1" smtClean="0"/>
              <a:t>P</a:t>
            </a:r>
            <a:r>
              <a:rPr lang="en-GB" b="0" baseline="-25000" dirty="0" err="1" smtClean="0"/>
              <a:t>AuxIn</a:t>
            </a:r>
            <a:r>
              <a:rPr lang="en-GB" b="0" baseline="-25000" dirty="0" smtClean="0"/>
              <a:t> </a:t>
            </a:r>
            <a:r>
              <a:rPr lang="en-GB" b="0" dirty="0" smtClean="0"/>
              <a:t>= </a:t>
            </a:r>
            <a:r>
              <a:rPr lang="en-GB" dirty="0" err="1" smtClean="0">
                <a:solidFill>
                  <a:srgbClr val="FF0000"/>
                </a:solidFill>
              </a:rPr>
              <a:t>AuxMap</a:t>
            </a:r>
            <a:r>
              <a:rPr lang="en-GB" dirty="0" smtClean="0">
                <a:solidFill>
                  <a:srgbClr val="FF0000"/>
                </a:solidFill>
              </a:rPr>
              <a:t>(</a:t>
            </a:r>
            <a:r>
              <a:rPr lang="en-GB" b="0" dirty="0" err="1"/>
              <a:t>n</a:t>
            </a:r>
            <a:r>
              <a:rPr lang="en-GB" b="0" baseline="-25000" dirty="0" err="1"/>
              <a:t>Aux</a:t>
            </a:r>
            <a:r>
              <a:rPr lang="en-GB" dirty="0" smtClean="0">
                <a:solidFill>
                  <a:srgbClr val="FF0000"/>
                </a:solidFill>
              </a:rPr>
              <a:t>,</a:t>
            </a:r>
            <a:r>
              <a:rPr lang="en-GB" dirty="0" smtClean="0"/>
              <a:t> </a:t>
            </a:r>
            <a:r>
              <a:rPr lang="en-GB" b="0" dirty="0" err="1"/>
              <a:t>P</a:t>
            </a:r>
            <a:r>
              <a:rPr lang="en-GB" b="0" baseline="-25000" dirty="0" err="1"/>
              <a:t>AuxOut</a:t>
            </a:r>
            <a:r>
              <a:rPr lang="en-GB" dirty="0" smtClean="0">
                <a:solidFill>
                  <a:srgbClr val="FF0000"/>
                </a:solidFill>
              </a:rPr>
              <a:t>)</a:t>
            </a:r>
            <a:endParaRPr lang="en-GB" dirty="0" smtClean="0">
              <a:solidFill>
                <a:srgbClr val="00B050"/>
              </a:solidFill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323528" y="3203684"/>
            <a:ext cx="309802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 b="0" smtClean="0"/>
              <a:t>4) </a:t>
            </a:r>
            <a:r>
              <a:rPr lang="en-GB" smtClean="0"/>
              <a:t>P</a:t>
            </a:r>
            <a:r>
              <a:rPr lang="en-GB" baseline="-25000" smtClean="0"/>
              <a:t>AuxDemand</a:t>
            </a:r>
            <a:r>
              <a:rPr lang="en-GB" b="0" baseline="-25000" smtClean="0"/>
              <a:t> </a:t>
            </a:r>
            <a:r>
              <a:rPr lang="en-GB" b="0"/>
              <a:t>= P</a:t>
            </a:r>
            <a:r>
              <a:rPr lang="en-GB" b="0" baseline="-25000"/>
              <a:t>AuxIn</a:t>
            </a:r>
            <a:r>
              <a:rPr lang="en-GB" b="0" smtClean="0"/>
              <a:t> </a:t>
            </a:r>
            <a:r>
              <a:rPr lang="en-GB"/>
              <a:t>/</a:t>
            </a:r>
            <a:r>
              <a:rPr lang="en-GB">
                <a:solidFill>
                  <a:srgbClr val="FF0000"/>
                </a:solidFill>
              </a:rPr>
              <a:t> </a:t>
            </a:r>
            <a:r>
              <a:rPr lang="en-GB">
                <a:solidFill>
                  <a:schemeClr val="accent6">
                    <a:lumMod val="75000"/>
                  </a:schemeClr>
                </a:solidFill>
              </a:rPr>
              <a:t>EffToEng</a:t>
            </a:r>
            <a:endParaRPr lang="en-GB" smtClean="0">
              <a:solidFill>
                <a:srgbClr val="00B050"/>
              </a:solidFill>
            </a:endParaRPr>
          </a:p>
        </p:txBody>
      </p:sp>
      <p:sp>
        <p:nvSpPr>
          <p:cNvPr id="20" name="Pfeil nach rechts 19"/>
          <p:cNvSpPr/>
          <p:nvPr/>
        </p:nvSpPr>
        <p:spPr bwMode="auto">
          <a:xfrm>
            <a:off x="467543" y="3820398"/>
            <a:ext cx="404441" cy="288032"/>
          </a:xfrm>
          <a:prstGeom prst="rightArrow">
            <a:avLst/>
          </a:prstGeom>
          <a:solidFill>
            <a:schemeClr val="accent6">
              <a:lumMod val="5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3098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04664" y="692696"/>
            <a:ext cx="12134850" cy="417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9714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1907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8365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145704"/>
            <a:ext cx="5057775" cy="341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8976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7163"/>
            <a:ext cx="9144000" cy="654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hteck 18"/>
          <p:cNvSpPr/>
          <p:nvPr/>
        </p:nvSpPr>
        <p:spPr>
          <a:xfrm>
            <a:off x="5206077" y="1602832"/>
            <a:ext cx="3758411" cy="449046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Chart Area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236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J:\TE-Em\Projekte\I_2012_08_HDV_CO2_LOT3\Arbeitsordner\Engine Only\Testcycle.xlsx_Range_ 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88" b="2911"/>
          <a:stretch/>
        </p:blipFill>
        <p:spPr bwMode="auto">
          <a:xfrm>
            <a:off x="947212" y="1443163"/>
            <a:ext cx="1368152" cy="3245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hteck 6"/>
          <p:cNvSpPr/>
          <p:nvPr/>
        </p:nvSpPr>
        <p:spPr bwMode="auto">
          <a:xfrm>
            <a:off x="1617622" y="3315371"/>
            <a:ext cx="697742" cy="696352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2699792" y="3519530"/>
            <a:ext cx="3741858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GB" sz="1200" b="1" dirty="0" smtClean="0"/>
              <a:t>Engine motoring operation.</a:t>
            </a:r>
            <a:r>
              <a:rPr lang="en-GB" sz="1200" b="0" dirty="0" smtClean="0"/>
              <a:t> Can also be used with &lt;Me&gt;</a:t>
            </a:r>
          </a:p>
        </p:txBody>
      </p:sp>
      <p:sp>
        <p:nvSpPr>
          <p:cNvPr id="9" name="Pfeil nach unten 8"/>
          <p:cNvSpPr/>
          <p:nvPr/>
        </p:nvSpPr>
        <p:spPr bwMode="auto">
          <a:xfrm rot="16200000">
            <a:off x="2434657" y="3496634"/>
            <a:ext cx="288032" cy="333825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04417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412604"/>
            <a:ext cx="352425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692696"/>
            <a:ext cx="4524375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76913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feld 2"/>
              <p:cNvSpPr txBox="1"/>
              <p:nvPr/>
            </p:nvSpPr>
            <p:spPr>
              <a:xfrm>
                <a:off x="4499992" y="2479924"/>
                <a:ext cx="4511748" cy="850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AT" b="0" i="1" smtClean="0">
                          <a:latin typeface="Cambria Math"/>
                        </a:rPr>
                        <m:t>𝑅𝑅𝐶</m:t>
                      </m:r>
                      <m:r>
                        <a:rPr lang="de-AT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de-AT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de-AT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de-AT" b="0" i="1" smtClean="0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de-AT" b="0" i="1" smtClean="0">
                              <a:latin typeface="Cambria Math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de-AT" i="1">
                                  <a:latin typeface="Cambria Math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de-AT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de-AT" i="1">
                                      <a:latin typeface="Cambria Math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de-AT" i="1">
                                      <a:latin typeface="Cambria Math"/>
                                    </a:rPr>
                                    <m:t>(</m:t>
                                  </m:r>
                                  <m:r>
                                    <a:rPr lang="de-AT" i="1"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de-AT" i="1">
                                      <a:latin typeface="Cambria Math"/>
                                    </a:rPr>
                                    <m:t>)</m:t>
                                  </m:r>
                                </m:sub>
                              </m:sSub>
                              <m:r>
                                <a:rPr lang="de-AT" i="1">
                                  <a:latin typeface="Cambria Math"/>
                                </a:rPr>
                                <m:t>.</m:t>
                              </m:r>
                              <m:r>
                                <a:rPr lang="de-AT" i="1">
                                  <a:latin typeface="Cambria Math"/>
                                </a:rPr>
                                <m:t>𝑅𝑅𝐶</m:t>
                              </m:r>
                            </m:e>
                            <m:sub>
                              <m:r>
                                <a:rPr lang="de-AT" i="1">
                                  <a:latin typeface="Cambria Math"/>
                                </a:rPr>
                                <m:t>𝐼𝑆𝑂</m:t>
                              </m:r>
                              <m:r>
                                <a:rPr lang="de-AT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de-AT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de-AT" i="1">
                                  <a:latin typeface="Cambria Math"/>
                                </a:rPr>
                                <m:t>)</m:t>
                              </m:r>
                            </m:sub>
                          </m:sSub>
                          <m:r>
                            <a:rPr lang="de-AT" i="1">
                              <a:latin typeface="Cambria Math"/>
                            </a:rPr>
                            <m:t>.</m:t>
                          </m:r>
                          <m:sSup>
                            <m:sSupPr>
                              <m:ctrlPr>
                                <a:rPr lang="de-AT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de-AT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de-AT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de-AT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𝑠</m:t>
                                          </m:r>
                                        </m:e>
                                        <m:sub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(</m:t>
                                          </m:r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)</m:t>
                                          </m:r>
                                        </m:sub>
                                      </m:sSub>
                                      <m:r>
                                        <a:rPr lang="de-AT" i="1">
                                          <a:latin typeface="Cambria Math"/>
                                        </a:rPr>
                                        <m:t>.</m:t>
                                      </m:r>
                                      <m:r>
                                        <a:rPr lang="de-AT" i="1">
                                          <a:latin typeface="Cambria Math"/>
                                        </a:rPr>
                                        <m:t>𝑚</m:t>
                                      </m:r>
                                      <m:r>
                                        <a:rPr lang="de-AT" i="1">
                                          <a:latin typeface="Cambria Math"/>
                                        </a:rPr>
                                        <m:t>.</m:t>
                                      </m:r>
                                      <m:r>
                                        <a:rPr lang="de-AT" i="1">
                                          <a:latin typeface="Cambria Math"/>
                                        </a:rPr>
                                        <m:t>𝑔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de-AT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sSub>
                                            <m:sSubPr>
                                              <m:ctrlPr>
                                                <a:rPr lang="de-AT" i="1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de-AT" i="1">
                                                  <a:latin typeface="Cambria Math"/>
                                                </a:rPr>
                                                <m:t>𝑤</m:t>
                                              </m:r>
                                            </m:e>
                                            <m:sub>
                                              <m:r>
                                                <a:rPr lang="de-AT" i="1">
                                                  <a:latin typeface="Cambria Math"/>
                                                </a:rPr>
                                                <m:t>(</m:t>
                                              </m:r>
                                              <m:r>
                                                <a:rPr lang="de-AT" i="1">
                                                  <a:latin typeface="Cambria Math"/>
                                                </a:rPr>
                                                <m:t>𝑖</m:t>
                                              </m:r>
                                              <m:r>
                                                <a:rPr lang="de-AT" i="1">
                                                  <a:latin typeface="Cambria Math"/>
                                                </a:rPr>
                                                <m:t>)</m:t>
                                              </m:r>
                                            </m:sub>
                                          </m:sSub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.</m:t>
                                          </m:r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𝐹</m:t>
                                          </m:r>
                                        </m:e>
                                        <m:sub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𝑧𝐼𝑆𝑂</m:t>
                                          </m:r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(</m:t>
                                          </m:r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)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de-AT" i="1">
                                  <a:latin typeface="Cambria Math"/>
                                  <a:ea typeface="Cambria Math"/>
                                </a:rPr>
                                <m:t>𝛽</m:t>
                              </m:r>
                              <m:r>
                                <a:rPr lang="de-AT" i="1">
                                  <a:latin typeface="Cambria Math"/>
                                  <a:ea typeface="Cambria Math"/>
                                </a:rPr>
                                <m:t>−1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" name="Textfeld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992" y="2479924"/>
                <a:ext cx="4511748" cy="85055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7"/>
            <a:ext cx="5505450" cy="741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88441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018" y="788640"/>
            <a:ext cx="9534525" cy="528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Rechteck 26"/>
          <p:cNvSpPr/>
          <p:nvPr/>
        </p:nvSpPr>
        <p:spPr>
          <a:xfrm>
            <a:off x="4992260" y="1336131"/>
            <a:ext cx="4509423" cy="4048668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Chart Area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6639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-750425"/>
            <a:ext cx="8505825" cy="623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hteck 1"/>
              <p:cNvSpPr/>
              <p:nvPr/>
            </p:nvSpPr>
            <p:spPr>
              <a:xfrm>
                <a:off x="827584" y="5805264"/>
                <a:ext cx="6408712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AT" b="0" i="1" smtClean="0">
                          <a:latin typeface="Cambria Math"/>
                        </a:rPr>
                        <m:t>𝑂𝑢𝑡𝑝𝑢𝑡</m:t>
                      </m:r>
                      <m:r>
                        <a:rPr lang="de-AT" b="0" i="1" smtClean="0">
                          <a:latin typeface="Cambria Math"/>
                        </a:rPr>
                        <m:t> </m:t>
                      </m:r>
                      <m:r>
                        <a:rPr lang="de-AT" b="0" i="1" smtClean="0">
                          <a:latin typeface="Cambria Math"/>
                        </a:rPr>
                        <m:t>𝑇𝑜𝑟𝑞𝑢𝑒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GB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de-AT" b="0" i="1" smtClean="0">
                              <a:latin typeface="Cambria Math"/>
                            </a:rPr>
                            <m:t>𝐼𝑛𝑝𝑢𝑡</m:t>
                          </m:r>
                          <m:r>
                            <a:rPr lang="de-AT" b="0" i="1" smtClean="0">
                              <a:latin typeface="Cambria Math"/>
                            </a:rPr>
                            <m:t> </m:t>
                          </m:r>
                          <m:r>
                            <a:rPr lang="de-AT" b="0" i="1" smtClean="0">
                              <a:latin typeface="Cambria Math"/>
                            </a:rPr>
                            <m:t>𝑇𝑜𝑟𝑞𝑢𝑒</m:t>
                          </m:r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r>
                            <a:rPr lang="de-AT" b="0" i="1" smtClean="0">
                              <a:latin typeface="Cambria Math"/>
                            </a:rPr>
                            <m:t>𝑇𝑜𝑟𝑞𝑢𝑒</m:t>
                          </m:r>
                          <m:r>
                            <a:rPr lang="de-AT" b="0" i="1" smtClean="0">
                              <a:latin typeface="Cambria Math"/>
                            </a:rPr>
                            <m:t> </m:t>
                          </m:r>
                          <m:r>
                            <a:rPr lang="de-AT" b="0" i="1" smtClean="0">
                              <a:latin typeface="Cambria Math"/>
                            </a:rPr>
                            <m:t>𝐿𝑜𝑠𝑠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×</m:t>
                      </m:r>
                      <m:r>
                        <a:rPr lang="de-AT" b="0" i="1" smtClean="0">
                          <a:latin typeface="Cambria Math"/>
                        </a:rPr>
                        <m:t>𝐺</m:t>
                      </m:r>
                      <m:r>
                        <a:rPr lang="en-GB" i="1">
                          <a:latin typeface="Cambria Math"/>
                        </a:rPr>
                        <m:t>𝑒𝑎𝑟𝑅𝑎𝑡𝑖𝑜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" name="Rechteck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5805264"/>
                <a:ext cx="6408712" cy="369332"/>
              </a:xfrm>
              <a:prstGeom prst="rect">
                <a:avLst/>
              </a:prstGeom>
              <a:blipFill rotWithShape="1">
                <a:blip r:embed="rId3"/>
                <a:stretch>
                  <a:fillRect l="-190" b="-114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Rechteck 27"/>
          <p:cNvSpPr/>
          <p:nvPr/>
        </p:nvSpPr>
        <p:spPr>
          <a:xfrm>
            <a:off x="4823422" y="-191521"/>
            <a:ext cx="3897740" cy="356606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Chart Area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7748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9064" y="2852936"/>
            <a:ext cx="4164013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179512" y="133372"/>
            <a:ext cx="33923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Original </a:t>
            </a:r>
            <a:r>
              <a:rPr lang="en-GB" sz="2000" b="1" smtClean="0"/>
              <a:t>in Release Notes.pptx</a:t>
            </a:r>
            <a:endParaRPr lang="en-GB" sz="2000" b="1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07" y="566295"/>
            <a:ext cx="8480425" cy="207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7616784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195</Words>
  <Application>Microsoft Office PowerPoint</Application>
  <PresentationFormat>Bildschirmpräsentation (4:3)</PresentationFormat>
  <Paragraphs>44</Paragraphs>
  <Slides>19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0" baseType="lpstr"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Luz Raphael</dc:creator>
  <cp:lastModifiedBy>Luz Raphael</cp:lastModifiedBy>
  <cp:revision>131</cp:revision>
  <dcterms:created xsi:type="dcterms:W3CDTF">2012-10-30T07:59:54Z</dcterms:created>
  <dcterms:modified xsi:type="dcterms:W3CDTF">2015-07-22T10:32:25Z</dcterms:modified>
</cp:coreProperties>
</file>