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97" r:id="rId5"/>
    <p:sldId id="259" r:id="rId6"/>
    <p:sldId id="308" r:id="rId7"/>
    <p:sldId id="260" r:id="rId8"/>
    <p:sldId id="261" r:id="rId9"/>
    <p:sldId id="262" r:id="rId10"/>
    <p:sldId id="306" r:id="rId11"/>
    <p:sldId id="307" r:id="rId12"/>
    <p:sldId id="265" r:id="rId13"/>
    <p:sldId id="267" r:id="rId14"/>
    <p:sldId id="304" r:id="rId15"/>
    <p:sldId id="305" r:id="rId16"/>
    <p:sldId id="298" r:id="rId17"/>
    <p:sldId id="294" r:id="rId18"/>
    <p:sldId id="302" r:id="rId19"/>
    <p:sldId id="303" r:id="rId20"/>
    <p:sldId id="299" r:id="rId21"/>
    <p:sldId id="300" r:id="rId22"/>
    <p:sldId id="30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>
        <p:scale>
          <a:sx n="100" d="100"/>
          <a:sy n="100" d="100"/>
        </p:scale>
        <p:origin x="-1860" y="-6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953" y="1242282"/>
            <a:ext cx="4433297" cy="273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2183613" y="2025178"/>
            <a:ext cx="578747" cy="21173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2814559" y="2803576"/>
            <a:ext cx="320457" cy="12219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5095875" y="2809222"/>
            <a:ext cx="147099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5296408" y="2809222"/>
            <a:ext cx="159994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5498940" y="2809222"/>
            <a:ext cx="154333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5698443" y="2809222"/>
            <a:ext cx="158097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5905500" y="2809222"/>
            <a:ext cx="432858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807531" y="1751332"/>
            <a:ext cx="3540238" cy="100504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2653625" y="1607206"/>
            <a:ext cx="653931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118681" y="3072570"/>
            <a:ext cx="4281684" cy="68815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2102520" y="1417966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2234267" y="1417966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2386717" y="1417966"/>
            <a:ext cx="349115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2763138" y="1417966"/>
            <a:ext cx="349115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097880" y="3817145"/>
            <a:ext cx="4333399" cy="11591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hteck 28"/>
          <p:cNvSpPr/>
          <p:nvPr/>
        </p:nvSpPr>
        <p:spPr>
          <a:xfrm>
            <a:off x="3307556" y="1607206"/>
            <a:ext cx="25717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064" y="2852936"/>
            <a:ext cx="41640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52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Original in Update Notes.pptx</a:t>
            </a:r>
            <a:endParaRPr lang="en-GB" sz="20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7" y="566295"/>
            <a:ext cx="84804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616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126413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52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Original in Update Notes.pptx</a:t>
            </a:r>
            <a:endParaRPr lang="en-GB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17032"/>
            <a:ext cx="4108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0597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78" y="1995607"/>
            <a:ext cx="3196379" cy="342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960168" y="2197952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1094574" y="2197950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1235720" y="2197950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1383555" y="2197951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1553220" y="2197952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1681868" y="2684001"/>
            <a:ext cx="229699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1693552" y="3232269"/>
            <a:ext cx="351148" cy="11418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1006164" y="3381374"/>
            <a:ext cx="2954215" cy="9810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1006164" y="4545569"/>
            <a:ext cx="2954215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1006457" y="4850369"/>
            <a:ext cx="2953922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3006415" y="5077122"/>
            <a:ext cx="452437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3501714" y="5077122"/>
            <a:ext cx="457199" cy="14572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1693552" y="3068960"/>
            <a:ext cx="351148" cy="11418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1693552" y="2900685"/>
            <a:ext cx="351148" cy="11418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>
          <a:xfrm>
            <a:off x="3388219" y="3073985"/>
            <a:ext cx="351148" cy="11418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3388219" y="2905710"/>
            <a:ext cx="351148" cy="11418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19" y="1050766"/>
            <a:ext cx="358883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565983" y="125984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700389" y="1259843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851061" y="125984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1008223" y="1259844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1179674" y="125984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975558" y="1755144"/>
            <a:ext cx="681618" cy="1416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461458" y="1755144"/>
            <a:ext cx="448255" cy="1416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3543126" y="1759907"/>
            <a:ext cx="219074" cy="1416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1713745" y="2088519"/>
            <a:ext cx="367293" cy="79406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361445" y="2083756"/>
            <a:ext cx="1567443" cy="9798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3247851" y="3117218"/>
            <a:ext cx="366712" cy="1273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3247851" y="3274380"/>
            <a:ext cx="366712" cy="1273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1704801" y="3109280"/>
            <a:ext cx="366712" cy="2924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652288" y="3636330"/>
            <a:ext cx="3276600" cy="30988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652288" y="4131630"/>
            <a:ext cx="3276600" cy="36703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974801" y="4616135"/>
            <a:ext cx="452437" cy="12700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3483595" y="4616134"/>
            <a:ext cx="457199" cy="12700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4499992" y="2479924"/>
                <a:ext cx="4511748" cy="850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/>
                        </a:rPr>
                        <m:t>𝑅𝑅𝐶</m:t>
                      </m:r>
                      <m:r>
                        <a:rPr lang="de-AT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AT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AT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AT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de-AT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A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)</m:t>
                                  </m:r>
                                </m:sub>
                              </m:sSub>
                              <m:r>
                                <a:rPr lang="de-AT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𝑅𝑅𝐶</m:t>
                              </m:r>
                            </m:e>
                            <m:sub>
                              <m:r>
                                <a:rPr lang="de-AT" i="1">
                                  <a:latin typeface="Cambria Math"/>
                                </a:rPr>
                                <m:t>𝐼𝑆𝑂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)</m:t>
                              </m:r>
                            </m:sub>
                          </m:sSub>
                          <m:r>
                            <a:rPr lang="de-AT" i="1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de-AT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AT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AT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de-AT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𝑧𝐼𝑆𝑂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2479924"/>
                <a:ext cx="4511748" cy="850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780359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4023475" y="1916832"/>
            <a:ext cx="188485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045443" y="3645024"/>
            <a:ext cx="310533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3771448" y="36160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3771448" y="3011182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3668316" y="2885103"/>
            <a:ext cx="31359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Coasting with Brakes applied if </a:t>
            </a:r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is reached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20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8387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3203848" y="191683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3232554" y="3656227"/>
            <a:ext cx="0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2968028" y="114453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2968030" y="411955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4850879" y="2899430"/>
            <a:ext cx="14797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Engine idling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571986" y="2926090"/>
            <a:ext cx="214403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reached: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Coasting &amp; Braking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4377508" y="3602414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4377508" y="613275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4629535" y="3326990"/>
            <a:ext cx="685047" cy="9374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4650226" y="1844824"/>
            <a:ext cx="42583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85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661789" y="1561418"/>
            <a:ext cx="4807214" cy="2995656"/>
            <a:chOff x="1398172" y="1297893"/>
            <a:chExt cx="6680375" cy="416293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2118252" y="2233997"/>
              <a:ext cx="0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>
              <a:off x="2118252" y="5039465"/>
              <a:ext cx="4752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398172" y="2049332"/>
              <a:ext cx="720080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V</a:t>
              </a:r>
              <a:endParaRPr lang="de-AT" sz="1200" b="1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222707" y="5075892"/>
              <a:ext cx="1008112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time</a:t>
              </a:r>
              <a:endParaRPr lang="de-AT" sz="1200" b="1"/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2478292" y="2666045"/>
              <a:ext cx="30243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5502628" y="4394237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5502628" y="2666045"/>
              <a:ext cx="0" cy="172819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2118253" y="2378013"/>
              <a:ext cx="908396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1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222707" y="4106205"/>
              <a:ext cx="1008112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2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4206484" y="2677711"/>
              <a:ext cx="1290495" cy="1716526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5367908" y="2859829"/>
              <a:ext cx="2710639" cy="834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err="1" smtClean="0">
                  <a:solidFill>
                    <a:schemeClr val="accent2"/>
                  </a:solidFill>
                </a:rPr>
                <a:t>Deceleration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dirty="0" err="1" smtClean="0">
                  <a:solidFill>
                    <a:schemeClr val="accent2"/>
                  </a:solidFill>
                </a:rPr>
                <a:t>according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dirty="0" err="1" smtClean="0">
                  <a:solidFill>
                    <a:schemeClr val="accent2"/>
                  </a:solidFill>
                </a:rPr>
                <a:t>to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b="1" dirty="0" err="1" smtClean="0">
                  <a:solidFill>
                    <a:schemeClr val="accent2"/>
                  </a:solidFill>
                </a:rPr>
                <a:t>a</a:t>
              </a:r>
              <a:r>
                <a:rPr lang="de-AT" sz="1100" b="1" baseline="-25000" dirty="0" err="1" smtClean="0">
                  <a:solidFill>
                    <a:schemeClr val="accent2"/>
                  </a:solidFill>
                </a:rPr>
                <a:t>brake</a:t>
              </a:r>
              <a:r>
                <a:rPr lang="de-AT" sz="1100" b="1" dirty="0" smtClean="0">
                  <a:solidFill>
                    <a:schemeClr val="accent2"/>
                  </a:solidFill>
                </a:rPr>
                <a:t>=f(v)-</a:t>
              </a:r>
              <a:r>
                <a:rPr lang="de-AT" sz="1100" b="1" dirty="0" err="1" smtClean="0">
                  <a:solidFill>
                    <a:schemeClr val="accent2"/>
                  </a:solidFill>
                </a:rPr>
                <a:t>curve</a:t>
              </a:r>
              <a:r>
                <a:rPr lang="de-AT" sz="1100" dirty="0" smtClean="0">
                  <a:solidFill>
                    <a:schemeClr val="accent2"/>
                  </a:solidFill>
                </a:rPr>
                <a:t/>
              </a:r>
              <a:br>
                <a:rPr lang="de-AT" sz="1100" dirty="0" smtClean="0">
                  <a:solidFill>
                    <a:schemeClr val="accent2"/>
                  </a:solidFill>
                </a:rPr>
              </a:br>
              <a:r>
                <a:rPr lang="de-AT" sz="1100" dirty="0" smtClean="0">
                  <a:solidFill>
                    <a:schemeClr val="accent2"/>
                  </a:solidFill>
                </a:rPr>
                <a:t> e.g. = -1m/s²</a:t>
              </a:r>
              <a:endParaRPr lang="de-AT" sz="11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4838552" y="3257916"/>
              <a:ext cx="1058710" cy="24245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026648" y="2306005"/>
              <a:ext cx="24667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V="1">
              <a:off x="5502628" y="1714201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3026648" y="1729434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2810624" y="1297893"/>
              <a:ext cx="2880320" cy="1133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 = </a:t>
              </a:r>
              <a:br>
                <a:rPr lang="de-AT" sz="1200" b="1" smtClean="0"/>
              </a:br>
              <a:r>
                <a:rPr lang="de-AT" sz="1200" b="1" smtClean="0"/>
                <a:t>(vset</a:t>
              </a:r>
              <a:r>
                <a:rPr lang="de-AT" sz="1200" b="1" baseline="-25000" smtClean="0"/>
                <a:t>1</a:t>
              </a:r>
              <a:r>
                <a:rPr lang="de-AT" sz="1200" b="1" smtClean="0"/>
                <a:t>-vset</a:t>
              </a:r>
              <a:r>
                <a:rPr lang="de-AT" sz="1200" b="1" baseline="-25000" smtClean="0"/>
                <a:t>2</a:t>
              </a:r>
              <a:r>
                <a:rPr lang="de-AT" sz="1200" b="1" smtClean="0"/>
                <a:t>) / a</a:t>
              </a:r>
              <a:r>
                <a:rPr lang="de-AT" sz="1200" b="1" baseline="-25000" smtClean="0"/>
                <a:t>lookahead</a:t>
              </a:r>
              <a:r>
                <a:rPr lang="de-AT" sz="1200" b="1" smtClean="0"/>
                <a:t/>
              </a:r>
              <a:br>
                <a:rPr lang="de-AT" sz="1200" b="1" smtClean="0"/>
              </a:br>
              <a:r>
                <a:rPr lang="de-AT" sz="1100" smtClean="0"/>
                <a:t>e.g. a</a:t>
              </a:r>
              <a:r>
                <a:rPr lang="de-AT" sz="1100" baseline="-25000" smtClean="0"/>
                <a:t>lookahead</a:t>
              </a:r>
              <a:r>
                <a:rPr lang="de-AT" sz="1100" smtClean="0"/>
                <a:t> = -0.5m/s²</a:t>
              </a:r>
            </a:p>
            <a:p>
              <a:pPr algn="ctr"/>
              <a:endParaRPr lang="de-AT" sz="1200" b="1" baseline="-25000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3040590" y="2674180"/>
              <a:ext cx="1435274" cy="371299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4458512" y="3045479"/>
              <a:ext cx="1005645" cy="13485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464157" y="4414753"/>
              <a:ext cx="133026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2120592" y="2686947"/>
              <a:ext cx="919998" cy="755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2900285" y="4169502"/>
              <a:ext cx="1705063" cy="898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resulting vehicle speed course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mit Pfeil 23"/>
            <p:cNvCxnSpPr>
              <a:stCxn id="23" idx="0"/>
            </p:cNvCxnSpPr>
            <p:nvPr/>
          </p:nvCxnSpPr>
          <p:spPr>
            <a:xfrm flipV="1">
              <a:off x="3752817" y="3810551"/>
              <a:ext cx="1240992" cy="358951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104773" y="3070636"/>
              <a:ext cx="1250068" cy="641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coasting phase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flipV="1">
              <a:off x="3026648" y="2695391"/>
              <a:ext cx="0" cy="746679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 flipV="1">
              <a:off x="4449276" y="3054716"/>
              <a:ext cx="8117" cy="387354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3022291" y="3363023"/>
              <a:ext cx="142698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76" y="3512481"/>
            <a:ext cx="818912" cy="6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3216524" y="3430387"/>
            <a:ext cx="974277" cy="828675"/>
          </a:xfrm>
          <a:prstGeom prst="rect">
            <a:avLst/>
          </a:prstGeom>
          <a:noFill/>
          <a:ln w="28575" cap="flat" cmpd="sng" algn="ctr">
            <a:solidFill>
              <a:srgbClr val="7183AB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349186" y="4286972"/>
            <a:ext cx="6594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Engine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779" r="2674" b="2869"/>
          <a:stretch/>
        </p:blipFill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134" y="3289464"/>
            <a:ext cx="4738141" cy="11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8182810" y="2856121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>
            <a:off x="6387328" y="2859307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966788" y="2394456"/>
            <a:ext cx="1154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 smtClean="0"/>
              <a:t>Longitudinal dynamics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4522764" y="2908444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166587" y="2394456"/>
            <a:ext cx="12241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Transmission losses added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6560464" y="-37746"/>
            <a:ext cx="195732" cy="4583889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726426" y="1848009"/>
            <a:ext cx="408637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mtClean="0"/>
              <a:t>Quasi stationary backwards calculation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226422" y="2582308"/>
            <a:ext cx="9001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Iteration</a:t>
            </a: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3605927" y="2450702"/>
            <a:ext cx="288032" cy="1105242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220640" y="4441089"/>
            <a:ext cx="14598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</a:t>
            </a:r>
            <a:r>
              <a:rPr lang="en-GB" sz="1100" b="0" smtClean="0"/>
              <a:t>converter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010944" y="4441089"/>
            <a:ext cx="1027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Transmission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2188" y="1968816"/>
            <a:ext cx="32952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converter </a:t>
            </a:r>
            <a:r>
              <a:rPr lang="en-GB" sz="1100" b="0" smtClean="0"/>
              <a:t>characteristic (.vtcc file)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7" r="35174"/>
          <a:stretch/>
        </p:blipFill>
        <p:spPr bwMode="auto">
          <a:xfrm>
            <a:off x="1654322" y="548680"/>
            <a:ext cx="2279001" cy="54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36" y="2047890"/>
            <a:ext cx="35242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97848"/>
            <a:ext cx="3200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23528" y="1691516"/>
            <a:ext cx="101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.vaux file</a:t>
            </a:r>
            <a:endParaRPr lang="en-GB"/>
          </a:p>
        </p:txBody>
      </p:sp>
      <p:cxnSp>
        <p:nvCxnSpPr>
          <p:cNvPr id="7" name="Gerade Verbindung mit Pfeil 6"/>
          <p:cNvCxnSpPr>
            <a:endCxn id="8" idx="1"/>
          </p:cNvCxnSpPr>
          <p:nvPr/>
        </p:nvCxnSpPr>
        <p:spPr>
          <a:xfrm flipV="1">
            <a:off x="1528571" y="2533957"/>
            <a:ext cx="2348433" cy="380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877004" y="2395457"/>
            <a:ext cx="83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00B050"/>
                </a:solidFill>
              </a:rPr>
              <a:t>TransRatio</a:t>
            </a:r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1515661" y="2897801"/>
            <a:ext cx="2361343" cy="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3877004" y="2759301"/>
            <a:ext cx="71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Gerade Verbindung mit Pfeil 10"/>
          <p:cNvCxnSpPr>
            <a:endCxn id="12" idx="1"/>
          </p:cNvCxnSpPr>
          <p:nvPr/>
        </p:nvCxnSpPr>
        <p:spPr>
          <a:xfrm>
            <a:off x="1515660" y="3329849"/>
            <a:ext cx="2361343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877003" y="3191349"/>
            <a:ext cx="745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25936" y="3761897"/>
            <a:ext cx="3524250" cy="211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851920" y="4548469"/>
            <a:ext cx="466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4318427" y="4409969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smtClean="0">
                <a:solidFill>
                  <a:srgbClr val="FF0000"/>
                </a:solidFill>
              </a:rPr>
              <a:t>AuxMap(</a:t>
            </a:r>
            <a:r>
              <a:rPr lang="en-GB" sz="1200" smtClean="0">
                <a:solidFill>
                  <a:srgbClr val="FF0000"/>
                </a:solidFill>
              </a:rPr>
              <a:t>n,Pe</a:t>
            </a:r>
            <a:r>
              <a:rPr lang="en-GB" sz="1200" b="1" smtClean="0">
                <a:solidFill>
                  <a:srgbClr val="FF0000"/>
                </a:solidFill>
              </a:rPr>
              <a:t>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24128" y="1611512"/>
            <a:ext cx="93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.vdri file</a:t>
            </a:r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8604448" y="5358182"/>
            <a:ext cx="0" cy="5040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8316416" y="5888305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tx2"/>
                </a:solidFill>
              </a:rPr>
              <a:t>Psupply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901744" y="3779748"/>
            <a:ext cx="64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b="1" smtClean="0"/>
              <a:t>P</a:t>
            </a:r>
            <a:r>
              <a:rPr lang="en-GB" sz="1800" b="1" baseline="-25000" smtClean="0"/>
              <a:t>AuxDemand</a:t>
            </a:r>
            <a:r>
              <a:rPr lang="en-GB" sz="1800" b="1" smtClean="0"/>
              <a:t> is directly added to the engine's power demand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23528" y="1424267"/>
            <a:ext cx="2601866" cy="5809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1) n</a:t>
            </a:r>
            <a:r>
              <a:rPr lang="en-GB" b="0" baseline="-25000" smtClean="0"/>
              <a:t>Aux </a:t>
            </a:r>
            <a:r>
              <a:rPr lang="en-GB" b="0" smtClean="0"/>
              <a:t>= n</a:t>
            </a:r>
            <a:r>
              <a:rPr lang="en-GB" b="0" baseline="-25000" smtClean="0"/>
              <a:t>Eng</a:t>
            </a:r>
            <a:r>
              <a:rPr lang="en-GB" b="0" smtClean="0"/>
              <a:t> * </a:t>
            </a:r>
            <a:r>
              <a:rPr lang="en-GB" smtClean="0">
                <a:solidFill>
                  <a:srgbClr val="00B050"/>
                </a:solidFill>
              </a:rPr>
              <a:t>TransRatio</a:t>
            </a:r>
          </a:p>
          <a:p>
            <a:pPr algn="l"/>
            <a:r>
              <a:rPr lang="en-GB" sz="1050" b="0" smtClean="0"/>
              <a:t>with</a:t>
            </a:r>
            <a:r>
              <a:rPr lang="en-GB" sz="1050" b="0"/>
              <a:t>: </a:t>
            </a:r>
            <a:r>
              <a:rPr lang="en-GB" sz="1050" b="0" smtClean="0"/>
              <a:t>n</a:t>
            </a:r>
            <a:r>
              <a:rPr lang="en-GB" sz="1050" b="0" baseline="-25000" smtClean="0"/>
              <a:t>Eng</a:t>
            </a:r>
            <a:r>
              <a:rPr lang="en-GB" sz="1050" b="0" smtClean="0"/>
              <a:t> </a:t>
            </a:r>
            <a:r>
              <a:rPr lang="en-GB" sz="1050" b="0"/>
              <a:t>= engine </a:t>
            </a:r>
            <a:r>
              <a:rPr lang="en-GB" sz="1050" b="0" smtClean="0"/>
              <a:t>speed</a:t>
            </a:r>
            <a:endParaRPr lang="en-GB" sz="1200" b="0"/>
          </a:p>
        </p:txBody>
      </p:sp>
      <p:sp>
        <p:nvSpPr>
          <p:cNvPr id="22" name="Textfeld 21"/>
          <p:cNvSpPr txBox="1"/>
          <p:nvPr/>
        </p:nvSpPr>
        <p:spPr>
          <a:xfrm>
            <a:off x="323527" y="2132856"/>
            <a:ext cx="312931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2) P</a:t>
            </a:r>
            <a:r>
              <a:rPr lang="en-GB" b="0" baseline="-25000" smtClean="0"/>
              <a:t>AuxOut </a:t>
            </a:r>
            <a:r>
              <a:rPr lang="en-GB" b="0" smtClean="0"/>
              <a:t>= </a:t>
            </a:r>
            <a:r>
              <a:rPr lang="en-GB" smtClean="0">
                <a:solidFill>
                  <a:schemeClr val="tx2"/>
                </a:solidFill>
              </a:rPr>
              <a:t>Psupply </a:t>
            </a:r>
            <a:r>
              <a:rPr lang="en-GB" smtClean="0"/>
              <a:t>/ </a:t>
            </a:r>
            <a:r>
              <a:rPr lang="en-GB" smtClean="0">
                <a:solidFill>
                  <a:srgbClr val="7030A0"/>
                </a:solidFill>
              </a:rPr>
              <a:t>EffToSply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32404" y="2661080"/>
            <a:ext cx="308764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dirty="0"/>
              <a:t>3</a:t>
            </a:r>
            <a:r>
              <a:rPr lang="en-GB" b="0" dirty="0" smtClean="0"/>
              <a:t>) </a:t>
            </a:r>
            <a:r>
              <a:rPr lang="en-GB" b="0" dirty="0" err="1" smtClean="0"/>
              <a:t>P</a:t>
            </a:r>
            <a:r>
              <a:rPr lang="en-GB" b="0" baseline="-25000" dirty="0" err="1" smtClean="0"/>
              <a:t>AuxIn</a:t>
            </a:r>
            <a:r>
              <a:rPr lang="en-GB" b="0" baseline="-25000" dirty="0" smtClean="0"/>
              <a:t> </a:t>
            </a:r>
            <a:r>
              <a:rPr lang="en-GB" b="0" dirty="0" smtClean="0"/>
              <a:t>= </a:t>
            </a:r>
            <a:r>
              <a:rPr lang="en-GB" dirty="0" err="1" smtClean="0">
                <a:solidFill>
                  <a:srgbClr val="FF0000"/>
                </a:solidFill>
              </a:rPr>
              <a:t>AuxMap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0" dirty="0" err="1"/>
              <a:t>n</a:t>
            </a:r>
            <a:r>
              <a:rPr lang="en-GB" b="0" baseline="-25000" dirty="0" err="1"/>
              <a:t>Aux</a:t>
            </a:r>
            <a:r>
              <a:rPr lang="en-GB" dirty="0" smtClean="0">
                <a:solidFill>
                  <a:srgbClr val="FF0000"/>
                </a:solidFill>
              </a:rPr>
              <a:t>,</a:t>
            </a:r>
            <a:r>
              <a:rPr lang="en-GB" dirty="0" smtClean="0"/>
              <a:t> </a:t>
            </a:r>
            <a:r>
              <a:rPr lang="en-GB" b="0" dirty="0" err="1"/>
              <a:t>P</a:t>
            </a:r>
            <a:r>
              <a:rPr lang="en-GB" b="0" baseline="-25000" dirty="0" err="1"/>
              <a:t>AuxOut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 smtClean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3528" y="3203684"/>
            <a:ext cx="30980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4) </a:t>
            </a:r>
            <a:r>
              <a:rPr lang="en-GB" smtClean="0"/>
              <a:t>P</a:t>
            </a:r>
            <a:r>
              <a:rPr lang="en-GB" baseline="-25000" smtClean="0"/>
              <a:t>AuxDemand</a:t>
            </a:r>
            <a:r>
              <a:rPr lang="en-GB" b="0" baseline="-25000" smtClean="0"/>
              <a:t> </a:t>
            </a:r>
            <a:r>
              <a:rPr lang="en-GB" b="0"/>
              <a:t>= P</a:t>
            </a:r>
            <a:r>
              <a:rPr lang="en-GB" b="0" baseline="-25000"/>
              <a:t>AuxIn</a:t>
            </a:r>
            <a:r>
              <a:rPr lang="en-GB" b="0" smtClean="0"/>
              <a:t> </a:t>
            </a:r>
            <a:r>
              <a:rPr lang="en-GB"/>
              <a:t>/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467543" y="3820398"/>
            <a:ext cx="404441" cy="28803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975" y="1556792"/>
            <a:ext cx="4433187" cy="273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2146300" y="3114726"/>
            <a:ext cx="320457" cy="12219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5063930" y="3122754"/>
            <a:ext cx="159994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5269706" y="3122754"/>
            <a:ext cx="152400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5464671" y="3120373"/>
            <a:ext cx="154333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5671318" y="3120373"/>
            <a:ext cx="158097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5875993" y="3120373"/>
            <a:ext cx="432858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2146300" y="2062482"/>
            <a:ext cx="4182419" cy="100504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2098795" y="1919149"/>
            <a:ext cx="499150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3275856" y="1916832"/>
            <a:ext cx="25717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458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971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90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365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865" y="1556792"/>
            <a:ext cx="4433297" cy="305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205551" y="2094232"/>
            <a:ext cx="880549" cy="18414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2210314" y="2328863"/>
            <a:ext cx="880549" cy="952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210314" y="2456182"/>
            <a:ext cx="1065542" cy="1060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529526" y="2322832"/>
            <a:ext cx="705042" cy="1250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5334514" y="2122807"/>
            <a:ext cx="965678" cy="1250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095500" y="1916832"/>
            <a:ext cx="51752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2613025" y="1916832"/>
            <a:ext cx="662831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205551" y="3162299"/>
            <a:ext cx="1214321" cy="12144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2205551" y="3317082"/>
            <a:ext cx="1214321" cy="952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565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899" y="1978228"/>
            <a:ext cx="3176958" cy="244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984136" y="2407127"/>
            <a:ext cx="2882154" cy="16640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747900" y="2883756"/>
            <a:ext cx="235407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3335790" y="2762250"/>
            <a:ext cx="1517198" cy="56673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2406623" y="3545458"/>
            <a:ext cx="30421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2603498" y="3811700"/>
            <a:ext cx="31674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2098684" y="4149291"/>
            <a:ext cx="647234" cy="15906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3484167" y="3548633"/>
            <a:ext cx="30480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066863" y="3112356"/>
            <a:ext cx="1019237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213" y="1122894"/>
            <a:ext cx="4329376" cy="425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2427288" y="1334154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561694" y="133415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712366" y="133415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2869528" y="133415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3040979" y="1334153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2477441" y="2171104"/>
            <a:ext cx="471487" cy="1335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6338083" y="2165027"/>
            <a:ext cx="190500" cy="49185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2498078" y="2696566"/>
            <a:ext cx="4029785" cy="93186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2498078" y="3697460"/>
            <a:ext cx="4029785" cy="11154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5603228" y="5028530"/>
            <a:ext cx="461805" cy="14136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6117578" y="5028529"/>
            <a:ext cx="455455" cy="14136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>
          <a:xfrm>
            <a:off x="3038624" y="1991716"/>
            <a:ext cx="600074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476622" y="2342753"/>
            <a:ext cx="471487" cy="130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2477441" y="2511028"/>
            <a:ext cx="471487" cy="1333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2506390" y="1832967"/>
            <a:ext cx="697458" cy="12442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:\TE-Em\Projekte\I_2012_08_HDV_CO2_LOT3\Arbeitsordner\Engine Only\Testcycle.xlsx_Range_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8" b="2911"/>
          <a:stretch/>
        </p:blipFill>
        <p:spPr bwMode="auto">
          <a:xfrm>
            <a:off x="947212" y="1443163"/>
            <a:ext cx="1368152" cy="32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1617622" y="3315371"/>
            <a:ext cx="697742" cy="69635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699792" y="3519530"/>
            <a:ext cx="37418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b="1" dirty="0" smtClean="0"/>
              <a:t>Engine motoring operation.</a:t>
            </a:r>
            <a:r>
              <a:rPr lang="en-GB" sz="1200" b="0" dirty="0" smtClean="0"/>
              <a:t> Can also be used with &lt;Me&gt;</a:t>
            </a:r>
          </a:p>
        </p:txBody>
      </p:sp>
      <p:sp>
        <p:nvSpPr>
          <p:cNvPr id="9" name="Pfeil nach unten 8"/>
          <p:cNvSpPr/>
          <p:nvPr/>
        </p:nvSpPr>
        <p:spPr bwMode="auto">
          <a:xfrm rot="16200000">
            <a:off x="2434657" y="3496634"/>
            <a:ext cx="288032" cy="333825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41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143" y="577384"/>
            <a:ext cx="4337994" cy="426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1391244" y="1449315"/>
            <a:ext cx="600074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1435694" y="1771650"/>
            <a:ext cx="4026894" cy="12981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hteck 5"/>
          <p:cNvSpPr/>
          <p:nvPr/>
        </p:nvSpPr>
        <p:spPr>
          <a:xfrm>
            <a:off x="1435694" y="1938338"/>
            <a:ext cx="2406728" cy="80486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1435694" y="2809632"/>
            <a:ext cx="2406728" cy="72008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1435694" y="3673728"/>
            <a:ext cx="2406728" cy="5760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587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775" y="836712"/>
            <a:ext cx="3213149" cy="1179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2713012" y="1131587"/>
            <a:ext cx="795338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760762" y="1131587"/>
            <a:ext cx="304800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2467469" y="1474487"/>
            <a:ext cx="2960167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4922812" y="1688799"/>
            <a:ext cx="461963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4413224" y="1693562"/>
            <a:ext cx="461963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37" y="2852936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064" y="461817"/>
            <a:ext cx="2962772" cy="5075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265692" y="66242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1400098" y="662423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1550770" y="66242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1707932" y="662424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1879383" y="66242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1986247" y="1145025"/>
            <a:ext cx="2051915" cy="14148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1864645" y="2795588"/>
            <a:ext cx="371475" cy="12731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3405188" y="2800350"/>
            <a:ext cx="266032" cy="12255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1330131" y="1478280"/>
            <a:ext cx="2714381" cy="127253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3087972" y="5185960"/>
            <a:ext cx="452437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3585654" y="5185960"/>
            <a:ext cx="457199" cy="14572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1356253" y="3210564"/>
            <a:ext cx="2644719" cy="1419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1981298" y="1307307"/>
            <a:ext cx="1406900" cy="13573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1356254" y="3397007"/>
            <a:ext cx="1212793" cy="12814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1356254" y="3565282"/>
            <a:ext cx="831794" cy="1256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3422935" y="3398906"/>
            <a:ext cx="354012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3422935" y="3565282"/>
            <a:ext cx="354012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>
          <a:xfrm>
            <a:off x="1356253" y="3730382"/>
            <a:ext cx="2644719" cy="6000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1361450" y="4517137"/>
            <a:ext cx="550373" cy="14193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1361451" y="4776028"/>
            <a:ext cx="2639522" cy="14193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hteck 28"/>
          <p:cNvSpPr/>
          <p:nvPr/>
        </p:nvSpPr>
        <p:spPr>
          <a:xfrm>
            <a:off x="3175285" y="4941956"/>
            <a:ext cx="427644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hteck 1"/>
              <p:cNvSpPr/>
              <p:nvPr/>
            </p:nvSpPr>
            <p:spPr>
              <a:xfrm>
                <a:off x="827584" y="5805264"/>
                <a:ext cx="64087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/>
                        </a:rPr>
                        <m:t>𝑂𝑢𝑡𝑝𝑢𝑡</m:t>
                      </m:r>
                      <m:r>
                        <a:rPr lang="de-AT" b="0" i="1" smtClean="0">
                          <a:latin typeface="Cambria Math"/>
                        </a:rPr>
                        <m:t> </m:t>
                      </m:r>
                      <m:r>
                        <a:rPr lang="de-AT" b="0" i="1" smtClean="0">
                          <a:latin typeface="Cambria Math"/>
                        </a:rPr>
                        <m:t>𝑇𝑜𝑟𝑞𝑢𝑒</m:t>
                      </m:r>
                      <m:r>
                        <a:rPr lang="en-US" i="1"/>
                        <m:t>=</m:t>
                      </m:r>
                      <m:d>
                        <m:dPr>
                          <m:ctrlPr>
                            <a:rPr lang="en-GB" i="1"/>
                          </m:ctrlPr>
                        </m:dPr>
                        <m:e>
                          <m:r>
                            <a:rPr lang="de-AT" b="0" i="1" smtClean="0">
                              <a:latin typeface="Cambria Math"/>
                            </a:rPr>
                            <m:t>𝐼𝑛𝑝𝑢𝑡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𝑇𝑜𝑟𝑞𝑢𝑒</m:t>
                          </m:r>
                          <m:r>
                            <a:rPr lang="en-US" i="1"/>
                            <m:t>−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𝑇𝑜𝑟𝑞𝑢𝑒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𝐿𝑜𝑠𝑠</m:t>
                          </m:r>
                        </m:e>
                      </m:d>
                      <m:r>
                        <a:rPr lang="en-US" i="1"/>
                        <m:t>×</m:t>
                      </m:r>
                      <m:r>
                        <a:rPr lang="de-AT" b="0" i="1" smtClean="0">
                          <a:latin typeface="Cambria Math"/>
                        </a:rPr>
                        <m:t>𝐺</m:t>
                      </m:r>
                      <m:r>
                        <a:rPr lang="en-GB" i="1"/>
                        <m:t>𝑒𝑎𝑟𝑅𝑎𝑡𝑖𝑜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805264"/>
                <a:ext cx="6408712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90"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Bildschirmpräsentation (4:3)</PresentationFormat>
  <Paragraphs>38</Paragraphs>
  <Slides>22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111</cp:revision>
  <dcterms:created xsi:type="dcterms:W3CDTF">2012-10-30T07:59:54Z</dcterms:created>
  <dcterms:modified xsi:type="dcterms:W3CDTF">2013-11-18T12:38:42Z</dcterms:modified>
</cp:coreProperties>
</file>