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9" d="100"/>
          <a:sy n="119" d="100"/>
        </p:scale>
        <p:origin x="96" y="3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michaelkrisper\Documents\pto%20cycle%20documentation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de-DE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de-AT" baseline="0"/>
              <a:t>Driving Behavior During PTO Cycles</a:t>
            </a:r>
            <a:endParaRPr lang="de-AT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de-DE"/>
        </a:p>
      </c:txPr>
    </c:title>
    <c:autoTitleDeleted val="0"/>
    <c:plotArea>
      <c:layout/>
      <c:scatterChart>
        <c:scatterStyle val="lineMarker"/>
        <c:varyColors val="0"/>
        <c:ser>
          <c:idx val="2"/>
          <c:order val="0"/>
          <c:tx>
            <c:strRef>
              <c:f>Tabelle1!$F$1</c:f>
              <c:strCache>
                <c:ptCount val="1"/>
                <c:pt idx="0">
                  <c:v>During Stop Period</c:v>
                </c:pt>
              </c:strCache>
            </c:strRef>
          </c:tx>
          <c:spPr>
            <a:ln w="19050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dPt>
            <c:idx val="8"/>
            <c:marker>
              <c:symbol val="circle"/>
              <c:size val="5"/>
              <c:spPr>
                <a:solidFill>
                  <a:schemeClr val="accent3"/>
                </a:solidFill>
                <a:ln w="9525">
                  <a:solidFill>
                    <a:schemeClr val="accent3"/>
                  </a:solidFill>
                </a:ln>
                <a:effectLst/>
              </c:spPr>
            </c:marker>
            <c:bubble3D val="0"/>
            <c:spPr>
              <a:ln w="19050" cap="rnd">
                <a:solidFill>
                  <a:schemeClr val="accent3"/>
                </a:solidFill>
                <a:prstDash val="dash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1-14F6-4FE4-9200-476F5C8F3729}"/>
              </c:ext>
            </c:extLst>
          </c:dPt>
          <c:dPt>
            <c:idx val="9"/>
            <c:marker>
              <c:symbol val="none"/>
            </c:marker>
            <c:bubble3D val="0"/>
            <c:spPr>
              <a:ln w="19050" cap="rnd">
                <a:solidFill>
                  <a:schemeClr val="accent3"/>
                </a:solidFill>
                <a:prstDash val="dash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3-14F6-4FE4-9200-476F5C8F3729}"/>
              </c:ext>
            </c:extLst>
          </c:dPt>
          <c:dPt>
            <c:idx val="14"/>
            <c:marker>
              <c:symbol val="circle"/>
              <c:size val="5"/>
              <c:spPr>
                <a:solidFill>
                  <a:schemeClr val="accent3"/>
                </a:solidFill>
                <a:ln w="9525">
                  <a:solidFill>
                    <a:schemeClr val="accent3"/>
                  </a:solidFill>
                </a:ln>
                <a:effectLst/>
              </c:spPr>
            </c:marker>
            <c:bubble3D val="0"/>
            <c:spPr>
              <a:ln w="19050" cap="rnd">
                <a:solidFill>
                  <a:schemeClr val="accent3"/>
                </a:solidFill>
                <a:prstDash val="solid"/>
                <a:round/>
              </a:ln>
              <a:effectLst/>
            </c:spPr>
            <c:extLst>
              <c:ext xmlns:c16="http://schemas.microsoft.com/office/drawing/2014/chart" uri="{C3380CC4-5D6E-409C-BE32-E72D297353CC}">
                <c16:uniqueId val="{00000005-14F6-4FE4-9200-476F5C8F3729}"/>
              </c:ext>
            </c:extLst>
          </c:dPt>
          <c:xVal>
            <c:numRef>
              <c:f>Tabelle1!$A$2:$A$23</c:f>
              <c:numCache>
                <c:formatCode>General</c:formatCode>
                <c:ptCount val="22"/>
                <c:pt idx="0">
                  <c:v>0.5</c:v>
                </c:pt>
                <c:pt idx="1">
                  <c:v>1.5</c:v>
                </c:pt>
                <c:pt idx="2">
                  <c:v>2</c:v>
                </c:pt>
                <c:pt idx="3">
                  <c:v>2.5</c:v>
                </c:pt>
                <c:pt idx="4">
                  <c:v>3.5</c:v>
                </c:pt>
                <c:pt idx="5">
                  <c:v>5</c:v>
                </c:pt>
                <c:pt idx="6">
                  <c:v>7</c:v>
                </c:pt>
                <c:pt idx="7">
                  <c:v>9.5</c:v>
                </c:pt>
                <c:pt idx="8">
                  <c:v>10</c:v>
                </c:pt>
                <c:pt idx="9">
                  <c:v>11</c:v>
                </c:pt>
                <c:pt idx="10">
                  <c:v>12</c:v>
                </c:pt>
                <c:pt idx="11">
                  <c:v>13</c:v>
                </c:pt>
                <c:pt idx="12">
                  <c:v>14</c:v>
                </c:pt>
                <c:pt idx="13">
                  <c:v>15</c:v>
                </c:pt>
                <c:pt idx="14">
                  <c:v>16</c:v>
                </c:pt>
                <c:pt idx="15">
                  <c:v>18</c:v>
                </c:pt>
                <c:pt idx="16">
                  <c:v>20.5</c:v>
                </c:pt>
                <c:pt idx="17">
                  <c:v>21</c:v>
                </c:pt>
                <c:pt idx="18">
                  <c:v>21.5</c:v>
                </c:pt>
                <c:pt idx="19">
                  <c:v>22</c:v>
                </c:pt>
                <c:pt idx="20">
                  <c:v>22.5</c:v>
                </c:pt>
              </c:numCache>
            </c:numRef>
          </c:xVal>
          <c:yVal>
            <c:numRef>
              <c:f>Tabelle1!$F$2:$F$23</c:f>
              <c:numCache>
                <c:formatCode>General</c:formatCode>
                <c:ptCount val="22"/>
                <c:pt idx="4">
                  <c:v>915.54589999999996</c:v>
                </c:pt>
                <c:pt idx="5">
                  <c:v>615.25229999999999</c:v>
                </c:pt>
                <c:pt idx="6">
                  <c:v>600</c:v>
                </c:pt>
                <c:pt idx="7">
                  <c:v>600</c:v>
                </c:pt>
                <c:pt idx="8">
                  <c:v>990</c:v>
                </c:pt>
                <c:pt idx="13">
                  <c:v>990</c:v>
                </c:pt>
                <c:pt idx="14">
                  <c:v>911.32429999999999</c:v>
                </c:pt>
                <c:pt idx="15">
                  <c:v>716.32429999999999</c:v>
                </c:pt>
                <c:pt idx="16">
                  <c:v>600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6-14F6-4FE4-9200-476F5C8F3729}"/>
            </c:ext>
          </c:extLst>
        </c:ser>
        <c:ser>
          <c:idx val="1"/>
          <c:order val="1"/>
          <c:tx>
            <c:strRef>
              <c:f>Tabelle1!$E$1</c:f>
              <c:strCache>
                <c:ptCount val="1"/>
                <c:pt idx="0">
                  <c:v>PTO Cycle</c:v>
                </c:pt>
              </c:strCache>
            </c:strRef>
          </c:tx>
          <c:spPr>
            <a:ln w="19050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dPt>
            <c:idx val="8"/>
            <c:marker>
              <c:symbol val="circle"/>
              <c:size val="5"/>
              <c:spPr>
                <a:solidFill>
                  <a:schemeClr val="accent2"/>
                </a:solidFill>
                <a:ln w="9525">
                  <a:solidFill>
                    <a:schemeClr val="accent2"/>
                  </a:solidFill>
                </a:ln>
                <a:effectLst/>
              </c:spPr>
            </c:marker>
            <c:bubble3D val="0"/>
            <c:extLst>
              <c:ext xmlns:c16="http://schemas.microsoft.com/office/drawing/2014/chart" uri="{C3380CC4-5D6E-409C-BE32-E72D297353CC}">
                <c16:uniqueId val="{00000007-14F6-4FE4-9200-476F5C8F3729}"/>
              </c:ext>
            </c:extLst>
          </c:dPt>
          <c:xVal>
            <c:numRef>
              <c:f>Tabelle1!$A$2:$A$23</c:f>
              <c:numCache>
                <c:formatCode>General</c:formatCode>
                <c:ptCount val="22"/>
                <c:pt idx="0">
                  <c:v>0.5</c:v>
                </c:pt>
                <c:pt idx="1">
                  <c:v>1.5</c:v>
                </c:pt>
                <c:pt idx="2">
                  <c:v>2</c:v>
                </c:pt>
                <c:pt idx="3">
                  <c:v>2.5</c:v>
                </c:pt>
                <c:pt idx="4">
                  <c:v>3.5</c:v>
                </c:pt>
                <c:pt idx="5">
                  <c:v>5</c:v>
                </c:pt>
                <c:pt idx="6">
                  <c:v>7</c:v>
                </c:pt>
                <c:pt idx="7">
                  <c:v>9.5</c:v>
                </c:pt>
                <c:pt idx="8">
                  <c:v>10</c:v>
                </c:pt>
                <c:pt idx="9">
                  <c:v>11</c:v>
                </c:pt>
                <c:pt idx="10">
                  <c:v>12</c:v>
                </c:pt>
                <c:pt idx="11">
                  <c:v>13</c:v>
                </c:pt>
                <c:pt idx="12">
                  <c:v>14</c:v>
                </c:pt>
                <c:pt idx="13">
                  <c:v>15</c:v>
                </c:pt>
                <c:pt idx="14">
                  <c:v>16</c:v>
                </c:pt>
                <c:pt idx="15">
                  <c:v>18</c:v>
                </c:pt>
                <c:pt idx="16">
                  <c:v>20.5</c:v>
                </c:pt>
                <c:pt idx="17">
                  <c:v>21</c:v>
                </c:pt>
                <c:pt idx="18">
                  <c:v>21.5</c:v>
                </c:pt>
                <c:pt idx="19">
                  <c:v>22</c:v>
                </c:pt>
                <c:pt idx="20">
                  <c:v>22.5</c:v>
                </c:pt>
              </c:numCache>
            </c:numRef>
          </c:xVal>
          <c:yVal>
            <c:numRef>
              <c:f>Tabelle1!$E$2:$E$23</c:f>
              <c:numCache>
                <c:formatCode>General</c:formatCode>
                <c:ptCount val="22"/>
                <c:pt idx="8">
                  <c:v>990</c:v>
                </c:pt>
                <c:pt idx="9">
                  <c:v>990</c:v>
                </c:pt>
                <c:pt idx="10">
                  <c:v>990</c:v>
                </c:pt>
                <c:pt idx="11">
                  <c:v>990</c:v>
                </c:pt>
                <c:pt idx="12">
                  <c:v>990</c:v>
                </c:pt>
                <c:pt idx="13">
                  <c:v>990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8-14F6-4FE4-9200-476F5C8F3729}"/>
            </c:ext>
          </c:extLst>
        </c:ser>
        <c:ser>
          <c:idx val="0"/>
          <c:order val="2"/>
          <c:tx>
            <c:strRef>
              <c:f>Tabelle1!$C$1</c:f>
              <c:strCache>
                <c:ptCount val="1"/>
                <c:pt idx="0">
                  <c:v>Normal Driving Cycle</c:v>
                </c:pt>
              </c:strCache>
            </c:strRef>
          </c:tx>
          <c:spPr>
            <a:ln w="19050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xVal>
            <c:numRef>
              <c:f>Tabelle1!$A$2:$A$23</c:f>
              <c:numCache>
                <c:formatCode>General</c:formatCode>
                <c:ptCount val="22"/>
                <c:pt idx="0">
                  <c:v>0.5</c:v>
                </c:pt>
                <c:pt idx="1">
                  <c:v>1.5</c:v>
                </c:pt>
                <c:pt idx="2">
                  <c:v>2</c:v>
                </c:pt>
                <c:pt idx="3">
                  <c:v>2.5</c:v>
                </c:pt>
                <c:pt idx="4">
                  <c:v>3.5</c:v>
                </c:pt>
                <c:pt idx="5">
                  <c:v>5</c:v>
                </c:pt>
                <c:pt idx="6">
                  <c:v>7</c:v>
                </c:pt>
                <c:pt idx="7">
                  <c:v>9.5</c:v>
                </c:pt>
                <c:pt idx="8">
                  <c:v>10</c:v>
                </c:pt>
                <c:pt idx="9">
                  <c:v>11</c:v>
                </c:pt>
                <c:pt idx="10">
                  <c:v>12</c:v>
                </c:pt>
                <c:pt idx="11">
                  <c:v>13</c:v>
                </c:pt>
                <c:pt idx="12">
                  <c:v>14</c:v>
                </c:pt>
                <c:pt idx="13">
                  <c:v>15</c:v>
                </c:pt>
                <c:pt idx="14">
                  <c:v>16</c:v>
                </c:pt>
                <c:pt idx="15">
                  <c:v>18</c:v>
                </c:pt>
                <c:pt idx="16">
                  <c:v>20.5</c:v>
                </c:pt>
                <c:pt idx="17">
                  <c:v>21</c:v>
                </c:pt>
                <c:pt idx="18">
                  <c:v>21.5</c:v>
                </c:pt>
                <c:pt idx="19">
                  <c:v>22</c:v>
                </c:pt>
                <c:pt idx="20">
                  <c:v>22.5</c:v>
                </c:pt>
              </c:numCache>
            </c:numRef>
          </c:xVal>
          <c:yVal>
            <c:numRef>
              <c:f>Tabelle1!$C$2:$C$23</c:f>
              <c:numCache>
                <c:formatCode>General</c:formatCode>
                <c:ptCount val="22"/>
                <c:pt idx="0">
                  <c:v>600</c:v>
                </c:pt>
                <c:pt idx="1">
                  <c:v>812.1884</c:v>
                </c:pt>
                <c:pt idx="2">
                  <c:v>1061.7353000000001</c:v>
                </c:pt>
                <c:pt idx="3">
                  <c:v>1149.8406</c:v>
                </c:pt>
                <c:pt idx="4">
                  <c:v>915.54589999999996</c:v>
                </c:pt>
                <c:pt idx="16">
                  <c:v>600</c:v>
                </c:pt>
                <c:pt idx="17">
                  <c:v>812.1884</c:v>
                </c:pt>
                <c:pt idx="18">
                  <c:v>1061.7353000000001</c:v>
                </c:pt>
                <c:pt idx="19">
                  <c:v>1139.3272999999999</c:v>
                </c:pt>
                <c:pt idx="20">
                  <c:v>1205.0432000000001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9-14F6-4FE4-9200-476F5C8F372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471600536"/>
        <c:axId val="471600208"/>
      </c:scatterChart>
      <c:valAx>
        <c:axId val="471600536"/>
        <c:scaling>
          <c:orientation val="minMax"/>
          <c:max val="22.5"/>
          <c:min val="0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de-AT"/>
                  <a:t>time [s]</a:t>
                </a: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de-DE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471600208"/>
        <c:crosses val="autoZero"/>
        <c:crossBetween val="midCat"/>
        <c:majorUnit val="1"/>
      </c:valAx>
      <c:valAx>
        <c:axId val="471600208"/>
        <c:scaling>
          <c:orientation val="minMax"/>
          <c:min val="50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0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de-AT"/>
                  <a:t>engine</a:t>
                </a:r>
                <a:r>
                  <a:rPr lang="de-AT" baseline="0"/>
                  <a:t> speed [rpm]</a:t>
                </a:r>
                <a:endParaRPr lang="de-AT"/>
              </a:p>
            </c:rich>
          </c:tx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0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de-DE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de-DE"/>
          </a:p>
        </c:txPr>
        <c:crossAx val="471600536"/>
        <c:crosses val="autoZero"/>
        <c:crossBetween val="midCat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de-DE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1218995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7207524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061470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4276645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5854555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2868293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548203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2323649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4985614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8395203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9955514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295AA4-BF53-4056-BD7A-AF46C28CBF58}" type="datetimeFigureOut">
              <a:rPr lang="de-AT" smtClean="0"/>
              <a:t>22.06.2017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0C912E-CA53-4A6E-9FE9-1A16D69C9AA8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406595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m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98040256"/>
              </p:ext>
            </p:extLst>
          </p:nvPr>
        </p:nvGraphicFramePr>
        <p:xfrm>
          <a:off x="2447192" y="1738312"/>
          <a:ext cx="7297615" cy="33813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Rechteck 4"/>
          <p:cNvSpPr/>
          <p:nvPr/>
        </p:nvSpPr>
        <p:spPr>
          <a:xfrm>
            <a:off x="5964115" y="2205037"/>
            <a:ext cx="1428750" cy="2343150"/>
          </a:xfrm>
          <a:prstGeom prst="rect">
            <a:avLst/>
          </a:prstGeom>
          <a:solidFill>
            <a:srgbClr val="ED7D31">
              <a:alpha val="30196"/>
            </a:srgb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de-AT" sz="1100"/>
          </a:p>
        </p:txBody>
      </p:sp>
      <p:sp>
        <p:nvSpPr>
          <p:cNvPr id="6" name="Rechteck 5"/>
          <p:cNvSpPr/>
          <p:nvPr/>
        </p:nvSpPr>
        <p:spPr>
          <a:xfrm>
            <a:off x="7392866" y="2207235"/>
            <a:ext cx="1562099" cy="2343150"/>
          </a:xfrm>
          <a:prstGeom prst="rect">
            <a:avLst/>
          </a:prstGeom>
          <a:solidFill>
            <a:srgbClr val="A5A5A5">
              <a:alpha val="30196"/>
            </a:srgb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de-AT" sz="1100"/>
          </a:p>
        </p:txBody>
      </p:sp>
      <p:sp>
        <p:nvSpPr>
          <p:cNvPr id="7" name="Rechteck 6"/>
          <p:cNvSpPr/>
          <p:nvPr/>
        </p:nvSpPr>
        <p:spPr>
          <a:xfrm>
            <a:off x="3144716" y="2205037"/>
            <a:ext cx="990600" cy="2343150"/>
          </a:xfrm>
          <a:prstGeom prst="rect">
            <a:avLst/>
          </a:prstGeom>
          <a:solidFill>
            <a:srgbClr val="5B9BD5">
              <a:alpha val="30196"/>
            </a:srgb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de-AT" sz="1100"/>
          </a:p>
        </p:txBody>
      </p:sp>
      <p:sp>
        <p:nvSpPr>
          <p:cNvPr id="8" name="Rechteck 7"/>
          <p:cNvSpPr/>
          <p:nvPr/>
        </p:nvSpPr>
        <p:spPr>
          <a:xfrm>
            <a:off x="8954966" y="2205037"/>
            <a:ext cx="561974" cy="2343150"/>
          </a:xfrm>
          <a:prstGeom prst="rect">
            <a:avLst/>
          </a:prstGeom>
          <a:solidFill>
            <a:srgbClr val="5B9BD5">
              <a:alpha val="30196"/>
            </a:srgb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de-AT" sz="1100"/>
          </a:p>
        </p:txBody>
      </p:sp>
      <p:sp>
        <p:nvSpPr>
          <p:cNvPr id="9" name="Rechteck 8"/>
          <p:cNvSpPr/>
          <p:nvPr/>
        </p:nvSpPr>
        <p:spPr>
          <a:xfrm>
            <a:off x="4135316" y="2205037"/>
            <a:ext cx="1830997" cy="2343150"/>
          </a:xfrm>
          <a:prstGeom prst="rect">
            <a:avLst/>
          </a:prstGeom>
          <a:solidFill>
            <a:srgbClr val="A5A5A5">
              <a:alpha val="30196"/>
            </a:srgb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endParaRPr lang="de-AT" sz="1100"/>
          </a:p>
        </p:txBody>
      </p:sp>
      <p:sp>
        <p:nvSpPr>
          <p:cNvPr id="10" name="Ellipse 9"/>
          <p:cNvSpPr/>
          <p:nvPr/>
        </p:nvSpPr>
        <p:spPr>
          <a:xfrm>
            <a:off x="3536160" y="2097363"/>
            <a:ext cx="240195" cy="24218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de-AT" sz="1100"/>
              <a:t>1</a:t>
            </a:r>
          </a:p>
        </p:txBody>
      </p:sp>
      <p:sp>
        <p:nvSpPr>
          <p:cNvPr id="11" name="Ellipse 10"/>
          <p:cNvSpPr/>
          <p:nvPr/>
        </p:nvSpPr>
        <p:spPr>
          <a:xfrm>
            <a:off x="4924682" y="2097362"/>
            <a:ext cx="240195" cy="242183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de-AT" sz="1100"/>
              <a:t>2</a:t>
            </a:r>
          </a:p>
        </p:txBody>
      </p:sp>
      <p:sp>
        <p:nvSpPr>
          <p:cNvPr id="12" name="Ellipse 11"/>
          <p:cNvSpPr/>
          <p:nvPr/>
        </p:nvSpPr>
        <p:spPr>
          <a:xfrm>
            <a:off x="6573841" y="2097362"/>
            <a:ext cx="240195" cy="242183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de-AT" sz="1100" dirty="0"/>
              <a:t>3</a:t>
            </a:r>
          </a:p>
        </p:txBody>
      </p:sp>
      <p:sp>
        <p:nvSpPr>
          <p:cNvPr id="13" name="Ellipse 12"/>
          <p:cNvSpPr/>
          <p:nvPr/>
        </p:nvSpPr>
        <p:spPr>
          <a:xfrm>
            <a:off x="8090470" y="2097361"/>
            <a:ext cx="240195" cy="242183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de-AT" sz="1100" dirty="0"/>
              <a:t>4</a:t>
            </a:r>
          </a:p>
        </p:txBody>
      </p:sp>
      <p:sp>
        <p:nvSpPr>
          <p:cNvPr id="14" name="Ellipse 13"/>
          <p:cNvSpPr/>
          <p:nvPr/>
        </p:nvSpPr>
        <p:spPr>
          <a:xfrm>
            <a:off x="9120903" y="2097364"/>
            <a:ext cx="240195" cy="24218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de-AT" sz="1100"/>
              <a:t>5</a:t>
            </a:r>
          </a:p>
        </p:txBody>
      </p:sp>
      <p:sp>
        <p:nvSpPr>
          <p:cNvPr id="15" name="Textfeld 14"/>
          <p:cNvSpPr txBox="1"/>
          <p:nvPr/>
        </p:nvSpPr>
        <p:spPr>
          <a:xfrm>
            <a:off x="3335181" y="2292408"/>
            <a:ext cx="7254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dirty="0" smtClean="0"/>
              <a:t>Drive</a:t>
            </a:r>
            <a:endParaRPr lang="de-AT" dirty="0"/>
          </a:p>
        </p:txBody>
      </p:sp>
      <p:sp>
        <p:nvSpPr>
          <p:cNvPr id="16" name="Textfeld 15"/>
          <p:cNvSpPr txBox="1"/>
          <p:nvPr/>
        </p:nvSpPr>
        <p:spPr>
          <a:xfrm>
            <a:off x="4748013" y="2287439"/>
            <a:ext cx="7254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dirty="0" err="1" smtClean="0"/>
              <a:t>Stop</a:t>
            </a:r>
            <a:endParaRPr lang="de-AT" dirty="0"/>
          </a:p>
        </p:txBody>
      </p:sp>
      <p:sp>
        <p:nvSpPr>
          <p:cNvPr id="17" name="Textfeld 16"/>
          <p:cNvSpPr txBox="1"/>
          <p:nvPr/>
        </p:nvSpPr>
        <p:spPr>
          <a:xfrm>
            <a:off x="6446501" y="2292408"/>
            <a:ext cx="7254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dirty="0" smtClean="0"/>
              <a:t>PTO</a:t>
            </a:r>
            <a:endParaRPr lang="de-AT" dirty="0"/>
          </a:p>
        </p:txBody>
      </p:sp>
      <p:sp>
        <p:nvSpPr>
          <p:cNvPr id="18" name="Textfeld 17"/>
          <p:cNvSpPr txBox="1"/>
          <p:nvPr/>
        </p:nvSpPr>
        <p:spPr>
          <a:xfrm>
            <a:off x="7893080" y="2287439"/>
            <a:ext cx="7254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dirty="0" err="1" smtClean="0"/>
              <a:t>Stop</a:t>
            </a:r>
            <a:endParaRPr lang="de-AT" dirty="0"/>
          </a:p>
        </p:txBody>
      </p:sp>
      <p:sp>
        <p:nvSpPr>
          <p:cNvPr id="19" name="Textfeld 18"/>
          <p:cNvSpPr txBox="1"/>
          <p:nvPr/>
        </p:nvSpPr>
        <p:spPr>
          <a:xfrm>
            <a:off x="8873341" y="2287439"/>
            <a:ext cx="7254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dirty="0" smtClean="0"/>
              <a:t>Drive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219053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24</Words>
  <Application>Microsoft Office PowerPoint</Application>
  <PresentationFormat>Breitbild</PresentationFormat>
  <Paragraphs>13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TU Graz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Michael Krisper</dc:creator>
  <cp:lastModifiedBy>Michael Krisper</cp:lastModifiedBy>
  <cp:revision>3</cp:revision>
  <dcterms:created xsi:type="dcterms:W3CDTF">2017-06-21T09:17:37Z</dcterms:created>
  <dcterms:modified xsi:type="dcterms:W3CDTF">2017-06-22T08:02:06Z</dcterms:modified>
</cp:coreProperties>
</file>

<file path=docProps/thumbnail.jpeg>
</file>