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575" r:id="rId2"/>
    <p:sldId id="681" r:id="rId3"/>
    <p:sldId id="691" r:id="rId4"/>
    <p:sldId id="690" r:id="rId5"/>
    <p:sldId id="688" r:id="rId6"/>
    <p:sldId id="689" r:id="rId7"/>
    <p:sldId id="687" r:id="rId8"/>
    <p:sldId id="686" r:id="rId9"/>
    <p:sldId id="683" r:id="rId10"/>
    <p:sldId id="684" r:id="rId11"/>
    <p:sldId id="677" r:id="rId12"/>
    <p:sldId id="685" r:id="rId13"/>
    <p:sldId id="682" r:id="rId14"/>
    <p:sldId id="680" r:id="rId15"/>
    <p:sldId id="679" r:id="rId16"/>
    <p:sldId id="678" r:id="rId17"/>
    <p:sldId id="671" r:id="rId18"/>
    <p:sldId id="676" r:id="rId19"/>
    <p:sldId id="675" r:id="rId20"/>
    <p:sldId id="674" r:id="rId21"/>
    <p:sldId id="673" r:id="rId22"/>
    <p:sldId id="672" r:id="rId23"/>
    <p:sldId id="669" r:id="rId24"/>
    <p:sldId id="670" r:id="rId25"/>
    <p:sldId id="664" r:id="rId26"/>
    <p:sldId id="666" r:id="rId27"/>
    <p:sldId id="667" r:id="rId28"/>
    <p:sldId id="668" r:id="rId29"/>
    <p:sldId id="665" r:id="rId30"/>
    <p:sldId id="663" r:id="rId31"/>
    <p:sldId id="661" r:id="rId32"/>
    <p:sldId id="662" r:id="rId33"/>
    <p:sldId id="657" r:id="rId34"/>
    <p:sldId id="659" r:id="rId35"/>
    <p:sldId id="660" r:id="rId36"/>
    <p:sldId id="656" r:id="rId37"/>
    <p:sldId id="655" r:id="rId38"/>
    <p:sldId id="654" r:id="rId39"/>
    <p:sldId id="653" r:id="rId40"/>
    <p:sldId id="651" r:id="rId41"/>
    <p:sldId id="648" r:id="rId42"/>
    <p:sldId id="649" r:id="rId43"/>
    <p:sldId id="650" r:id="rId44"/>
    <p:sldId id="645" r:id="rId45"/>
    <p:sldId id="647" r:id="rId46"/>
    <p:sldId id="646" r:id="rId47"/>
    <p:sldId id="640" r:id="rId48"/>
    <p:sldId id="641" r:id="rId49"/>
    <p:sldId id="642" r:id="rId50"/>
    <p:sldId id="643" r:id="rId51"/>
    <p:sldId id="644" r:id="rId52"/>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90" d="100"/>
          <a:sy n="90" d="100"/>
        </p:scale>
        <p:origin x="1146" y="6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29.05.2019</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smtClean="0"/>
              <a:t>Timetable</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smtClean="0"/>
                        <a:t>Planned Date</a:t>
                      </a:r>
                      <a:endParaRPr lang="de-AT" dirty="0"/>
                    </a:p>
                  </a:txBody>
                  <a:tcPr/>
                </a:tc>
                <a:tc>
                  <a:txBody>
                    <a:bodyPr/>
                    <a:lstStyle/>
                    <a:p>
                      <a:r>
                        <a:rPr lang="en-US" dirty="0" smtClean="0"/>
                        <a:t>Version</a:t>
                      </a:r>
                      <a:endParaRPr lang="de-AT" dirty="0"/>
                    </a:p>
                  </a:txBody>
                  <a:tcPr/>
                </a:tc>
                <a:tc>
                  <a:txBody>
                    <a:bodyPr/>
                    <a:lstStyle/>
                    <a:p>
                      <a:r>
                        <a:rPr lang="en-US" dirty="0" smtClean="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smtClean="0"/>
                        <a:t>1. Feb. 2019</a:t>
                      </a:r>
                      <a:endParaRPr lang="de-AT" dirty="0"/>
                    </a:p>
                  </a:txBody>
                  <a:tcPr/>
                </a:tc>
                <a:tc>
                  <a:txBody>
                    <a:bodyPr/>
                    <a:lstStyle/>
                    <a:p>
                      <a:r>
                        <a:rPr lang="en-US" dirty="0" smtClean="0"/>
                        <a:t>3.3.1.x</a:t>
                      </a:r>
                      <a:endParaRPr lang="de-AT" dirty="0"/>
                    </a:p>
                  </a:txBody>
                  <a:tcPr/>
                </a:tc>
                <a:tc>
                  <a:txBody>
                    <a:bodyPr/>
                    <a:lstStyle/>
                    <a:p>
                      <a:r>
                        <a:rPr lang="en-US" dirty="0" smtClean="0"/>
                        <a:t>Release of official version</a:t>
                      </a:r>
                      <a:r>
                        <a:rPr lang="en-US" baseline="0" dirty="0" smtClean="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smtClean="0"/>
                        <a:t>1. March 2019</a:t>
                      </a:r>
                      <a:endParaRPr lang="de-AT" dirty="0"/>
                    </a:p>
                  </a:txBody>
                  <a:tcPr/>
                </a:tc>
                <a:tc>
                  <a:txBody>
                    <a:bodyPr/>
                    <a:lstStyle/>
                    <a:p>
                      <a:r>
                        <a:rPr lang="en-US" dirty="0" smtClean="0"/>
                        <a:t>3.3.2.x-RC</a:t>
                      </a:r>
                      <a:endParaRPr lang="de-AT" dirty="0"/>
                    </a:p>
                  </a:txBody>
                  <a:tcPr/>
                </a:tc>
                <a:tc>
                  <a:txBody>
                    <a:bodyPr/>
                    <a:lstStyle/>
                    <a:p>
                      <a:r>
                        <a:rPr lang="en-US" dirty="0" smtClean="0"/>
                        <a:t>Release candidate, new input parameters are mandatory (+ further</a:t>
                      </a:r>
                      <a:r>
                        <a:rPr lang="en-US" baseline="0" dirty="0" smtClean="0"/>
                        <a:t> </a:t>
                      </a:r>
                      <a:r>
                        <a:rPr lang="en-US" baseline="0" dirty="0" err="1" smtClean="0"/>
                        <a:t>bugfixes</a:t>
                      </a:r>
                      <a:r>
                        <a:rPr lang="en-US" baseline="0" dirty="0" smtClean="0"/>
                        <a:t>)</a:t>
                      </a:r>
                      <a:endParaRPr lang="de-AT" dirty="0"/>
                    </a:p>
                  </a:txBody>
                  <a:tcPr/>
                </a:tc>
                <a:extLst>
                  <a:ext uri="{0D108BD9-81ED-4DB2-BD59-A6C34878D82A}">
                    <a16:rowId xmlns:a16="http://schemas.microsoft.com/office/drawing/2014/main" val="2057187536"/>
                  </a:ext>
                </a:extLst>
              </a:tr>
              <a:tr h="370840">
                <a:tc>
                  <a:txBody>
                    <a:bodyPr/>
                    <a:lstStyle/>
                    <a:p>
                      <a:r>
                        <a:rPr lang="en-US" dirty="0" smtClean="0"/>
                        <a:t>1. April 2019</a:t>
                      </a:r>
                      <a:endParaRPr lang="de-AT" dirty="0"/>
                    </a:p>
                  </a:txBody>
                  <a:tcPr/>
                </a:tc>
                <a:tc>
                  <a:txBody>
                    <a:bodyPr/>
                    <a:lstStyle/>
                    <a:p>
                      <a:r>
                        <a:rPr lang="en-US" dirty="0" smtClean="0"/>
                        <a:t>3.3.2.x</a:t>
                      </a:r>
                      <a:endParaRPr lang="de-AT" dirty="0"/>
                    </a:p>
                  </a:txBody>
                  <a:tcPr/>
                </a:tc>
                <a:tc>
                  <a:txBody>
                    <a:bodyPr/>
                    <a:lstStyle/>
                    <a:p>
                      <a:r>
                        <a:rPr lang="en-US" dirty="0" smtClean="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smtClean="0"/>
                        <a:t>1. May 2019</a:t>
                      </a:r>
                      <a:endParaRPr lang="de-AT" dirty="0"/>
                    </a:p>
                  </a:txBody>
                  <a:tcPr/>
                </a:tc>
                <a:tc>
                  <a:txBody>
                    <a:bodyPr/>
                    <a:lstStyle/>
                    <a:p>
                      <a:endParaRPr lang="de-AT" dirty="0"/>
                    </a:p>
                  </a:txBody>
                  <a:tcPr/>
                </a:tc>
                <a:tc>
                  <a:txBody>
                    <a:bodyPr/>
                    <a:lstStyle/>
                    <a:p>
                      <a:r>
                        <a:rPr lang="en-US" dirty="0" smtClean="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smtClean="0"/>
                        <a:t>1. July 2019</a:t>
                      </a:r>
                      <a:endParaRPr lang="de-AT" dirty="0"/>
                    </a:p>
                  </a:txBody>
                  <a:tcPr/>
                </a:tc>
                <a:tc>
                  <a:txBody>
                    <a:bodyPr/>
                    <a:lstStyle/>
                    <a:p>
                      <a:endParaRPr lang="de-AT" dirty="0"/>
                    </a:p>
                  </a:txBody>
                  <a:tcPr/>
                </a:tc>
                <a:tc>
                  <a:txBody>
                    <a:bodyPr/>
                    <a:lstStyle/>
                    <a:p>
                      <a:r>
                        <a:rPr lang="en-US" dirty="0" smtClean="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Changes/Improvements</a:t>
            </a:r>
            <a:endParaRPr lang="en-US" sz="1800" b="1" dirty="0"/>
          </a:p>
          <a:p>
            <a:pPr lvl="1">
              <a:tabLst>
                <a:tab pos="1885950" algn="l"/>
              </a:tabLst>
            </a:pPr>
            <a:r>
              <a:rPr lang="en-US" sz="1400" dirty="0" smtClean="0"/>
              <a:t>[</a:t>
            </a:r>
            <a:r>
              <a:rPr lang="en-US" sz="1400" dirty="0"/>
              <a:t>VECTO-799] - Remove TUG Logos from Simulation Tool, Hashing Tool</a:t>
            </a:r>
          </a:p>
          <a:p>
            <a:pPr lvl="1">
              <a:tabLst>
                <a:tab pos="1885950" algn="l"/>
              </a:tabLst>
            </a:pPr>
            <a:r>
              <a:rPr lang="en-US" sz="1400" dirty="0" smtClean="0"/>
              <a:t>[</a:t>
            </a:r>
            <a:r>
              <a:rPr lang="en-US" sz="1400" dirty="0"/>
              <a:t>VECTO-808] - Add </a:t>
            </a:r>
            <a:r>
              <a:rPr lang="en-US" sz="1400" dirty="0" smtClean="0"/>
              <a:t>Monitoring </a:t>
            </a:r>
            <a:r>
              <a:rPr lang="en-US" sz="1400" dirty="0"/>
              <a:t>Report</a:t>
            </a:r>
          </a:p>
          <a:p>
            <a:pPr lvl="1">
              <a:tabLst>
                <a:tab pos="1885950" algn="l"/>
              </a:tabLst>
            </a:pPr>
            <a:r>
              <a:rPr lang="en-US" sz="1400" dirty="0" smtClean="0"/>
              <a:t>[</a:t>
            </a: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smtClean="0"/>
              <a:t>[</a:t>
            </a:r>
            <a:r>
              <a:rPr lang="en-US" sz="1400" dirty="0"/>
              <a:t>VECTO-757] - Correct contact mail address in Hashing Tool</a:t>
            </a:r>
          </a:p>
          <a:p>
            <a:pPr lvl="1">
              <a:tabLst>
                <a:tab pos="1885950" algn="l"/>
              </a:tabLst>
            </a:pPr>
            <a:r>
              <a:rPr lang="en-US" sz="1400" dirty="0" smtClean="0"/>
              <a:t>[</a:t>
            </a:r>
            <a:r>
              <a:rPr lang="en-US" sz="1400" dirty="0"/>
              <a:t>VECTO-779] - Update Construction Cycle - shorter stop times</a:t>
            </a:r>
          </a:p>
          <a:p>
            <a:pPr lvl="1">
              <a:tabLst>
                <a:tab pos="1885950" algn="l"/>
              </a:tabLst>
            </a:pPr>
            <a:r>
              <a:rPr lang="en-US" sz="1400" dirty="0" smtClean="0"/>
              <a:t>[</a:t>
            </a:r>
            <a:r>
              <a:rPr lang="en-US" sz="1400" dirty="0"/>
              <a:t>VECTO-783] - Rename columns in segmentation table and GUI</a:t>
            </a:r>
          </a:p>
          <a:p>
            <a:pPr lvl="1">
              <a:tabLst>
                <a:tab pos="1885950" algn="l"/>
              </a:tabLst>
            </a:pPr>
            <a:r>
              <a:rPr lang="en-US" sz="1400" dirty="0" smtClean="0"/>
              <a:t>[</a:t>
            </a:r>
            <a:r>
              <a:rPr lang="en-US" sz="1400" dirty="0"/>
              <a:t>VECTO-709] - VTP editor from user manual not matching new VECTO one: updated documentation</a:t>
            </a:r>
          </a:p>
          <a:p>
            <a:pPr lvl="1">
              <a:tabLst>
                <a:tab pos="1885950" algn="l"/>
              </a:tabLst>
            </a:pPr>
            <a:r>
              <a:rPr lang="en-US" sz="1400" dirty="0" smtClean="0"/>
              <a:t>[</a:t>
            </a:r>
            <a:r>
              <a:rPr lang="en-US" sz="1400" dirty="0"/>
              <a:t>VECTO-785] - Handling of Vehicles that cannot reach the cycle's target speed: Limit max speed in driver model</a:t>
            </a:r>
          </a:p>
          <a:p>
            <a:pPr lvl="1">
              <a:tabLst>
                <a:tab pos="1885950" algn="l"/>
              </a:tabLst>
            </a:pPr>
            <a:r>
              <a:rPr lang="en-US" sz="1400" dirty="0" smtClean="0"/>
              <a:t>[</a:t>
            </a:r>
            <a:r>
              <a:rPr lang="en-US" sz="1400" dirty="0"/>
              <a:t>VECTO-716] - Validate data in Settings Tab: update documentation</a:t>
            </a:r>
          </a:p>
          <a:p>
            <a:pPr lvl="1">
              <a:tabLst>
                <a:tab pos="1885950" algn="l"/>
              </a:tabLst>
            </a:pPr>
            <a:r>
              <a:rPr lang="en-US" sz="1400" dirty="0" smtClean="0"/>
              <a:t>[</a:t>
            </a:r>
            <a:r>
              <a:rPr lang="en-US" sz="1400" dirty="0"/>
              <a:t>VECTO-793] - Inconsistency between GUI, Help and Regulation: update wording in GUI and user manual</a:t>
            </a:r>
          </a:p>
          <a:p>
            <a:pPr lvl="1">
              <a:tabLst>
                <a:tab pos="1885950" algn="l"/>
              </a:tabLst>
            </a:pPr>
            <a:r>
              <a:rPr lang="en-US" sz="1400" dirty="0" smtClean="0"/>
              <a:t>[</a:t>
            </a:r>
            <a:r>
              <a:rPr lang="en-US" sz="1400" dirty="0"/>
              <a:t>VECTO-796] - Adaptation of </a:t>
            </a:r>
            <a:r>
              <a:rPr lang="en-US" sz="1400" dirty="0" err="1"/>
              <a:t>FuelProperties</a:t>
            </a:r>
            <a:endParaRPr lang="en-US" sz="1400" dirty="0"/>
          </a:p>
          <a:p>
            <a:pPr lvl="1">
              <a:tabLst>
                <a:tab pos="1885950" algn="l"/>
              </a:tabLst>
            </a:pPr>
            <a:r>
              <a:rPr lang="en-US" sz="1400" dirty="0" smtClean="0"/>
              <a:t>[</a:t>
            </a: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smtClean="0"/>
              <a:t>[</a:t>
            </a: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smtClean="0"/>
              <a:t>Update of Fuel Properties [VECTO-796]</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r>
                        <a:rPr lang="de-AT" sz="1000" u="none" strike="noStrike" dirty="0" smtClean="0">
                          <a:effectLst/>
                        </a:rPr>
                        <a:t>)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a:t>
            </a:r>
            <a:r>
              <a:rPr lang="de-AT" sz="1050" b="0" dirty="0" smtClean="0"/>
              <a:t>): </a:t>
            </a:r>
            <a:r>
              <a:rPr kumimoji="0" lang="en-GB" altLang="de-DE" sz="1050" b="0" i="0" u="none" strike="noStrike" cap="none" normalizeH="0" baseline="0" dirty="0" smtClean="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smtClean="0">
                <a:ln>
                  <a:noFill/>
                </a:ln>
                <a:solidFill>
                  <a:schemeClr val="tx1"/>
                </a:solidFill>
                <a:effectLst/>
                <a:latin typeface="Arial" panose="020B0604020202020204" pitchFamily="34" charset="0"/>
              </a:rPr>
            </a:br>
            <a:r>
              <a:rPr kumimoji="0" lang="en-GB" altLang="de-DE" sz="1050" b="0" i="0" u="none" strike="noStrike" cap="none" normalizeH="0" baseline="0" dirty="0" smtClean="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VECTO-819] - object reference not set to an instance of an object</a:t>
            </a:r>
          </a:p>
          <a:p>
            <a:pPr lvl="1">
              <a:tabLst>
                <a:tab pos="1885950" algn="l"/>
              </a:tabLst>
            </a:pPr>
            <a:r>
              <a:rPr lang="en-US" sz="1400" dirty="0" smtClean="0"/>
              <a:t>[</a:t>
            </a: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smtClean="0"/>
              <a:t>[</a:t>
            </a:r>
            <a:r>
              <a:rPr lang="en-US" sz="1400" dirty="0"/>
              <a:t>VECTO-813] - Error "Infinity [] is not allowed for SI-Value"</a:t>
            </a:r>
          </a:p>
          <a:p>
            <a:pPr lvl="1">
              <a:tabLst>
                <a:tab pos="1885950" algn="l"/>
              </a:tabLst>
            </a:pPr>
            <a:r>
              <a:rPr lang="en-US" sz="1400" dirty="0" smtClean="0"/>
              <a:t>[</a:t>
            </a: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smtClean="0"/>
              <a:t>[</a:t>
            </a:r>
            <a:r>
              <a:rPr lang="en-US" sz="1400" dirty="0"/>
              <a:t>VECTO-804] - Error on simulation with VECTO 3.3.0.1433</a:t>
            </a:r>
          </a:p>
          <a:p>
            <a:pPr lvl="1">
              <a:tabLst>
                <a:tab pos="1885950" algn="l"/>
              </a:tabLst>
            </a:pPr>
            <a:r>
              <a:rPr lang="en-US" sz="1400" dirty="0" smtClean="0"/>
              <a:t>[</a:t>
            </a:r>
            <a:r>
              <a:rPr lang="en-US" sz="1400" dirty="0"/>
              <a:t>VECTO-805] - Total vehicle mass exceeds TPMLM</a:t>
            </a:r>
          </a:p>
          <a:p>
            <a:pPr lvl="1">
              <a:tabLst>
                <a:tab pos="1885950" algn="l"/>
              </a:tabLst>
            </a:pPr>
            <a:r>
              <a:rPr lang="en-US" sz="1400" dirty="0" smtClean="0"/>
              <a:t>[</a:t>
            </a:r>
            <a:r>
              <a:rPr lang="en-US" sz="1400" dirty="0"/>
              <a:t>VECTO-811] - AMT: </a:t>
            </a:r>
            <a:r>
              <a:rPr lang="en-US" sz="1400" dirty="0" err="1"/>
              <a:t>ResponseGearShift</a:t>
            </a:r>
            <a:endParaRPr lang="en-US" sz="1400" dirty="0"/>
          </a:p>
          <a:p>
            <a:pPr lvl="1">
              <a:tabLst>
                <a:tab pos="1885950" algn="l"/>
              </a:tabLst>
            </a:pPr>
            <a:r>
              <a:rPr lang="en-US" sz="1400" dirty="0" smtClean="0"/>
              <a:t>[</a:t>
            </a:r>
            <a:r>
              <a:rPr lang="en-US" sz="1400" dirty="0"/>
              <a:t>VECTO-812] - AMT: </a:t>
            </a:r>
            <a:r>
              <a:rPr lang="en-US" sz="1400" dirty="0" err="1"/>
              <a:t>ResponseOverload</a:t>
            </a:r>
            <a:endParaRPr lang="en-US" sz="1400" dirty="0"/>
          </a:p>
          <a:p>
            <a:pPr lvl="1">
              <a:tabLst>
                <a:tab pos="1885950" algn="l"/>
              </a:tabLst>
            </a:pPr>
            <a:r>
              <a:rPr lang="en-US" sz="1400" dirty="0" smtClean="0"/>
              <a:t>[</a:t>
            </a:r>
            <a:r>
              <a:rPr lang="en-US" sz="1400" dirty="0"/>
              <a:t>VECTO-822] - SIMULATION RUN ABORTED by Infinity</a:t>
            </a:r>
          </a:p>
          <a:p>
            <a:pPr lvl="1">
              <a:tabLst>
                <a:tab pos="1885950" algn="l"/>
              </a:tabLst>
            </a:pPr>
            <a:r>
              <a:rPr lang="en-US" sz="1400" dirty="0" smtClean="0"/>
              <a:t>[</a:t>
            </a: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smtClean="0"/>
              <a:t>[</a:t>
            </a:r>
            <a:r>
              <a:rPr lang="en-US" sz="1400" dirty="0"/>
              <a:t>VECTO-696] - Problem with Primary Retarder: regression update, set torque loss to 0 for 0 speed and engaged gear</a:t>
            </a:r>
          </a:p>
          <a:p>
            <a:pPr lvl="1">
              <a:tabLst>
                <a:tab pos="1885950" algn="l"/>
              </a:tabLst>
            </a:pPr>
            <a:r>
              <a:rPr lang="en-US" sz="1400" dirty="0" smtClean="0"/>
              <a:t>[</a:t>
            </a:r>
            <a:r>
              <a:rPr lang="en-US" sz="1400" dirty="0"/>
              <a:t>VECTO-776] - Decision Factor (DF)  field is </a:t>
            </a:r>
            <a:r>
              <a:rPr lang="en-US" sz="1400" dirty="0" smtClean="0"/>
              <a:t>emptied </a:t>
            </a:r>
            <a:r>
              <a:rPr lang="en-US" sz="1400" dirty="0"/>
              <a:t>after each </a:t>
            </a:r>
            <a:r>
              <a:rPr lang="en-US" sz="1400" dirty="0" smtClean="0"/>
              <a:t>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3.3.0.1433 Official Release</a:t>
            </a:r>
            <a:r>
              <a:rPr lang="en-US" dirty="0"/>
              <a:t/>
            </a:r>
            <a:br>
              <a:rPr lang="en-US" dirty="0"/>
            </a:br>
            <a:r>
              <a:rPr lang="en-US" sz="1600" dirty="0" smtClean="0"/>
              <a:t>2018-12-04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3.3.0.1398)</a:t>
            </a:r>
          </a:p>
          <a:p>
            <a:pPr lvl="1">
              <a:tabLst>
                <a:tab pos="1885950" algn="l"/>
              </a:tabLst>
            </a:pPr>
            <a:r>
              <a:rPr lang="en-US" sz="1600" dirty="0" smtClean="0"/>
              <a:t>[VECTO-795] – VECTO Hashing Tool crashes</a:t>
            </a:r>
          </a:p>
          <a:p>
            <a:pPr lvl="1">
              <a:tabLst>
                <a:tab pos="1885950" algn="l"/>
              </a:tabLst>
            </a:pPr>
            <a:r>
              <a:rPr lang="en-US" sz="1600" dirty="0"/>
              <a:t>[VECTO-802] –</a:t>
            </a:r>
            <a:r>
              <a:rPr lang="en-US" sz="1600" dirty="0" smtClean="0"/>
              <a:t> </a:t>
            </a:r>
            <a:r>
              <a:rPr lang="en-US" sz="1600" dirty="0"/>
              <a:t>Error in XML schema for manufacturer's record </a:t>
            </a:r>
            <a:r>
              <a:rPr lang="en-US" sz="1600" dirty="0" smtClean="0"/>
              <a:t>file</a:t>
            </a:r>
          </a:p>
          <a:p>
            <a:pPr>
              <a:tabLst>
                <a:tab pos="1885950" algn="l"/>
              </a:tabLst>
            </a:pPr>
            <a:r>
              <a:rPr lang="en-US" sz="1800" b="1" dirty="0" err="1" smtClean="0"/>
              <a:t>Bugfixes</a:t>
            </a:r>
            <a:r>
              <a:rPr lang="en-US" sz="1800" b="1" dirty="0" smtClean="0"/>
              <a:t> (compared to 3.3.0.1250)</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 (compared to 3.3.0.1250)</a:t>
            </a:r>
            <a:endParaRPr lang="en-US" sz="1600" b="1" dirty="0"/>
          </a:p>
          <a:p>
            <a:pPr lvl="1">
              <a:tabLst>
                <a:tab pos="1885950" algn="l"/>
              </a:tabLst>
            </a:pPr>
            <a:r>
              <a:rPr lang="en-US" sz="1400" dirty="0"/>
              <a:t>[VECTO-704] - Allow VTP-simulations for AT </a:t>
            </a:r>
            <a:r>
              <a:rPr lang="en-US" sz="1400" dirty="0" smtClean="0"/>
              <a:t>gearboxes</a:t>
            </a:r>
            <a:endParaRPr lang="en-US" sz="1800" b="1" dirty="0"/>
          </a:p>
        </p:txBody>
      </p:sp>
    </p:spTree>
    <p:extLst>
      <p:ext uri="{BB962C8B-B14F-4D97-AF65-F5344CB8AC3E}">
        <p14:creationId xmlns:p14="http://schemas.microsoft.com/office/powerpoint/2010/main" val="36663193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3.3.0.1398 Release </a:t>
            </a:r>
            <a:r>
              <a:rPr lang="en-US" dirty="0" err="1" smtClean="0"/>
              <a:t>Candiate</a:t>
            </a:r>
            <a:r>
              <a:rPr lang="en-US" dirty="0"/>
              <a:t/>
            </a:r>
            <a:br>
              <a:rPr lang="en-US" dirty="0"/>
            </a:br>
            <a:r>
              <a:rPr lang="en-US" sz="1600" dirty="0" smtClean="0"/>
              <a:t>2018-10-30</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1519905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3.3.3.1609 Release Candidate</a:t>
            </a:r>
            <a:r>
              <a:rPr lang="en-US" dirty="0"/>
              <a:t/>
            </a:r>
            <a:br>
              <a:rPr lang="en-US" dirty="0"/>
            </a:br>
            <a:r>
              <a:rPr lang="en-US" sz="1600" dirty="0" smtClean="0"/>
              <a:t>2019-05-29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a:t>
            </a:r>
            <a:r>
              <a:rPr lang="en-US" sz="1800" b="1" dirty="0" smtClean="0"/>
              <a:t>Improvement</a:t>
            </a:r>
            <a:endParaRPr lang="en-US" sz="1800" b="1" dirty="0"/>
          </a:p>
          <a:p>
            <a:pPr lvl="1">
              <a:tabLst>
                <a:tab pos="1885950" algn="l"/>
              </a:tabLst>
            </a:pPr>
            <a:r>
              <a:rPr lang="en-US" sz="1600" dirty="0" smtClean="0"/>
              <a:t>[</a:t>
            </a:r>
            <a:r>
              <a:rPr lang="en-US" sz="1600" dirty="0"/>
              <a:t>VECTO-916] - Adding new </a:t>
            </a:r>
            <a:r>
              <a:rPr lang="en-US" sz="1600" dirty="0" err="1"/>
              <a:t>tyre</a:t>
            </a:r>
            <a:r>
              <a:rPr lang="en-US" sz="1600" dirty="0"/>
              <a:t> sizes</a:t>
            </a:r>
          </a:p>
          <a:p>
            <a:pPr lvl="1">
              <a:tabLst>
                <a:tab pos="1885950" algn="l"/>
              </a:tabLst>
            </a:pPr>
            <a:r>
              <a:rPr lang="en-US" sz="1600" dirty="0" smtClean="0"/>
              <a:t>[</a:t>
            </a:r>
            <a:r>
              <a:rPr lang="en-US" sz="1600" dirty="0"/>
              <a:t>VECTO-946] - Refactoring XML reading</a:t>
            </a:r>
          </a:p>
          <a:p>
            <a:pPr lvl="1">
              <a:tabLst>
                <a:tab pos="1885950" algn="l"/>
              </a:tabLst>
            </a:pPr>
            <a:r>
              <a:rPr lang="en-US" sz="1600" dirty="0" smtClean="0"/>
              <a:t>[</a:t>
            </a:r>
            <a:r>
              <a:rPr lang="en-US" sz="1600" dirty="0"/>
              <a:t>VECTO-965] - Add input fields for ADAS into VECTO GUI</a:t>
            </a:r>
          </a:p>
          <a:p>
            <a:pPr lvl="1">
              <a:tabLst>
                <a:tab pos="1885950" algn="l"/>
              </a:tabLst>
            </a:pPr>
            <a:r>
              <a:rPr lang="en-US" sz="1600" dirty="0" smtClean="0"/>
              <a:t>[</a:t>
            </a:r>
            <a:r>
              <a:rPr lang="en-US" sz="1600" dirty="0"/>
              <a:t>VECTO-966] - Allow selecting Tank System for NG engines in </a:t>
            </a:r>
            <a:r>
              <a:rPr lang="en-US" sz="1600" dirty="0" smtClean="0"/>
              <a:t>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smtClean="0"/>
              <a:t>Bugfixes</a:t>
            </a:r>
            <a:endParaRPr lang="en-US" sz="1800" b="1" dirty="0"/>
          </a:p>
          <a:p>
            <a:pPr lvl="1">
              <a:tabLst>
                <a:tab pos="1885950" algn="l"/>
              </a:tabLst>
            </a:pPr>
            <a:r>
              <a:rPr lang="en-US" sz="1600" dirty="0" smtClean="0"/>
              <a:t>[</a:t>
            </a:r>
            <a:r>
              <a:rPr lang="en-US" sz="1600" dirty="0"/>
              <a:t>VECTO-954] - Failed to find operating point for braking power (Fix for Notification Art. 10(2) - [VECTO-952])</a:t>
            </a:r>
          </a:p>
          <a:p>
            <a:pPr lvl="1">
              <a:tabLst>
                <a:tab pos="1885950" algn="l"/>
              </a:tabLst>
            </a:pPr>
            <a:r>
              <a:rPr lang="en-US" sz="1600" dirty="0" smtClean="0"/>
              <a:t>[</a:t>
            </a:r>
            <a:r>
              <a:rPr lang="en-US" sz="1600" dirty="0"/>
              <a:t>VECTO-979] - VECTO Simulation abort with 8-speed MT transmission (Fix for Notification Art. 10(2) - [VECTO-978])</a:t>
            </a:r>
          </a:p>
          <a:p>
            <a:pPr lvl="1">
              <a:tabLst>
                <a:tab pos="1885950" algn="l"/>
              </a:tabLst>
            </a:pPr>
            <a:r>
              <a:rPr lang="en-US" sz="1600" dirty="0" smtClean="0"/>
              <a:t>[</a:t>
            </a:r>
            <a:r>
              <a:rPr lang="en-US" sz="1600" dirty="0"/>
              <a:t>VECTO-931] - AT error in VECTO version 3.3.2.1519</a:t>
            </a:r>
          </a:p>
          <a:p>
            <a:pPr lvl="1">
              <a:tabLst>
                <a:tab pos="1885950" algn="l"/>
              </a:tabLst>
            </a:pPr>
            <a:r>
              <a:rPr lang="en-US" sz="1600" dirty="0" smtClean="0"/>
              <a:t>[</a:t>
            </a:r>
            <a:r>
              <a:rPr lang="en-US" sz="1600" dirty="0"/>
              <a:t>VECTO-950] - Error when loading Engine Full-load curve</a:t>
            </a:r>
          </a:p>
          <a:p>
            <a:pPr lvl="1">
              <a:tabLst>
                <a:tab pos="1885950" algn="l"/>
              </a:tabLst>
            </a:pPr>
            <a:r>
              <a:rPr lang="en-US" sz="1600" dirty="0" smtClean="0"/>
              <a:t>[</a:t>
            </a: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smtClean="0"/>
              <a:t>[</a:t>
            </a:r>
            <a:r>
              <a:rPr lang="en-US" sz="1600" dirty="0"/>
              <a:t>VECTO-980] - Error during simulation run</a:t>
            </a:r>
            <a:endParaRPr lang="en-US" sz="1400" dirty="0" smtClean="0"/>
          </a:p>
        </p:txBody>
      </p:sp>
    </p:spTree>
    <p:extLst>
      <p:ext uri="{BB962C8B-B14F-4D97-AF65-F5344CB8AC3E}">
        <p14:creationId xmlns:p14="http://schemas.microsoft.com/office/powerpoint/2010/main" val="4173981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3.3.2.1548 Official Release</a:t>
            </a:r>
            <a:r>
              <a:rPr lang="en-US" dirty="0"/>
              <a:t/>
            </a:r>
            <a:br>
              <a:rPr lang="en-US" dirty="0"/>
            </a:br>
            <a:r>
              <a:rPr lang="en-US" sz="1600" dirty="0" smtClean="0"/>
              <a:t>2019-03-29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3.3.2.1519-RC)</a:t>
            </a:r>
          </a:p>
          <a:p>
            <a:pPr lvl="1">
              <a:tabLst>
                <a:tab pos="1885950" algn="l"/>
              </a:tabLst>
            </a:pPr>
            <a:r>
              <a:rPr lang="en-US" sz="1600" dirty="0"/>
              <a:t>[VECTO-861] - 3.3.1: Torque converter not working correctly</a:t>
            </a:r>
          </a:p>
          <a:p>
            <a:pPr lvl="1">
              <a:tabLst>
                <a:tab pos="1885950" algn="l"/>
              </a:tabLst>
            </a:pPr>
            <a:r>
              <a:rPr lang="en-US" sz="1600" dirty="0" smtClean="0"/>
              <a:t>[</a:t>
            </a:r>
            <a:r>
              <a:rPr lang="en-US" sz="1600" dirty="0"/>
              <a:t>VECTO-904] - Range for gear loss map not sufficient.</a:t>
            </a:r>
          </a:p>
          <a:p>
            <a:pPr lvl="1">
              <a:tabLst>
                <a:tab pos="1885950" algn="l"/>
              </a:tabLst>
            </a:pPr>
            <a:r>
              <a:rPr lang="en-US" sz="1600" dirty="0" smtClean="0"/>
              <a:t>[</a:t>
            </a:r>
            <a:r>
              <a:rPr lang="en-US" sz="1600" dirty="0"/>
              <a:t>VECTO-909] - 3.3.2.1519: Problems running more than one input .xml</a:t>
            </a:r>
          </a:p>
          <a:p>
            <a:pPr lvl="1">
              <a:tabLst>
                <a:tab pos="1885950" algn="l"/>
              </a:tabLst>
            </a:pPr>
            <a:r>
              <a:rPr lang="en-US" sz="1600" dirty="0" smtClean="0"/>
              <a:t>[</a:t>
            </a: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smtClean="0"/>
              <a:t>[</a:t>
            </a: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smtClean="0"/>
              <a:t>[</a:t>
            </a: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endParaRPr lang="en-US" sz="1600" dirty="0" smtClean="0"/>
          </a:p>
        </p:txBody>
      </p:sp>
    </p:spTree>
    <p:extLst>
      <p:ext uri="{BB962C8B-B14F-4D97-AF65-F5344CB8AC3E}">
        <p14:creationId xmlns:p14="http://schemas.microsoft.com/office/powerpoint/2010/main" val="24875302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Improvements</a:t>
            </a:r>
          </a:p>
          <a:p>
            <a:pPr lvl="1">
              <a:tabLst>
                <a:tab pos="1885950" algn="l"/>
              </a:tabLst>
            </a:pPr>
            <a:r>
              <a:rPr lang="en-US" sz="1600" dirty="0" smtClean="0"/>
              <a:t>[</a:t>
            </a:r>
            <a:r>
              <a:rPr lang="en-US" sz="1600" dirty="0"/>
              <a:t>VECTO-869] - change new vehicle input fields (ADAS, sleeper cab, etc.) to be mandatory</a:t>
            </a:r>
          </a:p>
          <a:p>
            <a:pPr lvl="1">
              <a:tabLst>
                <a:tab pos="1885950" algn="l"/>
              </a:tabLst>
            </a:pPr>
            <a:r>
              <a:rPr lang="en-US" sz="1600" dirty="0" smtClean="0"/>
              <a:t>[</a:t>
            </a:r>
            <a:r>
              <a:rPr lang="en-US" sz="1600" dirty="0"/>
              <a:t>VECTO-784] - Configuration file for VECTO log files</a:t>
            </a:r>
          </a:p>
          <a:p>
            <a:pPr lvl="1">
              <a:tabLst>
                <a:tab pos="1885950" algn="l"/>
              </a:tabLst>
            </a:pPr>
            <a:r>
              <a:rPr lang="en-US" sz="1600" dirty="0" smtClean="0"/>
              <a:t>[</a:t>
            </a:r>
            <a:r>
              <a:rPr lang="en-US" sz="1600" dirty="0"/>
              <a:t>VECTO-865] - Extend Sum-Data</a:t>
            </a:r>
          </a:p>
          <a:p>
            <a:pPr lvl="1">
              <a:tabLst>
                <a:tab pos="1885950" algn="l"/>
              </a:tabLst>
            </a:pPr>
            <a:r>
              <a:rPr lang="en-US" sz="1600" dirty="0" smtClean="0"/>
              <a:t>[</a:t>
            </a:r>
            <a:r>
              <a:rPr lang="en-US" sz="1600" dirty="0"/>
              <a:t>VECTO-873] - Add digest value to </a:t>
            </a:r>
            <a:r>
              <a:rPr lang="en-US" sz="1600" dirty="0" err="1"/>
              <a:t>SumData</a:t>
            </a:r>
            <a:endParaRPr lang="en-US" sz="1600" dirty="0" smtClean="0"/>
          </a:p>
          <a:p>
            <a:pPr>
              <a:tabLst>
                <a:tab pos="1885950" algn="l"/>
              </a:tabLst>
            </a:pPr>
            <a:r>
              <a:rPr lang="en-US" sz="1800" b="1" dirty="0" err="1" smtClean="0"/>
              <a:t>Bugfixes</a:t>
            </a:r>
            <a:endParaRPr lang="en-US" sz="1800" b="1" dirty="0" smtClean="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smtClean="0"/>
              <a:t>[</a:t>
            </a:r>
            <a:r>
              <a:rPr lang="en-US" sz="1600" dirty="0"/>
              <a:t>VECTO-787] - APT: </a:t>
            </a:r>
            <a:r>
              <a:rPr lang="en-US" sz="1600" dirty="0" err="1"/>
              <a:t>DrivingAction</a:t>
            </a:r>
            <a:r>
              <a:rPr lang="en-US" sz="1600" dirty="0"/>
              <a:t> Accelerate after Overload</a:t>
            </a:r>
          </a:p>
          <a:p>
            <a:pPr lvl="1">
              <a:tabLst>
                <a:tab pos="1885950" algn="l"/>
              </a:tabLst>
            </a:pPr>
            <a:r>
              <a:rPr lang="en-US" sz="1600" dirty="0" smtClean="0"/>
              <a:t>[</a:t>
            </a:r>
            <a:r>
              <a:rPr lang="en-US" sz="1600" dirty="0"/>
              <a:t>VECTO-789] - APT: </a:t>
            </a:r>
            <a:r>
              <a:rPr lang="en-US" sz="1600" dirty="0" err="1"/>
              <a:t>ResponseUnderload</a:t>
            </a:r>
            <a:endParaRPr lang="en-US" sz="1600" dirty="0"/>
          </a:p>
          <a:p>
            <a:pPr lvl="1">
              <a:tabLst>
                <a:tab pos="1885950" algn="l"/>
              </a:tabLst>
            </a:pPr>
            <a:r>
              <a:rPr lang="en-US" sz="1600" dirty="0" smtClean="0"/>
              <a:t>[</a:t>
            </a:r>
            <a:r>
              <a:rPr lang="en-US" sz="1600" dirty="0"/>
              <a:t>VECTO-797] - VECTO abort with AT transmission and TC table value</a:t>
            </a:r>
          </a:p>
          <a:p>
            <a:pPr lvl="1">
              <a:tabLst>
                <a:tab pos="1885950" algn="l"/>
              </a:tabLst>
            </a:pPr>
            <a:r>
              <a:rPr lang="en-US" sz="1600" dirty="0" smtClean="0"/>
              <a:t>[</a:t>
            </a:r>
            <a:r>
              <a:rPr lang="en-US" sz="1600" dirty="0"/>
              <a:t>VECTO-798] - VECTO abort with certified AT transmission data and certified TC data</a:t>
            </a:r>
          </a:p>
          <a:p>
            <a:pPr lvl="1">
              <a:tabLst>
                <a:tab pos="1885950" algn="l"/>
              </a:tabLst>
            </a:pPr>
            <a:r>
              <a:rPr lang="en-US" sz="1600" dirty="0" smtClean="0"/>
              <a:t>[</a:t>
            </a:r>
            <a:r>
              <a:rPr lang="en-US" sz="1600" dirty="0"/>
              <a:t>VECTO-807] - VECTO errors in vehicle class 1/2/3</a:t>
            </a:r>
          </a:p>
          <a:p>
            <a:pPr lvl="1">
              <a:tabLst>
                <a:tab pos="1885950" algn="l"/>
              </a:tabLst>
            </a:pPr>
            <a:r>
              <a:rPr lang="en-US" sz="1600" dirty="0" smtClean="0"/>
              <a:t>[</a:t>
            </a:r>
            <a:r>
              <a:rPr lang="en-US" sz="1600" dirty="0"/>
              <a:t>VECTO-827] - Torque converter inertia </a:t>
            </a:r>
          </a:p>
          <a:p>
            <a:pPr lvl="1">
              <a:tabLst>
                <a:tab pos="1885950" algn="l"/>
              </a:tabLst>
            </a:pPr>
            <a:r>
              <a:rPr lang="en-US" sz="1600" dirty="0" smtClean="0"/>
              <a:t>[</a:t>
            </a:r>
            <a:r>
              <a:rPr lang="en-US" sz="1600" dirty="0"/>
              <a:t>VECTO-838] - APT: </a:t>
            </a:r>
            <a:r>
              <a:rPr lang="en-US" sz="1600" dirty="0" err="1" smtClean="0"/>
              <a:t>ResponseOverload</a:t>
            </a:r>
            <a:endParaRPr lang="en-US" sz="1600" dirty="0" smtClean="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19942978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smtClean="0"/>
              <a:t>Bugfixes</a:t>
            </a:r>
            <a:endParaRPr lang="en-US" sz="1800" b="1" dirty="0" smtClean="0"/>
          </a:p>
          <a:p>
            <a:pPr lvl="1">
              <a:tabLst>
                <a:tab pos="1885950" algn="l"/>
              </a:tabLst>
            </a:pPr>
            <a:r>
              <a:rPr lang="en-US" sz="1600" dirty="0" smtClean="0"/>
              <a:t>[VECTO-843</a:t>
            </a:r>
            <a:r>
              <a:rPr lang="en-US" sz="1600" dirty="0"/>
              <a:t>] - AT Transmissions problem on VECTO 3.3.1.1463</a:t>
            </a:r>
          </a:p>
          <a:p>
            <a:pPr lvl="1">
              <a:tabLst>
                <a:tab pos="1885950" algn="l"/>
              </a:tabLst>
            </a:pPr>
            <a:r>
              <a:rPr lang="en-US" sz="1600" dirty="0" smtClean="0"/>
              <a:t>[</a:t>
            </a:r>
            <a:r>
              <a:rPr lang="en-US" sz="1600" dirty="0"/>
              <a:t>VECTO-844] - Error with AT gearbox model</a:t>
            </a:r>
          </a:p>
          <a:p>
            <a:pPr lvl="1">
              <a:tabLst>
                <a:tab pos="1885950" algn="l"/>
              </a:tabLst>
            </a:pPr>
            <a:r>
              <a:rPr lang="en-US" sz="1600" dirty="0" smtClean="0"/>
              <a:t>[</a:t>
            </a:r>
            <a:r>
              <a:rPr lang="en-US" sz="1600" dirty="0"/>
              <a:t>VECTO-847] - Simulation abort due to error in </a:t>
            </a:r>
            <a:r>
              <a:rPr lang="en-US" sz="1600" dirty="0" err="1"/>
              <a:t>NLog</a:t>
            </a:r>
            <a:r>
              <a:rPr lang="en-US" sz="1600" dirty="0"/>
              <a:t>?</a:t>
            </a:r>
          </a:p>
          <a:p>
            <a:pPr lvl="1">
              <a:tabLst>
                <a:tab pos="1885950" algn="l"/>
              </a:tabLst>
            </a:pPr>
            <a:r>
              <a:rPr lang="en-US" sz="1600" dirty="0" smtClean="0"/>
              <a:t>[</a:t>
            </a: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smtClean="0"/>
              <a:t>[</a:t>
            </a:r>
            <a:r>
              <a:rPr lang="en-US" sz="1600" dirty="0"/>
              <a:t>VECTO-858] - Urban Delivery Abort - with APT-S Transmission and TC</a:t>
            </a:r>
          </a:p>
          <a:p>
            <a:pPr lvl="1">
              <a:tabLst>
                <a:tab pos="1885950" algn="l"/>
              </a:tabLst>
            </a:pPr>
            <a:r>
              <a:rPr lang="en-US" sz="1600" dirty="0" smtClean="0"/>
              <a:t>[</a:t>
            </a:r>
            <a:r>
              <a:rPr lang="en-US" sz="1600" dirty="0"/>
              <a:t>VECTO-861] - 3.3.1: Torque converter not working correctly</a:t>
            </a:r>
          </a:p>
          <a:p>
            <a:pPr lvl="1">
              <a:tabLst>
                <a:tab pos="1885950" algn="l"/>
              </a:tabLst>
            </a:pPr>
            <a:r>
              <a:rPr lang="en-US" sz="1600" dirty="0" smtClean="0"/>
              <a:t>[</a:t>
            </a:r>
            <a:r>
              <a:rPr lang="en-US" sz="1600" dirty="0"/>
              <a:t>VECTO-872] - MRF/CIF: Torque Converter certification method and certification </a:t>
            </a:r>
            <a:r>
              <a:rPr lang="en-US" sz="1600" dirty="0" err="1" smtClean="0"/>
              <a:t>nbr</a:t>
            </a:r>
            <a:r>
              <a:rPr lang="en-US" sz="1600" dirty="0" smtClean="0"/>
              <a:t> </a:t>
            </a:r>
            <a:r>
              <a:rPr lang="en-US" sz="1600" dirty="0"/>
              <a:t>not correctly set</a:t>
            </a:r>
          </a:p>
          <a:p>
            <a:pPr lvl="1">
              <a:tabLst>
                <a:tab pos="1885950" algn="l"/>
              </a:tabLst>
            </a:pPr>
            <a:r>
              <a:rPr lang="en-US" sz="1600" dirty="0" smtClean="0"/>
              <a:t>[</a:t>
            </a:r>
            <a:r>
              <a:rPr lang="en-US" sz="1600" dirty="0"/>
              <a:t>VECTO-879] - SIMULATION RUN ABORTED </a:t>
            </a:r>
            <a:r>
              <a:rPr lang="en-US" sz="1600" dirty="0" err="1"/>
              <a:t>DistanceRun</a:t>
            </a:r>
            <a:r>
              <a:rPr lang="en-US" sz="1600" dirty="0"/>
              <a:t> got an unexpected </a:t>
            </a:r>
            <a:r>
              <a:rPr lang="en-US" sz="1600" dirty="0" smtClean="0"/>
              <a:t>resp.</a:t>
            </a:r>
            <a:endParaRPr lang="en-US" sz="1600" dirty="0"/>
          </a:p>
          <a:p>
            <a:pPr lvl="1">
              <a:tabLst>
                <a:tab pos="1885950" algn="l"/>
              </a:tabLst>
            </a:pPr>
            <a:r>
              <a:rPr lang="en-US" sz="1600" dirty="0" smtClean="0"/>
              <a:t>[</a:t>
            </a:r>
            <a:r>
              <a:rPr lang="en-US" sz="1600" dirty="0"/>
              <a:t>VECTO-883] - Traction interruption may be too long</a:t>
            </a:r>
          </a:p>
          <a:p>
            <a:pPr lvl="1">
              <a:tabLst>
                <a:tab pos="1885950" algn="l"/>
              </a:tabLst>
            </a:pPr>
            <a:r>
              <a:rPr lang="en-US" sz="1600" dirty="0" smtClean="0"/>
              <a:t>[</a:t>
            </a:r>
            <a:r>
              <a:rPr lang="en-US" sz="1600" dirty="0"/>
              <a:t>VECTO-815] - Unexpected Response: </a:t>
            </a:r>
            <a:r>
              <a:rPr lang="en-US" sz="1600" dirty="0" err="1"/>
              <a:t>SpeedLimitExceeded</a:t>
            </a:r>
            <a:endParaRPr lang="en-US" sz="1600" dirty="0"/>
          </a:p>
          <a:p>
            <a:pPr lvl="1">
              <a:tabLst>
                <a:tab pos="1885950" algn="l"/>
              </a:tabLst>
            </a:pPr>
            <a:r>
              <a:rPr lang="en-US" sz="1600" dirty="0" smtClean="0"/>
              <a:t>[</a:t>
            </a:r>
            <a:r>
              <a:rPr lang="en-US" sz="1600" dirty="0"/>
              <a:t>VECTO-816] - object reference not set to an instance of an object</a:t>
            </a:r>
          </a:p>
          <a:p>
            <a:pPr lvl="1">
              <a:tabLst>
                <a:tab pos="1885950" algn="l"/>
              </a:tabLst>
            </a:pPr>
            <a:r>
              <a:rPr lang="en-US" sz="1600" dirty="0" smtClean="0"/>
              <a:t>[</a:t>
            </a: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smtClean="0"/>
              <a:t>[</a:t>
            </a: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smtClean="0"/>
              <a:t>[</a:t>
            </a: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smtClean="0"/>
              <a:t>Installation Option </a:t>
            </a:r>
            <a:r>
              <a:rPr lang="en-US" sz="1800" dirty="0" smtClean="0"/>
              <a:t>(VECTO-784)</a:t>
            </a:r>
          </a:p>
          <a:p>
            <a:pPr lvl="1">
              <a:tabLst>
                <a:tab pos="1885950" algn="l"/>
              </a:tabLst>
            </a:pPr>
            <a:r>
              <a:rPr lang="en-US" sz="1600" dirty="0" smtClean="0"/>
              <a:t>VECTO 3.3.2 adds a new feature to run as ‘installed application’ instead of the ‘portable’ mode</a:t>
            </a:r>
          </a:p>
          <a:p>
            <a:pPr lvl="1">
              <a:tabLst>
                <a:tab pos="1885950" algn="l"/>
              </a:tabLst>
            </a:pPr>
            <a:r>
              <a:rPr lang="en-US" sz="1600" dirty="0" smtClean="0"/>
              <a:t>VECTO as ‘installed application’</a:t>
            </a:r>
          </a:p>
          <a:p>
            <a:pPr lvl="2">
              <a:tabLst>
                <a:tab pos="1885950" algn="l"/>
              </a:tabLst>
            </a:pPr>
            <a:r>
              <a:rPr lang="en-US" sz="1200" dirty="0" smtClean="0"/>
              <a:t>Needs no write permissions to the VECTO application folder</a:t>
            </a:r>
          </a:p>
          <a:p>
            <a:pPr lvl="2">
              <a:tabLst>
                <a:tab pos="1885950" algn="l"/>
              </a:tabLst>
            </a:pPr>
            <a:r>
              <a:rPr lang="en-US" sz="1200" dirty="0" smtClean="0"/>
              <a:t>All configuration files and settings are written to %</a:t>
            </a:r>
            <a:r>
              <a:rPr lang="en-US" sz="1200" dirty="0" err="1" smtClean="0"/>
              <a:t>AppData</a:t>
            </a:r>
            <a:r>
              <a:rPr lang="en-US" sz="1200" dirty="0" smtClean="0"/>
              <a:t>%\VECTO\&lt;Version&gt;</a:t>
            </a:r>
          </a:p>
          <a:p>
            <a:pPr lvl="2">
              <a:tabLst>
                <a:tab pos="1885950" algn="l"/>
              </a:tabLst>
            </a:pPr>
            <a:r>
              <a:rPr lang="en-US" sz="1200" dirty="0" smtClean="0"/>
              <a:t>All log files are written to %</a:t>
            </a:r>
            <a:r>
              <a:rPr lang="en-US" sz="1200" dirty="0" err="1" smtClean="0"/>
              <a:t>LocalAppData</a:t>
            </a:r>
            <a:r>
              <a:rPr lang="en-US" sz="1200" dirty="0" smtClean="0"/>
              <a:t>%\VECTO\&lt;Version&gt;</a:t>
            </a:r>
          </a:p>
          <a:p>
            <a:pPr lvl="1">
              <a:tabLst>
                <a:tab pos="1885950" algn="l"/>
              </a:tabLst>
            </a:pPr>
            <a:r>
              <a:rPr lang="en-US" sz="1600" dirty="0" smtClean="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smtClean="0"/>
              <a:t>Edit </a:t>
            </a:r>
            <a:r>
              <a:rPr lang="en-US" sz="1200" dirty="0"/>
              <a:t>the file </a:t>
            </a:r>
            <a:r>
              <a:rPr lang="en-US" sz="1200" dirty="0" smtClean="0"/>
              <a:t>‘</a:t>
            </a:r>
            <a:r>
              <a:rPr lang="en-US" sz="1200" i="1" dirty="0" smtClean="0"/>
              <a:t>install.ini</a:t>
            </a:r>
            <a:r>
              <a:rPr lang="en-US" sz="1200" dirty="0" smtClean="0"/>
              <a:t>’ </a:t>
            </a:r>
            <a:r>
              <a:rPr lang="en-US" sz="1200" dirty="0"/>
              <a:t>and remove the comment character (#) in the line containing </a:t>
            </a:r>
            <a:r>
              <a:rPr lang="en-US" sz="1200" dirty="0" smtClean="0"/>
              <a:t/>
            </a:r>
            <a:br>
              <a:rPr lang="en-US" sz="1200" dirty="0" smtClean="0"/>
            </a:br>
            <a:r>
              <a:rPr lang="en-US" sz="1200" dirty="0" smtClean="0"/>
              <a:t>	</a:t>
            </a:r>
            <a:r>
              <a:rPr lang="en-US" sz="1200" b="1" dirty="0" err="1" smtClean="0">
                <a:latin typeface="Courier New" panose="02070309020205020404" pitchFamily="49" charset="0"/>
                <a:cs typeface="Courier New" panose="02070309020205020404" pitchFamily="49" charset="0"/>
              </a:rPr>
              <a:t>ExecutionMode</a:t>
            </a:r>
            <a:r>
              <a:rPr lang="en-US" sz="1200" b="1" dirty="0" smtClean="0">
                <a:latin typeface="Courier New" panose="02070309020205020404" pitchFamily="49" charset="0"/>
                <a:cs typeface="Courier New" panose="02070309020205020404" pitchFamily="49" charset="0"/>
              </a:rPr>
              <a:t> </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install</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117858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3.3.1.1492 Official Release</a:t>
            </a:r>
            <a:r>
              <a:rPr lang="en-US" dirty="0"/>
              <a:t/>
            </a:r>
            <a:br>
              <a:rPr lang="en-US" dirty="0"/>
            </a:br>
            <a:r>
              <a:rPr lang="en-US" sz="1600" dirty="0" smtClean="0"/>
              <a:t>2019-02-01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3.3.1.1463-RC)</a:t>
            </a:r>
            <a:endParaRPr lang="en-US" sz="1800" b="1" dirty="0"/>
          </a:p>
          <a:p>
            <a:pPr lvl="1">
              <a:tabLst>
                <a:tab pos="1885950" algn="l"/>
              </a:tabLst>
            </a:pPr>
            <a:r>
              <a:rPr lang="en-US" sz="1400" dirty="0"/>
              <a:t>[VECTO-845] - Fixing bug for VECTO-840</a:t>
            </a:r>
          </a:p>
          <a:p>
            <a:pPr lvl="1">
              <a:tabLst>
                <a:tab pos="1885950" algn="l"/>
              </a:tabLst>
            </a:pPr>
            <a:r>
              <a:rPr lang="en-US" sz="1400" dirty="0" smtClean="0"/>
              <a:t>[</a:t>
            </a: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smtClean="0"/>
              <a:t>[</a:t>
            </a:r>
            <a:r>
              <a:rPr lang="en-US" sz="1400" dirty="0"/>
              <a:t>VECTO-837] - VECTO GUI displays incorrect cycles prior to simulation</a:t>
            </a:r>
          </a:p>
          <a:p>
            <a:pPr lvl="1">
              <a:tabLst>
                <a:tab pos="1885950" algn="l"/>
              </a:tabLst>
            </a:pPr>
            <a:r>
              <a:rPr lang="en-US" sz="1400" dirty="0" smtClean="0"/>
              <a:t>[</a:t>
            </a:r>
            <a:r>
              <a:rPr lang="en-US" sz="1400" dirty="0"/>
              <a:t>VECTO-831] - Addition of indication to be added in Help and Release notes for simulations with </a:t>
            </a:r>
            <a:r>
              <a:rPr lang="en-US" sz="1400" dirty="0" smtClean="0"/>
              <a:t>LNG</a:t>
            </a:r>
            <a:endParaRPr lang="en-US" sz="1400" dirty="0"/>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481833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smtClean="0"/>
              <a:t>[</a:t>
            </a:r>
            <a:r>
              <a:rPr lang="en-US" sz="1400" dirty="0"/>
              <a:t>VECTO-761] - Adaptation of input XML Schema</a:t>
            </a:r>
          </a:p>
          <a:p>
            <a:pPr lvl="1">
              <a:tabLst>
                <a:tab pos="1885950" algn="l"/>
              </a:tabLst>
            </a:pPr>
            <a:r>
              <a:rPr lang="en-US" sz="1400" dirty="0" smtClean="0"/>
              <a:t>[</a:t>
            </a:r>
            <a:r>
              <a:rPr lang="en-US" sz="1400" dirty="0"/>
              <a:t>VECTO-762] - Extension of Input Interfaces</a:t>
            </a:r>
          </a:p>
          <a:p>
            <a:pPr lvl="1">
              <a:tabLst>
                <a:tab pos="1885950" algn="l"/>
              </a:tabLst>
            </a:pPr>
            <a:r>
              <a:rPr lang="en-US" sz="1400" dirty="0" smtClean="0"/>
              <a:t>[</a:t>
            </a:r>
            <a:r>
              <a:rPr lang="en-US" sz="1400" dirty="0"/>
              <a:t>VECTO-763] - Extension of Segmentation Table</a:t>
            </a:r>
          </a:p>
          <a:p>
            <a:pPr lvl="1">
              <a:tabLst>
                <a:tab pos="1885950" algn="l"/>
              </a:tabLst>
            </a:pPr>
            <a:r>
              <a:rPr lang="en-US" sz="1400" dirty="0" smtClean="0"/>
              <a:t>[</a:t>
            </a:r>
            <a:r>
              <a:rPr lang="en-US" sz="1400" dirty="0"/>
              <a:t>VECTO-764] - ADAS </a:t>
            </a:r>
            <a:r>
              <a:rPr lang="en-US" sz="1400" dirty="0" smtClean="0"/>
              <a:t>benefits (according to Annex III Point 8. of amendment to 2017/2400)</a:t>
            </a:r>
            <a:endParaRPr lang="en-US" sz="1400" dirty="0"/>
          </a:p>
          <a:p>
            <a:pPr lvl="1">
              <a:tabLst>
                <a:tab pos="1885950" algn="l"/>
              </a:tabLst>
            </a:pPr>
            <a:r>
              <a:rPr lang="en-US" sz="1400" dirty="0" smtClean="0"/>
              <a:t>[</a:t>
            </a:r>
            <a:r>
              <a:rPr lang="en-US" sz="1400" dirty="0"/>
              <a:t>VECTO-766] - Update </a:t>
            </a:r>
            <a:r>
              <a:rPr lang="en-US" sz="1400" dirty="0" smtClean="0"/>
              <a:t>power demand auxiliaries (for extended segmentation table)</a:t>
            </a:r>
            <a:endParaRPr lang="en-US" sz="1400" dirty="0"/>
          </a:p>
          <a:p>
            <a:pPr lvl="1">
              <a:tabLst>
                <a:tab pos="1885950" algn="l"/>
              </a:tabLst>
            </a:pPr>
            <a:r>
              <a:rPr lang="en-US" sz="1400" dirty="0" smtClean="0"/>
              <a:t>[</a:t>
            </a:r>
            <a:r>
              <a:rPr lang="en-US" sz="1400" dirty="0"/>
              <a:t>VECTO-767] - Report for exempted vehicles</a:t>
            </a:r>
          </a:p>
          <a:p>
            <a:pPr lvl="1">
              <a:tabLst>
                <a:tab pos="1885950" algn="l"/>
              </a:tabLst>
            </a:pPr>
            <a:r>
              <a:rPr lang="en-US" sz="1400" dirty="0" smtClean="0"/>
              <a:t>[</a:t>
            </a:r>
            <a:r>
              <a:rPr lang="en-US" sz="1400" dirty="0"/>
              <a:t>VECTO-768] - VTP mode</a:t>
            </a:r>
          </a:p>
          <a:p>
            <a:pPr lvl="1">
              <a:tabLst>
                <a:tab pos="1885950" algn="l"/>
              </a:tabLst>
            </a:pPr>
            <a:r>
              <a:rPr lang="en-US" sz="1400" dirty="0" smtClean="0"/>
              <a:t>[</a:t>
            </a:r>
            <a:r>
              <a:rPr lang="en-US" sz="1400" dirty="0"/>
              <a:t>VECTO-770] - Fuel Types</a:t>
            </a:r>
          </a:p>
          <a:p>
            <a:pPr lvl="1">
              <a:tabLst>
                <a:tab pos="1885950" algn="l"/>
              </a:tabLst>
            </a:pPr>
            <a:r>
              <a:rPr lang="en-US" sz="1400" dirty="0" smtClean="0"/>
              <a:t>[</a:t>
            </a:r>
            <a:r>
              <a:rPr lang="en-US" sz="1400" dirty="0"/>
              <a:t>VECTO-771] - Handling of exempted vehicles</a:t>
            </a:r>
          </a:p>
          <a:p>
            <a:pPr lvl="1">
              <a:tabLst>
                <a:tab pos="1885950" algn="l"/>
              </a:tabLst>
            </a:pPr>
            <a:r>
              <a:rPr lang="en-US" sz="1400" dirty="0" smtClean="0"/>
              <a:t>[</a:t>
            </a:r>
            <a:r>
              <a:rPr lang="en-US" sz="1400" dirty="0"/>
              <a:t>VECTO-824] - Throw exception for certain combinations of exempted vehicle parameters</a:t>
            </a:r>
          </a:p>
          <a:p>
            <a:pPr lvl="1">
              <a:tabLst>
                <a:tab pos="1885950" algn="l"/>
              </a:tabLst>
            </a:pPr>
            <a:r>
              <a:rPr lang="en-US" sz="1400" dirty="0" smtClean="0"/>
              <a:t>[</a:t>
            </a:r>
            <a:r>
              <a:rPr lang="en-US" sz="1400" dirty="0"/>
              <a:t>VECTO-773] - Correction Factor for Reference Fuel</a:t>
            </a:r>
          </a:p>
          <a:p>
            <a:pPr lvl="1">
              <a:tabLst>
                <a:tab pos="1885950" algn="l"/>
              </a:tabLst>
            </a:pPr>
            <a:r>
              <a:rPr lang="en-US" sz="1400" dirty="0" smtClean="0"/>
              <a:t>[</a:t>
            </a:r>
            <a:r>
              <a:rPr lang="en-US" sz="1400" dirty="0"/>
              <a:t>VECTO-790] - Adapt generic data for construction/municipal utility</a:t>
            </a:r>
          </a:p>
          <a:p>
            <a:pPr lvl="1">
              <a:tabLst>
                <a:tab pos="1885950" algn="l"/>
              </a:tabLst>
            </a:pPr>
            <a:r>
              <a:rPr lang="en-US" sz="1400" dirty="0" smtClean="0"/>
              <a:t>[</a:t>
            </a:r>
            <a:r>
              <a:rPr lang="en-US" sz="1400" dirty="0"/>
              <a:t>VECTO-493] - Implementation of generic body weights and air drag values for construction cycle</a:t>
            </a:r>
          </a:p>
          <a:p>
            <a:pPr lvl="1">
              <a:tabLst>
                <a:tab pos="1885950" algn="l"/>
              </a:tabLst>
            </a:pPr>
            <a:r>
              <a:rPr lang="en-US" sz="1400" dirty="0" smtClean="0"/>
              <a:t>[</a:t>
            </a:r>
            <a:r>
              <a:rPr lang="en-US" sz="1400" dirty="0"/>
              <a:t>VECTO-565] - Consideration of LNG as possible fuel is </a:t>
            </a:r>
            <a:r>
              <a:rPr lang="en-US" sz="1400" dirty="0" smtClean="0"/>
              <a:t>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22183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smtClean="0"/>
              <a:t>New input parameters</a:t>
            </a:r>
            <a:endParaRPr lang="en-US" sz="1800" b="1" dirty="0"/>
          </a:p>
          <a:p>
            <a:pPr lvl="1">
              <a:tabLst>
                <a:tab pos="1885950" algn="l"/>
              </a:tabLst>
            </a:pPr>
            <a:r>
              <a:rPr lang="en-US" sz="1400" dirty="0" smtClean="0"/>
              <a:t>The new input fields (see table below) are optional in this version. When this release candidate will be an official version manufacturers MAY certify their new vehicles using the new input parameters. As from 1</a:t>
            </a:r>
            <a:r>
              <a:rPr lang="en-US" sz="1400" baseline="30000" dirty="0" smtClean="0"/>
              <a:t>st</a:t>
            </a:r>
            <a:r>
              <a:rPr lang="en-US" sz="1400" dirty="0" smtClean="0"/>
              <a:t> July 2019 the new input fields will become mandatory. Further details are provided in the timetable on the next page.</a:t>
            </a:r>
          </a:p>
          <a:p>
            <a:pPr lvl="1">
              <a:tabLst>
                <a:tab pos="1885950" algn="l"/>
              </a:tabLst>
            </a:pPr>
            <a:r>
              <a:rPr lang="en-US" sz="1400" dirty="0" smtClean="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a:t>
                      </a:r>
                      <a:r>
                        <a:rPr lang="en-GB" sz="1050" dirty="0" smtClean="0">
                          <a:effectLst/>
                        </a:rPr>
                        <a:t>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t>
                      </a:r>
                      <a:r>
                        <a:rPr lang="en-GB" sz="1050" dirty="0" smtClean="0">
                          <a:effectLst/>
                        </a:rPr>
                        <a:t>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smtClean="0"/>
              <a:t>Currently </a:t>
            </a:r>
            <a:r>
              <a:rPr lang="en-US" sz="1400" kern="0" dirty="0" smtClean="0"/>
              <a:t>only</a:t>
            </a:r>
            <a:r>
              <a:rPr lang="en-US" sz="1400" b="0" kern="0" dirty="0" smtClean="0"/>
              <a:t> the fuel type ‘</a:t>
            </a:r>
            <a:r>
              <a:rPr lang="en-US" sz="1400" kern="0" dirty="0" smtClean="0"/>
              <a:t>NG PI</a:t>
            </a:r>
            <a:r>
              <a:rPr lang="en-US" sz="1400" b="0" kern="0" dirty="0" smtClean="0"/>
              <a:t>’ for the </a:t>
            </a:r>
            <a:r>
              <a:rPr lang="en-US" sz="1400" kern="0" dirty="0" smtClean="0"/>
              <a:t>engine certification </a:t>
            </a:r>
            <a:r>
              <a:rPr lang="en-US" sz="1400" b="0" kern="0" dirty="0" smtClean="0"/>
              <a:t>is allowed by 2017/2400. For LNG vehicles, therefore, the engine fuel type has to be set to ‘</a:t>
            </a:r>
            <a:r>
              <a:rPr lang="en-US" sz="1400" kern="0" dirty="0" smtClean="0"/>
              <a:t>NG PI</a:t>
            </a:r>
            <a:r>
              <a:rPr lang="en-US" sz="1400" b="0" kern="0" dirty="0" smtClean="0"/>
              <a:t>’ and at the vehicle level </a:t>
            </a:r>
            <a:r>
              <a:rPr lang="en-US" sz="1400" b="0" kern="0" dirty="0" err="1" smtClean="0"/>
              <a:t>NgTankSystem</a:t>
            </a:r>
            <a:r>
              <a:rPr lang="en-US" sz="1400" b="0" kern="0" dirty="0" smtClean="0"/>
              <a:t> has to be set to </a:t>
            </a:r>
            <a:r>
              <a:rPr lang="en-US" sz="1400" kern="0" dirty="0" smtClean="0"/>
              <a:t>liquefied</a:t>
            </a:r>
            <a:r>
              <a:rPr lang="en-US" sz="1400" b="0" kern="0" dirty="0" smtClean="0"/>
              <a:t>. For CNG the same engine fuel type is used but </a:t>
            </a:r>
            <a:r>
              <a:rPr lang="en-US" sz="1400" b="0" kern="0" dirty="0" err="1" smtClean="0"/>
              <a:t>NgTankSystem</a:t>
            </a:r>
            <a:r>
              <a:rPr lang="en-US" sz="1400" b="0" kern="0" dirty="0" smtClean="0"/>
              <a:t> has to be set to </a:t>
            </a:r>
            <a:r>
              <a:rPr lang="en-US" sz="1400" kern="0" dirty="0" smtClean="0"/>
              <a:t>compressed</a:t>
            </a:r>
            <a:r>
              <a:rPr lang="en-US" sz="1400" b="0" kern="0" dirty="0" smtClean="0"/>
              <a:t>.</a:t>
            </a:r>
          </a:p>
        </p:txBody>
      </p:sp>
    </p:spTree>
    <p:extLst>
      <p:ext uri="{BB962C8B-B14F-4D97-AF65-F5344CB8AC3E}">
        <p14:creationId xmlns:p14="http://schemas.microsoft.com/office/powerpoint/2010/main" val="1468221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6325</Words>
  <Application>Microsoft Office PowerPoint</Application>
  <PresentationFormat>Bildschirmpräsentation (4:3)</PresentationFormat>
  <Paragraphs>679</Paragraphs>
  <Slides>51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51</vt:i4>
      </vt:variant>
    </vt:vector>
  </HeadingPairs>
  <TitlesOfParts>
    <vt:vector size="57" baseType="lpstr">
      <vt:lpstr>Arial</vt:lpstr>
      <vt:lpstr>Calibri</vt:lpstr>
      <vt:lpstr>Courier New</vt:lpstr>
      <vt:lpstr>Times New Roman</vt:lpstr>
      <vt:lpstr>Verdana</vt:lpstr>
      <vt:lpstr>Standarddesign</vt:lpstr>
      <vt:lpstr>PowerPoint-Präsentation</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1213</cp:revision>
  <cp:lastPrinted>2013-01-22T12:03:30Z</cp:lastPrinted>
  <dcterms:created xsi:type="dcterms:W3CDTF">2010-01-07T15:28:02Z</dcterms:created>
  <dcterms:modified xsi:type="dcterms:W3CDTF">2019-05-29T11:26:43Z</dcterms:modified>
</cp:coreProperties>
</file>