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575" r:id="rId2"/>
    <p:sldId id="683" r:id="rId3"/>
    <p:sldId id="681" r:id="rId4"/>
    <p:sldId id="682" r:id="rId5"/>
    <p:sldId id="684" r:id="rId6"/>
    <p:sldId id="686" r:id="rId7"/>
    <p:sldId id="687" r:id="rId8"/>
    <p:sldId id="689" r:id="rId9"/>
    <p:sldId id="688" r:id="rId10"/>
    <p:sldId id="690" r:id="rId11"/>
    <p:sldId id="691" r:id="rId12"/>
    <p:sldId id="692" r:id="rId13"/>
    <p:sldId id="693" r:id="rId14"/>
    <p:sldId id="694" r:id="rId15"/>
    <p:sldId id="695" r:id="rId16"/>
    <p:sldId id="696" r:id="rId17"/>
    <p:sldId id="697" r:id="rId18"/>
    <p:sldId id="699" r:id="rId19"/>
  </p:sldIdLst>
  <p:sldSz cx="9144000" cy="6858000" type="screen4x3"/>
  <p:notesSz cx="6805613" cy="9944100"/>
  <p:defaultTextStyle>
    <a:defPPr>
      <a:defRPr lang="de-AT"/>
    </a:defPPr>
    <a:lvl1pPr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usberger Stefan" initials="H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B3B3"/>
    <a:srgbClr val="FFFFFF"/>
    <a:srgbClr val="FF9900"/>
    <a:srgbClr val="E9EDF4"/>
    <a:srgbClr val="F8F8F8"/>
    <a:srgbClr val="FF6600"/>
    <a:srgbClr val="FF00FF"/>
    <a:srgbClr val="FF5757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289" autoAdjust="0"/>
  </p:normalViewPr>
  <p:slideViewPr>
    <p:cSldViewPr>
      <p:cViewPr varScale="1">
        <p:scale>
          <a:sx n="105" d="100"/>
          <a:sy n="105" d="100"/>
        </p:scale>
        <p:origin x="171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-3690" y="-96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8846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31" tIns="44166" rIns="88331" bIns="44166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247" y="1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31" tIns="44166" rIns="88331" bIns="44166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247" y="9445893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31" tIns="44166" rIns="88331" bIns="44166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fld id="{D05DC883-6C08-43D1-9D4B-869193C2D549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76911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8846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t" anchorCtr="0" compatLnSpc="1">
            <a:prstTxWarp prst="textNoShape">
              <a:avLst/>
            </a:prstTxWarp>
          </a:bodyPr>
          <a:lstStyle>
            <a:lvl1pPr algn="l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247" y="1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t" anchorCtr="0" compatLnSpc="1">
            <a:prstTxWarp prst="textNoShape">
              <a:avLst/>
            </a:prstTxWarp>
          </a:bodyPr>
          <a:lstStyle>
            <a:lvl1pPr algn="r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0463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802" y="4722946"/>
            <a:ext cx="5446010" cy="4474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noProof="0" smtClean="0"/>
              <a:t>Textmasterformate durch Klicken bearbeiten</a:t>
            </a:r>
          </a:p>
          <a:p>
            <a:pPr lvl="1"/>
            <a:r>
              <a:rPr lang="de-AT" noProof="0" smtClean="0"/>
              <a:t>Zweite Ebene</a:t>
            </a:r>
          </a:p>
          <a:p>
            <a:pPr lvl="2"/>
            <a:r>
              <a:rPr lang="de-AT" noProof="0" smtClean="0"/>
              <a:t>Dritte Ebene</a:t>
            </a:r>
          </a:p>
          <a:p>
            <a:pPr lvl="3"/>
            <a:r>
              <a:rPr lang="de-AT" noProof="0" smtClean="0"/>
              <a:t>Vierte Ebene</a:t>
            </a:r>
          </a:p>
          <a:p>
            <a:pPr lvl="4"/>
            <a:r>
              <a:rPr lang="de-AT" noProof="0" smtClean="0"/>
              <a:t>Fünfte Ebene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893"/>
            <a:ext cx="2948846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b" anchorCtr="0" compatLnSpc="1">
            <a:prstTxWarp prst="textNoShape">
              <a:avLst/>
            </a:prstTxWarp>
          </a:bodyPr>
          <a:lstStyle>
            <a:lvl1pPr algn="l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247" y="9445893"/>
            <a:ext cx="2948845" cy="49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80" tIns="47840" rIns="95680" bIns="47840" numCol="1" anchor="b" anchorCtr="0" compatLnSpc="1">
            <a:prstTxWarp prst="textNoShape">
              <a:avLst/>
            </a:prstTxWarp>
          </a:bodyPr>
          <a:lstStyle>
            <a:lvl1pPr algn="r" defTabSz="956920">
              <a:spcBef>
                <a:spcPct val="0"/>
              </a:spcBef>
              <a:defRPr sz="1300" b="0">
                <a:latin typeface="Arial" pitchFamily="34" charset="0"/>
              </a:defRPr>
            </a:lvl1pPr>
          </a:lstStyle>
          <a:p>
            <a:pPr>
              <a:defRPr/>
            </a:pPr>
            <a:fld id="{8335CF79-0E4B-49EE-B3D5-651E591A0B8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70406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57079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1937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2575" y="714375"/>
            <a:ext cx="2054225" cy="54117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8315" y="714375"/>
            <a:ext cx="6011862" cy="54117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6689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68315" y="714375"/>
            <a:ext cx="8218487" cy="54117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60228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68315" y="1582738"/>
            <a:ext cx="8218487" cy="4543425"/>
          </a:xfrm>
        </p:spPr>
        <p:txBody>
          <a:bodyPr/>
          <a:lstStyle/>
          <a:p>
            <a:pPr lvl="0"/>
            <a:endParaRPr lang="de-AT" noProof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58998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20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195738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582738"/>
            <a:ext cx="4032250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52965" y="1582738"/>
            <a:ext cx="4033837" cy="454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9265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89680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85824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620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60464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44828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0"/>
          <p:cNvSpPr>
            <a:spLocks noChangeShapeType="1"/>
          </p:cNvSpPr>
          <p:nvPr userDrawn="1"/>
        </p:nvSpPr>
        <p:spPr bwMode="auto">
          <a:xfrm>
            <a:off x="0" y="415925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02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68315" y="714375"/>
            <a:ext cx="8218487" cy="68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102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5" y="1582738"/>
            <a:ext cx="8218487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DDDDD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Erste Ebene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030" name="Text Box 24"/>
          <p:cNvSpPr txBox="1">
            <a:spLocks noChangeArrowheads="1"/>
          </p:cNvSpPr>
          <p:nvPr userDrawn="1"/>
        </p:nvSpPr>
        <p:spPr bwMode="auto">
          <a:xfrm>
            <a:off x="7996238" y="6599242"/>
            <a:ext cx="9255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fld id="{F754889F-290A-4ED1-8905-D84A8ECF4D9C}" type="slidenum">
              <a:rPr lang="de-AT" sz="1000" smtClean="0">
                <a:solidFill>
                  <a:srgbClr val="7D7D7D"/>
                </a:solidFill>
                <a:latin typeface="Verdana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‹Nr.›</a:t>
            </a:fld>
            <a:endParaRPr lang="de-AT" sz="1000" smtClean="0">
              <a:solidFill>
                <a:srgbClr val="7D7D7D"/>
              </a:solidFill>
              <a:latin typeface="Verdana" pitchFamily="34" charset="0"/>
            </a:endParaRPr>
          </a:p>
        </p:txBody>
      </p:sp>
      <p:sp>
        <p:nvSpPr>
          <p:cNvPr id="13" name="Text Box 30"/>
          <p:cNvSpPr txBox="1">
            <a:spLocks noChangeArrowheads="1"/>
          </p:cNvSpPr>
          <p:nvPr userDrawn="1"/>
        </p:nvSpPr>
        <p:spPr bwMode="auto">
          <a:xfrm>
            <a:off x="144393" y="6627817"/>
            <a:ext cx="1882924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39600" anchor="ctr"/>
          <a:lstStyle>
            <a:lvl1pPr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3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US" sz="1100" b="0" dirty="0" smtClean="0">
                <a:latin typeface="Verdana" pitchFamily="34" charset="0"/>
              </a:rPr>
              <a:t>Documentation VECTO Gearshift</a:t>
            </a:r>
            <a:r>
              <a:rPr lang="en-US" sz="1100" b="0" baseline="0" dirty="0" smtClean="0">
                <a:latin typeface="Verdana" pitchFamily="34" charset="0"/>
              </a:rPr>
              <a:t> Strategies</a:t>
            </a:r>
            <a:endParaRPr lang="en-GB" sz="1100" b="0" dirty="0" smtClean="0">
              <a:latin typeface="Verdana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89209" y="37884"/>
            <a:ext cx="1421346" cy="35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I:\raphaelluz\VECTO\source\VECTO\User Manual\pics\VECTO-small.PNG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8588"/>
            <a:ext cx="978351" cy="33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Line 20"/>
          <p:cNvSpPr>
            <a:spLocks noChangeShapeType="1"/>
          </p:cNvSpPr>
          <p:nvPr userDrawn="1"/>
        </p:nvSpPr>
        <p:spPr bwMode="auto">
          <a:xfrm>
            <a:off x="0" y="6599242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9900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94"/>
          <p:cNvSpPr txBox="1">
            <a:spLocks noChangeArrowheads="1"/>
          </p:cNvSpPr>
          <p:nvPr/>
        </p:nvSpPr>
        <p:spPr bwMode="auto">
          <a:xfrm>
            <a:off x="539554" y="1052736"/>
            <a:ext cx="8136259" cy="4185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990000"/>
                </a:solidFill>
              </a:rPr>
              <a:t>VECTO-DEV</a:t>
            </a:r>
            <a:endParaRPr lang="en-US" sz="3200" dirty="0">
              <a:solidFill>
                <a:srgbClr val="990000"/>
              </a:solidFill>
            </a:endParaRPr>
          </a:p>
          <a:p>
            <a:pPr eaLnBrk="1" hangingPunct="1"/>
            <a:r>
              <a:rPr lang="en-US" sz="2000" dirty="0" smtClean="0">
                <a:solidFill>
                  <a:srgbClr val="990000"/>
                </a:solidFill>
              </a:rPr>
              <a:t>14.05.2019</a:t>
            </a:r>
          </a:p>
          <a:p>
            <a:pPr eaLnBrk="1" hangingPunct="1"/>
            <a:endParaRPr lang="en-US" sz="2000" dirty="0" smtClean="0">
              <a:solidFill>
                <a:srgbClr val="990000"/>
              </a:solidFill>
            </a:endParaRPr>
          </a:p>
          <a:p>
            <a:pPr eaLnBrk="1" hangingPunct="1"/>
            <a:endParaRPr lang="en-US" sz="2000" dirty="0">
              <a:solidFill>
                <a:srgbClr val="99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endParaRPr lang="en-US" sz="2400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en-US" sz="2400" dirty="0" smtClean="0">
                <a:solidFill>
                  <a:srgbClr val="990000"/>
                </a:solidFill>
              </a:rPr>
              <a:t>Gearshift Models</a:t>
            </a:r>
            <a:endParaRPr lang="en-US" sz="2400" dirty="0">
              <a:solidFill>
                <a:srgbClr val="99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70" y="2420888"/>
            <a:ext cx="4176464" cy="1627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84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5" y="476672"/>
            <a:ext cx="8218487" cy="681038"/>
          </a:xfrm>
        </p:spPr>
        <p:txBody>
          <a:bodyPr/>
          <a:lstStyle/>
          <a:p>
            <a:r>
              <a:rPr lang="en-US" dirty="0" smtClean="0"/>
              <a:t>Classic AT Gearshift Strategy</a:t>
            </a:r>
            <a:endParaRPr lang="en-US" sz="1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9" y="1628800"/>
            <a:ext cx="8640960" cy="4752528"/>
          </a:xfrm>
        </p:spPr>
        <p:txBody>
          <a:bodyPr/>
          <a:lstStyle/>
          <a:p>
            <a:pPr>
              <a:tabLst>
                <a:tab pos="1885950" algn="l"/>
              </a:tabLst>
            </a:pPr>
            <a:r>
              <a:rPr lang="en-US" sz="1600" dirty="0" smtClean="0"/>
              <a:t>Based on downshift (pre-shift) and upshift (post-shift) lines </a:t>
            </a:r>
          </a:p>
          <a:p>
            <a:pPr>
              <a:tabLst>
                <a:tab pos="1885950" algn="l"/>
              </a:tabLst>
            </a:pPr>
            <a:r>
              <a:rPr lang="en-US" sz="1600" dirty="0" smtClean="0"/>
              <a:t>For details please see the VECTO user manual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8142761" y="6228020"/>
            <a:ext cx="79208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800" b="0" dirty="0" smtClean="0"/>
              <a:t>cont.</a:t>
            </a:r>
            <a:endParaRPr lang="de-AT" sz="1800" b="0" dirty="0" err="1" smtClean="0"/>
          </a:p>
        </p:txBody>
      </p:sp>
    </p:spTree>
    <p:extLst>
      <p:ext uri="{BB962C8B-B14F-4D97-AF65-F5344CB8AC3E}">
        <p14:creationId xmlns:p14="http://schemas.microsoft.com/office/powerpoint/2010/main" val="170444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5" y="476672"/>
            <a:ext cx="8218487" cy="681038"/>
          </a:xfrm>
        </p:spPr>
        <p:txBody>
          <a:bodyPr/>
          <a:lstStyle/>
          <a:p>
            <a:r>
              <a:rPr lang="en-US" dirty="0" err="1" smtClean="0"/>
              <a:t>Voith</a:t>
            </a:r>
            <a:r>
              <a:rPr lang="en-US" dirty="0" smtClean="0"/>
              <a:t> AT Gearshift Strategy</a:t>
            </a:r>
            <a:endParaRPr lang="en-US" sz="1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9" y="1628800"/>
            <a:ext cx="8640960" cy="4752528"/>
          </a:xfrm>
        </p:spPr>
        <p:txBody>
          <a:bodyPr/>
          <a:lstStyle/>
          <a:p>
            <a:pPr>
              <a:tabLst>
                <a:tab pos="1885950" algn="l"/>
              </a:tabLst>
            </a:pPr>
            <a:r>
              <a:rPr lang="en-US" sz="1600" dirty="0" smtClean="0"/>
              <a:t>The idea is described in </a:t>
            </a:r>
            <a:r>
              <a:rPr lang="en-US" sz="1600" dirty="0"/>
              <a:t>‘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2019_03_25_New_gear_shift_logic_for_Vecto.pdf</a:t>
            </a:r>
            <a:r>
              <a:rPr lang="en-US" sz="1600" dirty="0" smtClean="0"/>
              <a:t>’, including documentation of the </a:t>
            </a:r>
            <a:r>
              <a:rPr lang="en-US" sz="1600" dirty="0" err="1" smtClean="0"/>
              <a:t>Matlab</a:t>
            </a:r>
            <a:r>
              <a:rPr lang="en-US" sz="1600" dirty="0" smtClean="0"/>
              <a:t> model</a:t>
            </a:r>
          </a:p>
          <a:p>
            <a:pPr lvl="1">
              <a:tabLst>
                <a:tab pos="1885950" algn="l"/>
              </a:tabLst>
            </a:pPr>
            <a:r>
              <a:rPr lang="en-US" sz="1400" dirty="0" smtClean="0"/>
              <a:t>Limitation: not tested for gearboxes with 2 torque converter gears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8142761" y="6228020"/>
            <a:ext cx="79208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800" b="0" dirty="0" smtClean="0"/>
              <a:t>cont.</a:t>
            </a:r>
            <a:endParaRPr lang="de-AT" sz="1800" b="0" dirty="0" err="1" smtClean="0"/>
          </a:p>
        </p:txBody>
      </p:sp>
    </p:spTree>
    <p:extLst>
      <p:ext uri="{BB962C8B-B14F-4D97-AF65-F5344CB8AC3E}">
        <p14:creationId xmlns:p14="http://schemas.microsoft.com/office/powerpoint/2010/main" val="74805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5" y="476672"/>
            <a:ext cx="8218487" cy="681038"/>
          </a:xfrm>
        </p:spPr>
        <p:txBody>
          <a:bodyPr/>
          <a:lstStyle/>
          <a:p>
            <a:r>
              <a:rPr lang="en-US" dirty="0" err="1" smtClean="0"/>
              <a:t>Voith</a:t>
            </a:r>
            <a:r>
              <a:rPr lang="en-US" dirty="0" smtClean="0"/>
              <a:t> AT Gearshift Strategy</a:t>
            </a:r>
            <a:endParaRPr lang="en-US" sz="1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9" y="1628800"/>
            <a:ext cx="8640960" cy="4752528"/>
          </a:xfrm>
        </p:spPr>
        <p:txBody>
          <a:bodyPr/>
          <a:lstStyle/>
          <a:p>
            <a:r>
              <a:rPr lang="en-US" sz="1600" dirty="0"/>
              <a:t>The following parameters have to be provided in the shift parameter file (see for example </a:t>
            </a:r>
            <a:r>
              <a:rPr lang="en-US" sz="1600" dirty="0" smtClean="0"/>
              <a:t>"Examples\</a:t>
            </a:r>
            <a:r>
              <a:rPr lang="en-US" sz="1600" dirty="0" err="1" smtClean="0"/>
              <a:t>CityBus_AT_GSVoith</a:t>
            </a:r>
            <a:r>
              <a:rPr lang="en-US" sz="1600" dirty="0" smtClean="0"/>
              <a:t>\</a:t>
            </a:r>
            <a:r>
              <a:rPr lang="en-US" sz="1600" dirty="0" err="1" smtClean="0"/>
              <a:t>ShiftParameters.vtcu</a:t>
            </a:r>
            <a:r>
              <a:rPr lang="en-US" sz="1600" dirty="0" smtClean="0"/>
              <a:t>")</a:t>
            </a:r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err="1" smtClean="0"/>
              <a:t>LoadStageShiftLines</a:t>
            </a:r>
            <a:r>
              <a:rPr lang="en-US" sz="1600" dirty="0" smtClean="0"/>
              <a:t> contains the upshift and downshift lines for all load stages. An example </a:t>
            </a:r>
            <a:r>
              <a:rPr lang="en-US" sz="1600" dirty="0"/>
              <a:t>is given </a:t>
            </a:r>
            <a:r>
              <a:rPr lang="en-US" sz="1600" dirty="0" smtClean="0"/>
              <a:t>"Examples\</a:t>
            </a:r>
            <a:r>
              <a:rPr lang="en-US" sz="1600" dirty="0" err="1" smtClean="0"/>
              <a:t>CityBus_AT_GSVoith</a:t>
            </a:r>
            <a:r>
              <a:rPr lang="en-US" sz="1600" dirty="0" smtClean="0"/>
              <a:t>\</a:t>
            </a:r>
            <a:r>
              <a:rPr lang="en-US" sz="1600" dirty="0" err="1" smtClean="0"/>
              <a:t>GearshiftLinesVoith.vgsv</a:t>
            </a:r>
            <a:r>
              <a:rPr lang="en-US" sz="1600" dirty="0" smtClean="0"/>
              <a:t>“. Details on the </a:t>
            </a:r>
            <a:r>
              <a:rPr lang="en-US" sz="1600" dirty="0" err="1" smtClean="0"/>
              <a:t>LoadStageShiftLines</a:t>
            </a:r>
            <a:r>
              <a:rPr lang="en-US" sz="1600" dirty="0" smtClean="0"/>
              <a:t> are provided on the next page</a:t>
            </a:r>
          </a:p>
          <a:p>
            <a:r>
              <a:rPr lang="en-US" sz="1600" dirty="0" err="1" smtClean="0"/>
              <a:t>LoadStageThresholdsUp</a:t>
            </a:r>
            <a:r>
              <a:rPr lang="en-US" sz="1600" dirty="0" smtClean="0"/>
              <a:t> and </a:t>
            </a:r>
            <a:r>
              <a:rPr lang="en-US" sz="1600" dirty="0" err="1" smtClean="0"/>
              <a:t>LoadStageThresholdsDown</a:t>
            </a:r>
            <a:r>
              <a:rPr lang="en-US" sz="1600" dirty="0" smtClean="0"/>
              <a:t> is a string wit the thresholds for determining the individual thresholds, separated by semicolons (;) – see example</a:t>
            </a:r>
          </a:p>
        </p:txBody>
      </p:sp>
      <p:sp>
        <p:nvSpPr>
          <p:cNvPr id="5" name="Inhaltsplatzhalter 2"/>
          <p:cNvSpPr txBox="1">
            <a:spLocks/>
          </p:cNvSpPr>
          <p:nvPr/>
        </p:nvSpPr>
        <p:spPr bwMode="auto">
          <a:xfrm>
            <a:off x="771184" y="2348880"/>
            <a:ext cx="7601632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DDDDD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sz="1100" b="0" i="1" kern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LoadStageShiftLines</a:t>
            </a:r>
            <a:endParaRPr lang="en-US" sz="1100" b="0" i="1" kern="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b="0" i="1" kern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LoadStageThresoldsUp</a:t>
            </a:r>
            <a:endParaRPr lang="en-US" sz="1100" b="0" i="1" kern="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b="0" i="1" kern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LoadStageThresoldsDown</a:t>
            </a:r>
            <a:endParaRPr lang="en-US" sz="1100" b="0" i="1" kern="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77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5" y="476672"/>
            <a:ext cx="8218487" cy="681038"/>
          </a:xfrm>
        </p:spPr>
        <p:txBody>
          <a:bodyPr/>
          <a:lstStyle/>
          <a:p>
            <a:r>
              <a:rPr lang="en-US" dirty="0" err="1" smtClean="0"/>
              <a:t>Voith</a:t>
            </a:r>
            <a:r>
              <a:rPr lang="en-US" dirty="0" smtClean="0"/>
              <a:t> AT Gearshift Strategy</a:t>
            </a:r>
            <a:endParaRPr lang="en-US" sz="1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9" y="1628800"/>
            <a:ext cx="8640960" cy="4752528"/>
          </a:xfrm>
        </p:spPr>
        <p:txBody>
          <a:bodyPr/>
          <a:lstStyle/>
          <a:p>
            <a:r>
              <a:rPr lang="en-US" sz="1600" dirty="0" err="1" smtClean="0"/>
              <a:t>LoadStageShiftLines</a:t>
            </a:r>
            <a:r>
              <a:rPr lang="en-US" sz="1600" dirty="0" smtClean="0"/>
              <a:t>: compared to the documentation provided by </a:t>
            </a:r>
            <a:r>
              <a:rPr lang="en-US" sz="1600" dirty="0" err="1" smtClean="0"/>
              <a:t>Voith</a:t>
            </a:r>
            <a:r>
              <a:rPr lang="en-US" sz="1600" dirty="0" smtClean="0"/>
              <a:t>, VECTO uses a more general approach for defining the shift lines</a:t>
            </a:r>
          </a:p>
          <a:p>
            <a:pPr lvl="1"/>
            <a:r>
              <a:rPr lang="en-US" sz="1400" dirty="0"/>
              <a:t>Shift lines have to be defined for every load stage </a:t>
            </a:r>
          </a:p>
          <a:p>
            <a:pPr lvl="1"/>
            <a:r>
              <a:rPr lang="en-US" sz="1400" dirty="0" smtClean="0"/>
              <a:t>For every load-stage, </a:t>
            </a:r>
            <a:r>
              <a:rPr lang="en-US" sz="1400" dirty="0" smtClean="0"/>
              <a:t>a shift </a:t>
            </a:r>
            <a:r>
              <a:rPr lang="en-US" sz="1400" dirty="0" smtClean="0"/>
              <a:t>line is defined for downhill (-5%), level (0%), and uphill (+5%)</a:t>
            </a:r>
          </a:p>
          <a:p>
            <a:pPr lvl="1"/>
            <a:r>
              <a:rPr lang="en-US" sz="1400" dirty="0" smtClean="0"/>
              <a:t>For the shift </a:t>
            </a:r>
            <a:r>
              <a:rPr lang="en-US" sz="1400" dirty="0" smtClean="0"/>
              <a:t>lines, the shift speed for </a:t>
            </a:r>
            <a:r>
              <a:rPr lang="en-US" sz="1400" dirty="0" err="1" smtClean="0"/>
              <a:t>a</a:t>
            </a:r>
            <a:r>
              <a:rPr lang="en-US" sz="1400" baseline="-25000" dirty="0" err="1" smtClean="0"/>
              <a:t>min</a:t>
            </a:r>
            <a:r>
              <a:rPr lang="en-US" sz="1400" dirty="0" smtClean="0"/>
              <a:t> and </a:t>
            </a:r>
            <a:r>
              <a:rPr lang="en-US" sz="1400" dirty="0" err="1" smtClean="0"/>
              <a:t>a</a:t>
            </a:r>
            <a:r>
              <a:rPr lang="en-US" sz="1400" baseline="-25000" dirty="0" err="1" smtClean="0"/>
              <a:t>max</a:t>
            </a:r>
            <a:r>
              <a:rPr lang="en-US" sz="1400" dirty="0" smtClean="0"/>
              <a:t> have to be defined</a:t>
            </a:r>
          </a:p>
          <a:p>
            <a:pPr lvl="2"/>
            <a:r>
              <a:rPr lang="en-US" sz="1000" dirty="0" smtClean="0"/>
              <a:t>For a vertical shift line, set </a:t>
            </a:r>
            <a:r>
              <a:rPr lang="en-US" sz="1000" dirty="0" err="1" smtClean="0"/>
              <a:t>a</a:t>
            </a:r>
            <a:r>
              <a:rPr lang="en-US" sz="1000" baseline="-25000" dirty="0" err="1" smtClean="0"/>
              <a:t>min</a:t>
            </a:r>
            <a:r>
              <a:rPr lang="en-US" sz="1000" dirty="0" smtClean="0"/>
              <a:t> and </a:t>
            </a:r>
            <a:r>
              <a:rPr lang="en-US" sz="1000" dirty="0" err="1" smtClean="0"/>
              <a:t>a</a:t>
            </a:r>
            <a:r>
              <a:rPr lang="en-US" sz="1000" baseline="-25000" dirty="0" err="1" smtClean="0"/>
              <a:t>max</a:t>
            </a:r>
            <a:r>
              <a:rPr lang="en-US" sz="1000" dirty="0" smtClean="0"/>
              <a:t> to the same value</a:t>
            </a:r>
          </a:p>
          <a:p>
            <a:pPr lvl="2"/>
            <a:endParaRPr lang="en-US" sz="1000" dirty="0"/>
          </a:p>
          <a:p>
            <a:pPr lvl="1"/>
            <a:r>
              <a:rPr lang="en-US" sz="1400" dirty="0" smtClean="0"/>
              <a:t>In order to simplify the </a:t>
            </a:r>
            <a:r>
              <a:rPr lang="en-US" sz="1400" dirty="0" err="1" smtClean="0"/>
              <a:t>LoadStageShiftLines</a:t>
            </a:r>
            <a:r>
              <a:rPr lang="en-US" sz="1400" dirty="0"/>
              <a:t> </a:t>
            </a:r>
            <a:r>
              <a:rPr lang="en-US" sz="1400" dirty="0" smtClean="0"/>
              <a:t>file, VECTO uses the following rules in case no value is provided in the input file</a:t>
            </a:r>
          </a:p>
          <a:p>
            <a:pPr lvl="2"/>
            <a:r>
              <a:rPr lang="en-US" sz="1000" dirty="0" smtClean="0"/>
              <a:t>The </a:t>
            </a:r>
            <a:r>
              <a:rPr lang="en-US" sz="1000" dirty="0" smtClean="0"/>
              <a:t>shift </a:t>
            </a:r>
            <a:r>
              <a:rPr lang="en-US" sz="1000" dirty="0" smtClean="0"/>
              <a:t>speeds for </a:t>
            </a:r>
            <a:r>
              <a:rPr lang="en-US" sz="1000" dirty="0" err="1" smtClean="0"/>
              <a:t>a</a:t>
            </a:r>
            <a:r>
              <a:rPr lang="en-US" sz="1000" baseline="-25000" dirty="0" err="1" smtClean="0"/>
              <a:t>max</a:t>
            </a:r>
            <a:r>
              <a:rPr lang="en-US" sz="1000" dirty="0" smtClean="0"/>
              <a:t> have to be provided in any case (downhill, level, uphill)</a:t>
            </a:r>
          </a:p>
          <a:p>
            <a:pPr lvl="2"/>
            <a:r>
              <a:rPr lang="en-US" sz="1000" dirty="0" smtClean="0"/>
              <a:t>If the </a:t>
            </a:r>
            <a:r>
              <a:rPr lang="en-US" sz="1000" dirty="0" smtClean="0"/>
              <a:t>shift </a:t>
            </a:r>
            <a:r>
              <a:rPr lang="en-US" sz="1000" dirty="0" smtClean="0"/>
              <a:t>speeds for </a:t>
            </a:r>
            <a:r>
              <a:rPr lang="en-US" sz="1000" dirty="0" err="1" smtClean="0"/>
              <a:t>a</a:t>
            </a:r>
            <a:r>
              <a:rPr lang="en-US" sz="1000" baseline="-25000" dirty="0" err="1" smtClean="0"/>
              <a:t>min</a:t>
            </a:r>
            <a:r>
              <a:rPr lang="en-US" sz="1000" dirty="0" smtClean="0"/>
              <a:t> are missing, the </a:t>
            </a:r>
            <a:r>
              <a:rPr lang="en-US" sz="1000" dirty="0" smtClean="0"/>
              <a:t>shift </a:t>
            </a:r>
            <a:r>
              <a:rPr lang="en-US" sz="1000" dirty="0" smtClean="0"/>
              <a:t>speeds for </a:t>
            </a:r>
            <a:r>
              <a:rPr lang="en-US" sz="1000" dirty="0" err="1" smtClean="0"/>
              <a:t>a</a:t>
            </a:r>
            <a:r>
              <a:rPr lang="en-US" sz="1000" baseline="-25000" dirty="0" err="1" smtClean="0"/>
              <a:t>max</a:t>
            </a:r>
            <a:r>
              <a:rPr lang="en-US" sz="1000" dirty="0" smtClean="0"/>
              <a:t> are used </a:t>
            </a:r>
          </a:p>
          <a:p>
            <a:pPr marL="914400" lvl="2" indent="0">
              <a:buNone/>
            </a:pP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71148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5" y="476672"/>
            <a:ext cx="8218487" cy="681038"/>
          </a:xfrm>
        </p:spPr>
        <p:txBody>
          <a:bodyPr/>
          <a:lstStyle/>
          <a:p>
            <a:r>
              <a:rPr lang="en-US" dirty="0" err="1" smtClean="0"/>
              <a:t>Voith</a:t>
            </a:r>
            <a:r>
              <a:rPr lang="en-US" dirty="0" smtClean="0"/>
              <a:t> AT Gearshift Strategy</a:t>
            </a:r>
            <a:endParaRPr lang="en-US" sz="1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9" y="1628800"/>
            <a:ext cx="8640960" cy="1152128"/>
          </a:xfrm>
        </p:spPr>
        <p:txBody>
          <a:bodyPr/>
          <a:lstStyle/>
          <a:p>
            <a:r>
              <a:rPr lang="en-US" sz="1600" dirty="0" err="1" smtClean="0"/>
              <a:t>LoadStageShiftLines</a:t>
            </a:r>
            <a:r>
              <a:rPr lang="en-US" sz="1600" dirty="0" smtClean="0"/>
              <a:t>: Example upshift 1 -&gt; 2, load stage 1; values for </a:t>
            </a:r>
            <a:r>
              <a:rPr lang="en-US" sz="1600" dirty="0" err="1" smtClean="0"/>
              <a:t>amin</a:t>
            </a:r>
            <a:r>
              <a:rPr lang="en-US" sz="1600" dirty="0" smtClean="0"/>
              <a:t> </a:t>
            </a:r>
            <a:endParaRPr lang="en-US" sz="1000" dirty="0" smtClean="0"/>
          </a:p>
        </p:txBody>
      </p:sp>
      <p:sp>
        <p:nvSpPr>
          <p:cNvPr id="5" name="Rechteck 4"/>
          <p:cNvSpPr/>
          <p:nvPr/>
        </p:nvSpPr>
        <p:spPr>
          <a:xfrm>
            <a:off x="683125" y="2043047"/>
            <a:ext cx="84905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AT" sz="8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shift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8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LoadStage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 , </a:t>
            </a:r>
            <a:r>
              <a:rPr lang="de-AT" sz="8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n_dh_amax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8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n_level_amax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8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n_uh_amax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8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n_dh_amin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8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n_level_amin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8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n_uh_amin</a:t>
            </a:r>
            <a:endParaRPr lang="de-AT" sz="800" b="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1-2   , 1         , 650      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800" b="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680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725       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          ,              ,                 </a:t>
            </a:r>
            <a:endParaRPr lang="de-AT" sz="800" b="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25" name="Gruppieren 24"/>
          <p:cNvGrpSpPr/>
          <p:nvPr/>
        </p:nvGrpSpPr>
        <p:grpSpPr>
          <a:xfrm>
            <a:off x="1978005" y="2879804"/>
            <a:ext cx="4813805" cy="3645540"/>
            <a:chOff x="1978005" y="2879804"/>
            <a:chExt cx="4813805" cy="3645540"/>
          </a:xfrm>
        </p:grpSpPr>
        <p:cxnSp>
          <p:nvCxnSpPr>
            <p:cNvPr id="7" name="Gerade Verbindung mit Pfeil 6"/>
            <p:cNvCxnSpPr/>
            <p:nvPr/>
          </p:nvCxnSpPr>
          <p:spPr bwMode="auto">
            <a:xfrm>
              <a:off x="2447764" y="5949280"/>
              <a:ext cx="4248472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Gerade Verbindung mit Pfeil 8"/>
            <p:cNvCxnSpPr/>
            <p:nvPr/>
          </p:nvCxnSpPr>
          <p:spPr bwMode="auto">
            <a:xfrm flipV="1">
              <a:off x="2627784" y="3140968"/>
              <a:ext cx="0" cy="295232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Gerader Verbinder 11"/>
            <p:cNvCxnSpPr/>
            <p:nvPr/>
          </p:nvCxnSpPr>
          <p:spPr bwMode="auto">
            <a:xfrm>
              <a:off x="2555776" y="5373216"/>
              <a:ext cx="14401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Gerader Verbinder 12"/>
            <p:cNvCxnSpPr/>
            <p:nvPr/>
          </p:nvCxnSpPr>
          <p:spPr bwMode="auto">
            <a:xfrm>
              <a:off x="2555776" y="4077072"/>
              <a:ext cx="14401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Gerader Verbinder 14"/>
            <p:cNvCxnSpPr/>
            <p:nvPr/>
          </p:nvCxnSpPr>
          <p:spPr bwMode="auto">
            <a:xfrm>
              <a:off x="4067944" y="5877272"/>
              <a:ext cx="0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Textfeld 17"/>
            <p:cNvSpPr txBox="1"/>
            <p:nvPr/>
          </p:nvSpPr>
          <p:spPr>
            <a:xfrm>
              <a:off x="2314878" y="2879804"/>
              <a:ext cx="31290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800" b="0" dirty="0" smtClean="0"/>
                <a:t>a</a:t>
              </a:r>
              <a:endParaRPr lang="de-AT" sz="1800" b="0" dirty="0" err="1" smtClean="0"/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6478904" y="5949280"/>
              <a:ext cx="31290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800" b="0" dirty="0" smtClean="0"/>
                <a:t>n</a:t>
              </a:r>
              <a:endParaRPr lang="de-AT" sz="1800" b="0" dirty="0" err="1" smtClean="0"/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2032011" y="5129274"/>
              <a:ext cx="55976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800" b="0" dirty="0" err="1" smtClean="0"/>
                <a:t>a</a:t>
              </a:r>
              <a:r>
                <a:rPr lang="en-US" sz="1800" b="0" baseline="-25000" dirty="0" err="1" smtClean="0"/>
                <a:t>min</a:t>
              </a:r>
              <a:endParaRPr lang="de-AT" sz="1800" b="0" baseline="-25000" dirty="0" err="1" smtClean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1978005" y="3833130"/>
              <a:ext cx="60305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800" b="0" dirty="0" err="1" smtClean="0"/>
                <a:t>a</a:t>
              </a:r>
              <a:r>
                <a:rPr lang="en-US" sz="1800" b="0" baseline="-25000" dirty="0" err="1" smtClean="0"/>
                <a:t>max</a:t>
              </a:r>
              <a:endParaRPr lang="de-AT" sz="1800" b="0" baseline="-25000" dirty="0" err="1" smtClean="0"/>
            </a:p>
          </p:txBody>
        </p:sp>
        <p:cxnSp>
          <p:nvCxnSpPr>
            <p:cNvPr id="23" name="Gerader Verbinder 22"/>
            <p:cNvCxnSpPr/>
            <p:nvPr/>
          </p:nvCxnSpPr>
          <p:spPr bwMode="auto">
            <a:xfrm>
              <a:off x="4067944" y="3140968"/>
              <a:ext cx="0" cy="338437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Textfeld 23"/>
            <p:cNvSpPr txBox="1"/>
            <p:nvPr/>
          </p:nvSpPr>
          <p:spPr>
            <a:xfrm>
              <a:off x="4002613" y="6007350"/>
              <a:ext cx="56938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800" b="0" dirty="0" smtClean="0"/>
                <a:t>680</a:t>
              </a:r>
              <a:endParaRPr lang="de-AT" sz="1800" b="0" dirty="0" err="1" smtClean="0"/>
            </a:p>
          </p:txBody>
        </p:sp>
      </p:grpSp>
      <p:sp>
        <p:nvSpPr>
          <p:cNvPr id="26" name="Textfeld 25"/>
          <p:cNvSpPr txBox="1"/>
          <p:nvPr/>
        </p:nvSpPr>
        <p:spPr>
          <a:xfrm>
            <a:off x="4242422" y="2937697"/>
            <a:ext cx="113364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800" b="0" dirty="0" smtClean="0"/>
              <a:t>0% slope</a:t>
            </a:r>
            <a:endParaRPr lang="de-AT" sz="1800" b="0" dirty="0" err="1" smtClean="0"/>
          </a:p>
        </p:txBody>
      </p:sp>
    </p:spTree>
    <p:extLst>
      <p:ext uri="{BB962C8B-B14F-4D97-AF65-F5344CB8AC3E}">
        <p14:creationId xmlns:p14="http://schemas.microsoft.com/office/powerpoint/2010/main" val="106240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5" y="476672"/>
            <a:ext cx="8218487" cy="681038"/>
          </a:xfrm>
        </p:spPr>
        <p:txBody>
          <a:bodyPr/>
          <a:lstStyle/>
          <a:p>
            <a:r>
              <a:rPr lang="en-US" dirty="0" err="1" smtClean="0"/>
              <a:t>Voith</a:t>
            </a:r>
            <a:r>
              <a:rPr lang="en-US" dirty="0" smtClean="0"/>
              <a:t> AT Gearshift Strategy</a:t>
            </a:r>
            <a:endParaRPr lang="en-US" sz="1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9" y="1628800"/>
            <a:ext cx="8640960" cy="1152128"/>
          </a:xfrm>
        </p:spPr>
        <p:txBody>
          <a:bodyPr/>
          <a:lstStyle/>
          <a:p>
            <a:r>
              <a:rPr lang="en-US" sz="1600" dirty="0" err="1" smtClean="0"/>
              <a:t>LoadStageShiftLines</a:t>
            </a:r>
            <a:r>
              <a:rPr lang="en-US" sz="1600" dirty="0" smtClean="0"/>
              <a:t>: Example upshift 1 -&gt; 2, load stage 4</a:t>
            </a:r>
            <a:endParaRPr lang="en-US" sz="1000" dirty="0" smtClean="0"/>
          </a:p>
        </p:txBody>
      </p:sp>
      <p:sp>
        <p:nvSpPr>
          <p:cNvPr id="5" name="Rechteck 4"/>
          <p:cNvSpPr/>
          <p:nvPr/>
        </p:nvSpPr>
        <p:spPr>
          <a:xfrm>
            <a:off x="977965" y="2057653"/>
            <a:ext cx="762648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AT" sz="8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shift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8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LoadStage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 , </a:t>
            </a:r>
            <a:r>
              <a:rPr lang="de-AT" sz="8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n_dh_amax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8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n_level_amax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8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n_uh_amax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8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n_dh_amin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8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n_level_amin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, </a:t>
            </a:r>
            <a:r>
              <a:rPr lang="de-AT" sz="8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n_uh_amin</a:t>
            </a:r>
            <a:endParaRPr lang="de-AT" sz="800" b="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de-AT" sz="800" b="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1-2   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, 4         , 650     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800" b="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680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, 725       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670       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800" b="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700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800" b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745             </a:t>
            </a:r>
          </a:p>
          <a:p>
            <a:pPr algn="l"/>
            <a:r>
              <a:rPr lang="de-AT" sz="8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de-AT" sz="8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1978005" y="2879804"/>
            <a:ext cx="4813805" cy="3496878"/>
            <a:chOff x="1978005" y="2879804"/>
            <a:chExt cx="4813805" cy="3496878"/>
          </a:xfrm>
        </p:grpSpPr>
        <p:cxnSp>
          <p:nvCxnSpPr>
            <p:cNvPr id="7" name="Gerade Verbindung mit Pfeil 6"/>
            <p:cNvCxnSpPr/>
            <p:nvPr/>
          </p:nvCxnSpPr>
          <p:spPr bwMode="auto">
            <a:xfrm>
              <a:off x="2447764" y="5949280"/>
              <a:ext cx="4248472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" name="Gerade Verbindung mit Pfeil 7"/>
            <p:cNvCxnSpPr/>
            <p:nvPr/>
          </p:nvCxnSpPr>
          <p:spPr bwMode="auto">
            <a:xfrm flipV="1">
              <a:off x="2627784" y="3140968"/>
              <a:ext cx="0" cy="295232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Gerader Verbinder 8"/>
            <p:cNvCxnSpPr/>
            <p:nvPr/>
          </p:nvCxnSpPr>
          <p:spPr bwMode="auto">
            <a:xfrm>
              <a:off x="2555776" y="5373216"/>
              <a:ext cx="14401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Gerader Verbinder 9"/>
            <p:cNvCxnSpPr/>
            <p:nvPr/>
          </p:nvCxnSpPr>
          <p:spPr bwMode="auto">
            <a:xfrm>
              <a:off x="2555776" y="4077072"/>
              <a:ext cx="14401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Gerader Verbinder 10"/>
            <p:cNvCxnSpPr/>
            <p:nvPr/>
          </p:nvCxnSpPr>
          <p:spPr bwMode="auto">
            <a:xfrm>
              <a:off x="4067944" y="5877272"/>
              <a:ext cx="0" cy="14401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Textfeld 11"/>
            <p:cNvSpPr txBox="1"/>
            <p:nvPr/>
          </p:nvSpPr>
          <p:spPr>
            <a:xfrm>
              <a:off x="2314878" y="2879804"/>
              <a:ext cx="31290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800" b="0" dirty="0" smtClean="0"/>
                <a:t>a</a:t>
              </a:r>
              <a:endParaRPr lang="de-AT" sz="1800" b="0" dirty="0" err="1" smtClean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6478904" y="5949280"/>
              <a:ext cx="31290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800" b="0" dirty="0" smtClean="0"/>
                <a:t>n</a:t>
              </a:r>
              <a:endParaRPr lang="de-AT" sz="1800" b="0" dirty="0" err="1" smtClean="0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2032011" y="5129274"/>
              <a:ext cx="55976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800" b="0" dirty="0" err="1" smtClean="0"/>
                <a:t>a</a:t>
              </a:r>
              <a:r>
                <a:rPr lang="en-US" sz="1800" b="0" baseline="-25000" dirty="0" err="1" smtClean="0"/>
                <a:t>min</a:t>
              </a:r>
              <a:endParaRPr lang="de-AT" sz="1800" b="0" baseline="-25000" dirty="0" err="1" smtClean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1978005" y="3833130"/>
              <a:ext cx="60305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800" b="0" dirty="0" err="1" smtClean="0"/>
                <a:t>a</a:t>
              </a:r>
              <a:r>
                <a:rPr lang="en-US" sz="1800" b="0" baseline="-25000" dirty="0" err="1" smtClean="0"/>
                <a:t>max</a:t>
              </a:r>
              <a:endParaRPr lang="de-AT" sz="1800" b="0" baseline="-25000" dirty="0" err="1" smtClean="0"/>
            </a:p>
          </p:txBody>
        </p:sp>
        <p:cxnSp>
          <p:nvCxnSpPr>
            <p:cNvPr id="16" name="Gerader Verbinder 15"/>
            <p:cNvCxnSpPr/>
            <p:nvPr/>
          </p:nvCxnSpPr>
          <p:spPr bwMode="auto">
            <a:xfrm>
              <a:off x="4067944" y="3140968"/>
              <a:ext cx="0" cy="93610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Textfeld 16"/>
            <p:cNvSpPr txBox="1"/>
            <p:nvPr/>
          </p:nvSpPr>
          <p:spPr>
            <a:xfrm>
              <a:off x="4002613" y="6007350"/>
              <a:ext cx="56938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800" b="0" dirty="0" smtClean="0"/>
                <a:t>680</a:t>
              </a:r>
              <a:endParaRPr lang="de-AT" sz="1800" b="0" dirty="0" err="1" smtClean="0"/>
            </a:p>
          </p:txBody>
        </p:sp>
      </p:grpSp>
      <p:sp>
        <p:nvSpPr>
          <p:cNvPr id="18" name="Textfeld 17"/>
          <p:cNvSpPr txBox="1"/>
          <p:nvPr/>
        </p:nvSpPr>
        <p:spPr>
          <a:xfrm>
            <a:off x="4242422" y="2937697"/>
            <a:ext cx="113364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800" b="0" dirty="0" smtClean="0"/>
              <a:t>0% slope</a:t>
            </a:r>
            <a:endParaRPr lang="de-AT" sz="1800" b="0" dirty="0" err="1" smtClean="0"/>
          </a:p>
        </p:txBody>
      </p:sp>
      <p:cxnSp>
        <p:nvCxnSpPr>
          <p:cNvPr id="20" name="Gerader Verbinder 19"/>
          <p:cNvCxnSpPr/>
          <p:nvPr/>
        </p:nvCxnSpPr>
        <p:spPr bwMode="auto">
          <a:xfrm>
            <a:off x="5367310" y="5373216"/>
            <a:ext cx="0" cy="93610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feld 20"/>
          <p:cNvSpPr txBox="1"/>
          <p:nvPr/>
        </p:nvSpPr>
        <p:spPr>
          <a:xfrm>
            <a:off x="5403235" y="5956556"/>
            <a:ext cx="56938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800" b="0" dirty="0" smtClean="0"/>
              <a:t>700</a:t>
            </a:r>
            <a:endParaRPr lang="de-AT" sz="1800" b="0" dirty="0" err="1" smtClean="0"/>
          </a:p>
        </p:txBody>
      </p:sp>
      <p:cxnSp>
        <p:nvCxnSpPr>
          <p:cNvPr id="22" name="Gerader Verbinder 21"/>
          <p:cNvCxnSpPr/>
          <p:nvPr/>
        </p:nvCxnSpPr>
        <p:spPr bwMode="auto">
          <a:xfrm flipH="1" flipV="1">
            <a:off x="4067944" y="4077073"/>
            <a:ext cx="1308122" cy="129562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Gerader Verbinder 24"/>
          <p:cNvCxnSpPr/>
          <p:nvPr/>
        </p:nvCxnSpPr>
        <p:spPr bwMode="auto">
          <a:xfrm flipH="1">
            <a:off x="2674515" y="4069797"/>
            <a:ext cx="3804389" cy="727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Gerader Verbinder 27"/>
          <p:cNvCxnSpPr/>
          <p:nvPr/>
        </p:nvCxnSpPr>
        <p:spPr bwMode="auto">
          <a:xfrm flipH="1">
            <a:off x="2627784" y="5365423"/>
            <a:ext cx="3804389" cy="727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4853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TUG FC-Based AT Gearshift Strategy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shift strategy is based on gearshift lines for upshift and downshift (similar to the classic VECTO gearshift strategy) and uses the same principle as the FC-based AMT gearshift strategy</a:t>
            </a:r>
          </a:p>
          <a:p>
            <a:pPr lvl="1"/>
            <a:r>
              <a:rPr lang="en-US" dirty="0" smtClean="0"/>
              <a:t>Allow early upshifts if the current engine operating point is within the gearshift lines if the following criteria are met:</a:t>
            </a:r>
          </a:p>
          <a:p>
            <a:pPr lvl="2"/>
            <a:r>
              <a:rPr lang="en-US" dirty="0" smtClean="0"/>
              <a:t>Upshift: i</a:t>
            </a:r>
            <a:r>
              <a:rPr lang="en-US" baseline="-25000" dirty="0" smtClean="0"/>
              <a:t>gear+1</a:t>
            </a:r>
            <a:r>
              <a:rPr lang="en-US" dirty="0" smtClean="0"/>
              <a:t> </a:t>
            </a:r>
            <a:r>
              <a:rPr lang="en-US" dirty="0"/>
              <a:t>&lt;= </a:t>
            </a:r>
            <a:r>
              <a:rPr lang="en-US" dirty="0" err="1" smtClean="0"/>
              <a:t>RatioEarlyUpshiftFC</a:t>
            </a:r>
            <a:r>
              <a:rPr lang="en-US" dirty="0" smtClean="0"/>
              <a:t> AND</a:t>
            </a:r>
          </a:p>
          <a:p>
            <a:pPr lvl="2"/>
            <a:r>
              <a:rPr lang="en-US" dirty="0" err="1" smtClean="0"/>
              <a:t>FC</a:t>
            </a:r>
            <a:r>
              <a:rPr lang="en-US" baseline="-25000" dirty="0" err="1" smtClean="0"/>
              <a:t>gear</a:t>
            </a:r>
            <a:r>
              <a:rPr lang="en-US" baseline="-25000" dirty="0" smtClean="0"/>
              <a:t> +1</a:t>
            </a:r>
            <a:r>
              <a:rPr lang="en-US" dirty="0" smtClean="0"/>
              <a:t> &lt; </a:t>
            </a:r>
            <a:r>
              <a:rPr lang="en-US" dirty="0" err="1" smtClean="0"/>
              <a:t>FC</a:t>
            </a:r>
            <a:r>
              <a:rPr lang="en-US" baseline="-25000" dirty="0" err="1" smtClean="0"/>
              <a:t>gear</a:t>
            </a:r>
            <a:r>
              <a:rPr lang="en-US" dirty="0" smtClean="0"/>
              <a:t> * </a:t>
            </a:r>
            <a:r>
              <a:rPr lang="en-US" dirty="0" err="1" smtClean="0"/>
              <a:t>Rating_current_gear</a:t>
            </a:r>
            <a:endParaRPr lang="en-US" dirty="0" smtClean="0"/>
          </a:p>
          <a:p>
            <a:pPr lvl="1"/>
            <a:r>
              <a:rPr lang="en-US" dirty="0"/>
              <a:t>Allow early </a:t>
            </a:r>
            <a:r>
              <a:rPr lang="en-US" dirty="0" smtClean="0"/>
              <a:t>downshifts if </a:t>
            </a:r>
            <a:r>
              <a:rPr lang="en-US" dirty="0"/>
              <a:t>the current engine operating point is within the gearshift lines if the following criteria are met:</a:t>
            </a:r>
          </a:p>
          <a:p>
            <a:pPr lvl="2"/>
            <a:r>
              <a:rPr lang="en-US" dirty="0" smtClean="0"/>
              <a:t>Downshift</a:t>
            </a:r>
            <a:r>
              <a:rPr lang="en-US" dirty="0"/>
              <a:t>: </a:t>
            </a:r>
            <a:r>
              <a:rPr lang="en-US" dirty="0" smtClean="0"/>
              <a:t>i</a:t>
            </a:r>
            <a:r>
              <a:rPr lang="en-US" baseline="-25000" dirty="0" smtClean="0"/>
              <a:t>gear-1</a:t>
            </a:r>
            <a:r>
              <a:rPr lang="en-US" dirty="0" smtClean="0"/>
              <a:t> </a:t>
            </a:r>
            <a:r>
              <a:rPr lang="en-US" dirty="0"/>
              <a:t>&lt;= </a:t>
            </a:r>
            <a:r>
              <a:rPr lang="en-US" dirty="0" err="1" smtClean="0"/>
              <a:t>RatioEarlyDownshiftFC</a:t>
            </a:r>
            <a:r>
              <a:rPr lang="en-US" dirty="0" smtClean="0"/>
              <a:t> </a:t>
            </a:r>
            <a:r>
              <a:rPr lang="en-US" dirty="0"/>
              <a:t>AND</a:t>
            </a:r>
          </a:p>
          <a:p>
            <a:pPr lvl="2"/>
            <a:r>
              <a:rPr lang="en-US" dirty="0" err="1"/>
              <a:t>FC</a:t>
            </a:r>
            <a:r>
              <a:rPr lang="en-US" baseline="-25000" dirty="0" err="1"/>
              <a:t>gear</a:t>
            </a:r>
            <a:r>
              <a:rPr lang="en-US" baseline="-25000" dirty="0"/>
              <a:t> </a:t>
            </a:r>
            <a:r>
              <a:rPr lang="en-US" baseline="-25000" dirty="0" smtClean="0"/>
              <a:t>-1</a:t>
            </a:r>
            <a:r>
              <a:rPr lang="en-US" dirty="0" smtClean="0"/>
              <a:t> </a:t>
            </a:r>
            <a:r>
              <a:rPr lang="en-US" dirty="0"/>
              <a:t>&lt; </a:t>
            </a:r>
            <a:r>
              <a:rPr lang="en-US" dirty="0" err="1"/>
              <a:t>FC</a:t>
            </a:r>
            <a:r>
              <a:rPr lang="en-US" baseline="-25000" dirty="0" err="1"/>
              <a:t>gear</a:t>
            </a:r>
            <a:r>
              <a:rPr lang="en-US" dirty="0"/>
              <a:t> * </a:t>
            </a:r>
            <a:r>
              <a:rPr lang="en-US" dirty="0" err="1" smtClean="0"/>
              <a:t>Rating_current_gear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/>
              <a:t>Limitation: not </a:t>
            </a:r>
            <a:r>
              <a:rPr lang="en-US" dirty="0" smtClean="0"/>
              <a:t>applicable </a:t>
            </a:r>
            <a:r>
              <a:rPr lang="en-US" dirty="0"/>
              <a:t>for gearboxes with 2 torque converter </a:t>
            </a:r>
            <a:r>
              <a:rPr lang="en-US" dirty="0" smtClean="0"/>
              <a:t>gears at the moment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73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5" y="534675"/>
            <a:ext cx="8218487" cy="681038"/>
          </a:xfrm>
        </p:spPr>
        <p:txBody>
          <a:bodyPr/>
          <a:lstStyle/>
          <a:p>
            <a:r>
              <a:rPr lang="en-US" dirty="0" smtClean="0"/>
              <a:t>TUG FC-Based AT Gearshift Strategy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5" y="1268760"/>
            <a:ext cx="8218487" cy="4857403"/>
          </a:xfrm>
        </p:spPr>
        <p:txBody>
          <a:bodyPr/>
          <a:lstStyle/>
          <a:p>
            <a:r>
              <a:rPr lang="en-US" dirty="0" smtClean="0"/>
              <a:t>Gearshift lines can be provided as .</a:t>
            </a:r>
            <a:r>
              <a:rPr lang="en-US" dirty="0" err="1" smtClean="0"/>
              <a:t>vgbs</a:t>
            </a:r>
            <a:r>
              <a:rPr lang="en-US" dirty="0" smtClean="0"/>
              <a:t> file in the gearbox dialog for every gear</a:t>
            </a:r>
          </a:p>
          <a:p>
            <a:r>
              <a:rPr lang="en-US" dirty="0" smtClean="0"/>
              <a:t>In case no gearshift lines are provided, the following shift lines are used</a:t>
            </a:r>
          </a:p>
          <a:p>
            <a:pPr lvl="1"/>
            <a:r>
              <a:rPr lang="en-US" dirty="0" smtClean="0"/>
              <a:t>Upshift line</a:t>
            </a:r>
          </a:p>
          <a:p>
            <a:pPr lvl="2"/>
            <a:r>
              <a:rPr lang="en-US" dirty="0" smtClean="0"/>
              <a:t>Vertical line at  </a:t>
            </a:r>
            <a:r>
              <a:rPr lang="en-US" dirty="0" err="1" smtClean="0"/>
              <a:t>n_rated</a:t>
            </a:r>
            <a:r>
              <a:rPr lang="en-US" dirty="0" smtClean="0"/>
              <a:t>, converted to post-upshift speed via the transmission ratios</a:t>
            </a:r>
          </a:p>
          <a:p>
            <a:pPr lvl="1"/>
            <a:r>
              <a:rPr lang="en-US" dirty="0" smtClean="0"/>
              <a:t>Downshift line</a:t>
            </a:r>
          </a:p>
          <a:p>
            <a:pPr lvl="2"/>
            <a:r>
              <a:rPr lang="en-US" dirty="0" smtClean="0"/>
              <a:t>Vertical line at 1.1 * </a:t>
            </a:r>
            <a:r>
              <a:rPr lang="en-US" dirty="0" err="1" smtClean="0"/>
              <a:t>n_idle</a:t>
            </a:r>
            <a:r>
              <a:rPr lang="en-US" dirty="0" smtClean="0"/>
              <a:t> speed up to </a:t>
            </a:r>
            <a:r>
              <a:rPr lang="en-US" dirty="0" err="1" smtClean="0"/>
              <a:t>Tq</a:t>
            </a:r>
            <a:r>
              <a:rPr lang="en-US" dirty="0" smtClean="0"/>
              <a:t>(</a:t>
            </a:r>
            <a:r>
              <a:rPr lang="en-US" dirty="0" err="1" smtClean="0"/>
              <a:t>n_idle</a:t>
            </a:r>
            <a:r>
              <a:rPr lang="en-US" dirty="0" smtClean="0"/>
              <a:t> * 1.1) * 0.98</a:t>
            </a:r>
          </a:p>
          <a:p>
            <a:pPr lvl="2"/>
            <a:r>
              <a:rPr lang="en-US" dirty="0" smtClean="0"/>
              <a:t>Engine full-load curve -2% between </a:t>
            </a:r>
            <a:r>
              <a:rPr lang="en-US" dirty="0" err="1" smtClean="0"/>
              <a:t>n_idle</a:t>
            </a:r>
            <a:r>
              <a:rPr lang="en-US" dirty="0" smtClean="0"/>
              <a:t> and n_tq_99</a:t>
            </a:r>
          </a:p>
          <a:p>
            <a:pPr lvl="2"/>
            <a:r>
              <a:rPr lang="en-US" dirty="0" smtClean="0"/>
              <a:t>Vertical line at n_tq_99</a:t>
            </a:r>
          </a:p>
          <a:p>
            <a:pPr lvl="2"/>
            <a:r>
              <a:rPr lang="en-US" dirty="0" smtClean="0"/>
              <a:t>n_tq_99: lowest engine speed where the engine’s full-load curve reaches 99% of the max. torque</a:t>
            </a:r>
          </a:p>
          <a:p>
            <a:pPr lvl="2"/>
            <a:endParaRPr lang="en-US" dirty="0" smtClean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4705599"/>
            <a:ext cx="2886498" cy="215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99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 Outputs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Depending on the selected gearshift strategy, the .</a:t>
            </a:r>
            <a:r>
              <a:rPr lang="en-US" dirty="0" err="1" smtClean="0"/>
              <a:t>vmod</a:t>
            </a:r>
            <a:r>
              <a:rPr lang="en-US" dirty="0" smtClean="0"/>
              <a:t> file contains additional columns, e.g., the calculated load stage for the AT-</a:t>
            </a:r>
            <a:r>
              <a:rPr lang="en-US" dirty="0" err="1" smtClean="0"/>
              <a:t>Voith</a:t>
            </a:r>
            <a:r>
              <a:rPr lang="en-US" dirty="0" smtClean="0"/>
              <a:t> proposal, or several intermediate results for the ACEA/Scania proposal</a:t>
            </a:r>
          </a:p>
          <a:p>
            <a:r>
              <a:rPr lang="en-US" dirty="0" smtClean="0"/>
              <a:t>The .</a:t>
            </a:r>
            <a:r>
              <a:rPr lang="en-US" dirty="0" err="1" smtClean="0"/>
              <a:t>vsum</a:t>
            </a:r>
            <a:r>
              <a:rPr lang="en-US" dirty="0" smtClean="0"/>
              <a:t> file contains an additional column indicating the used gearshift strategy</a:t>
            </a:r>
          </a:p>
        </p:txBody>
      </p:sp>
    </p:spTree>
    <p:extLst>
      <p:ext uri="{BB962C8B-B14F-4D97-AF65-F5344CB8AC3E}">
        <p14:creationId xmlns:p14="http://schemas.microsoft.com/office/powerpoint/2010/main" val="294565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5" y="476672"/>
            <a:ext cx="8218487" cy="681038"/>
          </a:xfrm>
        </p:spPr>
        <p:txBody>
          <a:bodyPr/>
          <a:lstStyle/>
          <a:p>
            <a:r>
              <a:rPr lang="en-US" dirty="0" smtClean="0"/>
              <a:t>Gearshift Strategies</a:t>
            </a:r>
            <a:endParaRPr lang="en-US" sz="1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9" y="1628800"/>
            <a:ext cx="8640960" cy="4752528"/>
          </a:xfrm>
        </p:spPr>
        <p:txBody>
          <a:bodyPr/>
          <a:lstStyle/>
          <a:p>
            <a:pPr>
              <a:tabLst>
                <a:tab pos="1885950" algn="l"/>
              </a:tabLst>
            </a:pPr>
            <a:r>
              <a:rPr lang="en-US" sz="1800" dirty="0" smtClean="0"/>
              <a:t>The following gearshift strategies are implemented in this development release</a:t>
            </a:r>
          </a:p>
          <a:p>
            <a:pPr lvl="1">
              <a:tabLst>
                <a:tab pos="1885950" algn="l"/>
              </a:tabLst>
            </a:pPr>
            <a:r>
              <a:rPr lang="en-US" sz="1600" b="1" dirty="0" smtClean="0"/>
              <a:t>AMT</a:t>
            </a:r>
          </a:p>
          <a:p>
            <a:pPr lvl="2">
              <a:tabLst>
                <a:tab pos="1885950" algn="l"/>
              </a:tabLst>
            </a:pPr>
            <a:r>
              <a:rPr lang="en-US" sz="1200" dirty="0" smtClean="0"/>
              <a:t>Classic AMT gearshift strategy (as in the current official VECTO version)</a:t>
            </a:r>
          </a:p>
          <a:p>
            <a:pPr lvl="2">
              <a:tabLst>
                <a:tab pos="1885950" algn="l"/>
              </a:tabLst>
            </a:pPr>
            <a:r>
              <a:rPr lang="en-US" sz="1200" dirty="0" smtClean="0"/>
              <a:t>ACEA/Scania proposed gearshift strategy</a:t>
            </a:r>
          </a:p>
          <a:p>
            <a:pPr lvl="2">
              <a:tabLst>
                <a:tab pos="1885950" algn="l"/>
              </a:tabLst>
            </a:pPr>
            <a:r>
              <a:rPr lang="en-US" sz="1200" dirty="0" smtClean="0"/>
              <a:t>TUG proposed gearshift strategy (FC-based)</a:t>
            </a:r>
          </a:p>
          <a:p>
            <a:pPr lvl="1">
              <a:tabLst>
                <a:tab pos="1885950" algn="l"/>
              </a:tabLst>
            </a:pPr>
            <a:r>
              <a:rPr lang="en-US" sz="1600" b="1" dirty="0" smtClean="0"/>
              <a:t>AT</a:t>
            </a:r>
          </a:p>
          <a:p>
            <a:pPr lvl="2">
              <a:tabLst>
                <a:tab pos="1885950" algn="l"/>
              </a:tabLst>
            </a:pPr>
            <a:r>
              <a:rPr lang="en-US" sz="1200" dirty="0" smtClean="0"/>
              <a:t>Classic AT gearshift strategy (as in the current official VECTO version)</a:t>
            </a:r>
          </a:p>
          <a:p>
            <a:pPr lvl="2">
              <a:tabLst>
                <a:tab pos="1885950" algn="l"/>
              </a:tabLst>
            </a:pPr>
            <a:r>
              <a:rPr lang="en-US" sz="1200" dirty="0" err="1" smtClean="0"/>
              <a:t>Voith</a:t>
            </a:r>
            <a:r>
              <a:rPr lang="en-US" sz="1200" dirty="0" smtClean="0"/>
              <a:t> proposed gearshift strategy</a:t>
            </a:r>
          </a:p>
          <a:p>
            <a:pPr lvl="2">
              <a:tabLst>
                <a:tab pos="1885950" algn="l"/>
              </a:tabLst>
            </a:pPr>
            <a:r>
              <a:rPr lang="en-US" sz="1200" dirty="0" smtClean="0"/>
              <a:t>TUG proposed gearshift strategy (FC-based</a:t>
            </a:r>
          </a:p>
        </p:txBody>
      </p:sp>
    </p:spTree>
    <p:extLst>
      <p:ext uri="{BB962C8B-B14F-4D97-AF65-F5344CB8AC3E}">
        <p14:creationId xmlns:p14="http://schemas.microsoft.com/office/powerpoint/2010/main" val="347524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5" y="476672"/>
            <a:ext cx="8218487" cy="681038"/>
          </a:xfrm>
        </p:spPr>
        <p:txBody>
          <a:bodyPr/>
          <a:lstStyle/>
          <a:p>
            <a:r>
              <a:rPr lang="en-US" dirty="0" smtClean="0"/>
              <a:t>Selecting Gearshift Strategy</a:t>
            </a:r>
            <a:endParaRPr lang="en-US" sz="1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9" y="3798362"/>
            <a:ext cx="8640960" cy="2582966"/>
          </a:xfrm>
        </p:spPr>
        <p:txBody>
          <a:bodyPr/>
          <a:lstStyle/>
          <a:p>
            <a:pPr>
              <a:tabLst>
                <a:tab pos="1885950" algn="l"/>
              </a:tabLst>
            </a:pPr>
            <a:r>
              <a:rPr lang="en-US" sz="1600" dirty="0" smtClean="0"/>
              <a:t>The Job-Window contains two additional input fields</a:t>
            </a:r>
          </a:p>
          <a:p>
            <a:pPr lvl="1">
              <a:tabLst>
                <a:tab pos="1885950" algn="l"/>
              </a:tabLst>
            </a:pPr>
            <a:r>
              <a:rPr lang="en-US" sz="1400" dirty="0" smtClean="0"/>
              <a:t>Gearshift Strategy on the ‘Driver Model’ tab allows to select from applicable gearshift strategies (AMT/AT)</a:t>
            </a:r>
          </a:p>
          <a:p>
            <a:pPr lvl="1">
              <a:tabLst>
                <a:tab pos="1885950" algn="l"/>
              </a:tabLst>
            </a:pPr>
            <a:r>
              <a:rPr lang="en-US" sz="1400" dirty="0" smtClean="0"/>
              <a:t>On the general tab, an additional file needs to be provided with parameters for the selected shift strategy (details see later)</a:t>
            </a:r>
          </a:p>
          <a:p>
            <a:pPr>
              <a:tabLst>
                <a:tab pos="1885950" algn="l"/>
              </a:tabLst>
            </a:pPr>
            <a:r>
              <a:rPr lang="en-US" sz="1600" dirty="0" smtClean="0"/>
              <a:t>By default (and in declaration mode) the ‘classic’ VECTO gearshift strategies are used</a:t>
            </a:r>
          </a:p>
          <a:p>
            <a:pPr lvl="1">
              <a:tabLst>
                <a:tab pos="1885950" algn="l"/>
              </a:tabLst>
            </a:pPr>
            <a:r>
              <a:rPr lang="en-US" sz="1400" dirty="0" smtClean="0"/>
              <a:t>These do not need an additional file with the shift parameters (shift lines can be defined in engineering mode for every gear in the gearbox window)</a:t>
            </a:r>
          </a:p>
          <a:p>
            <a:pPr>
              <a:tabLst>
                <a:tab pos="1885950" algn="l"/>
              </a:tabLst>
            </a:pPr>
            <a:r>
              <a:rPr lang="en-US" sz="1600" b="1" dirty="0" smtClean="0"/>
              <a:t>Note:</a:t>
            </a:r>
            <a:r>
              <a:rPr lang="en-US" sz="1600" dirty="0" smtClean="0"/>
              <a:t> the shift parameter file (and all referenced files) can not  be edited in the GUI! Please use a text editor (e.g., notepad++ or notepad) to change certain parameters. You can use the provided examples as starting point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827584" y="1052736"/>
            <a:ext cx="2952328" cy="2745626"/>
            <a:chOff x="179512" y="1187430"/>
            <a:chExt cx="3925614" cy="3481638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8353" y="1187430"/>
              <a:ext cx="3746773" cy="3481638"/>
            </a:xfrm>
            <a:prstGeom prst="rect">
              <a:avLst/>
            </a:prstGeom>
          </p:spPr>
        </p:pic>
        <p:sp>
          <p:nvSpPr>
            <p:cNvPr id="7" name="Ellipse 6"/>
            <p:cNvSpPr/>
            <p:nvPr/>
          </p:nvSpPr>
          <p:spPr bwMode="auto">
            <a:xfrm>
              <a:off x="179512" y="3861048"/>
              <a:ext cx="2520280" cy="576064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AT" b="0">
                <a:latin typeface="Arial" pitchFamily="34" charset="0"/>
              </a:endParaRP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5004048" y="1288242"/>
            <a:ext cx="3456384" cy="1299449"/>
            <a:chOff x="4427984" y="1424142"/>
            <a:chExt cx="4320480" cy="1792139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56032" y="1424142"/>
              <a:ext cx="3960440" cy="1636787"/>
            </a:xfrm>
            <a:prstGeom prst="rect">
              <a:avLst/>
            </a:prstGeom>
          </p:spPr>
        </p:pic>
        <p:sp>
          <p:nvSpPr>
            <p:cNvPr id="8" name="Ellipse 7"/>
            <p:cNvSpPr/>
            <p:nvPr/>
          </p:nvSpPr>
          <p:spPr bwMode="auto">
            <a:xfrm>
              <a:off x="4427984" y="2640217"/>
              <a:ext cx="4320480" cy="576064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3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AT" b="0"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398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5" y="476672"/>
            <a:ext cx="8218487" cy="681038"/>
          </a:xfrm>
        </p:spPr>
        <p:txBody>
          <a:bodyPr/>
          <a:lstStyle/>
          <a:p>
            <a:r>
              <a:rPr lang="en-US" dirty="0" smtClean="0"/>
              <a:t>Classic AMT Gearshift Strategy</a:t>
            </a:r>
            <a:endParaRPr lang="en-US" sz="1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9" y="1628800"/>
            <a:ext cx="8640960" cy="4752528"/>
          </a:xfrm>
        </p:spPr>
        <p:txBody>
          <a:bodyPr/>
          <a:lstStyle/>
          <a:p>
            <a:pPr>
              <a:tabLst>
                <a:tab pos="1885950" algn="l"/>
              </a:tabLst>
            </a:pPr>
            <a:r>
              <a:rPr lang="en-US" sz="1600" dirty="0" smtClean="0"/>
              <a:t>Based on upshift and downshift lines which are calculated based on certain parameters of the engine (idling speed, full-load curve)</a:t>
            </a:r>
          </a:p>
          <a:p>
            <a:pPr>
              <a:tabLst>
                <a:tab pos="1885950" algn="l"/>
              </a:tabLst>
            </a:pPr>
            <a:r>
              <a:rPr lang="en-US" sz="1600" dirty="0" smtClean="0"/>
              <a:t>For details please see the VECTO user manual</a:t>
            </a:r>
          </a:p>
        </p:txBody>
      </p:sp>
    </p:spTree>
    <p:extLst>
      <p:ext uri="{BB962C8B-B14F-4D97-AF65-F5344CB8AC3E}">
        <p14:creationId xmlns:p14="http://schemas.microsoft.com/office/powerpoint/2010/main" val="103072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ACEA/Scania AMT Gearshift Strategy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principle is </a:t>
            </a:r>
            <a:r>
              <a:rPr lang="en-US" dirty="0"/>
              <a:t>described in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‘Scania_2018-03-29_Prototype-TCU-VECTO.pdf’</a:t>
            </a:r>
            <a:r>
              <a:rPr lang="en-US" dirty="0"/>
              <a:t> and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‘Scania_2018-06-20_VECTO--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Transmission-Control-Unit.pdf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The documentation of the </a:t>
            </a:r>
            <a:r>
              <a:rPr lang="en-US" dirty="0" err="1" smtClean="0"/>
              <a:t>Matlab</a:t>
            </a:r>
            <a:r>
              <a:rPr lang="en-US" dirty="0" smtClean="0"/>
              <a:t> implementation </a:t>
            </a:r>
            <a:r>
              <a:rPr lang="en-US" dirty="0"/>
              <a:t>is provided in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‘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Scania_Transmission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 Control Unit_Matlab.pdf</a:t>
            </a:r>
            <a:r>
              <a:rPr lang="en-US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</a:p>
          <a:p>
            <a:r>
              <a:rPr lang="en-US" dirty="0" smtClean="0"/>
              <a:t>The parameters required for this gearshift strategy are </a:t>
            </a:r>
            <a:r>
              <a:rPr lang="en-US" dirty="0"/>
              <a:t>documented in 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‘Scania_2018-11-02_Settings-TCU-VECTO.pdf’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6914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ACEA/Scania AMT Gearshift Strategy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76742" y="2852936"/>
            <a:ext cx="7601632" cy="2025333"/>
          </a:xfrm>
        </p:spPr>
        <p:txBody>
          <a:bodyPr numCol="2"/>
          <a:lstStyle/>
          <a:p>
            <a:pPr lvl="1"/>
            <a:r>
              <a:rPr lang="en-US" sz="1100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StartSpeed</a:t>
            </a:r>
            <a:endParaRPr lang="en-US" sz="11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StartAcceleration</a:t>
            </a:r>
            <a:endParaRPr lang="en-US" sz="11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GearResidenceTime</a:t>
            </a:r>
            <a:endParaRPr lang="en-US" sz="11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i="1" dirty="0">
                <a:latin typeface="Courier New" panose="02070309020205020404" pitchFamily="49" charset="0"/>
                <a:cs typeface="Courier New" panose="02070309020205020404" pitchFamily="49" charset="0"/>
              </a:rPr>
              <a:t>Dn_Tq99L_high_min_1</a:t>
            </a:r>
          </a:p>
          <a:p>
            <a:pPr lvl="1"/>
            <a:r>
              <a:rPr lang="en-US" sz="1100" i="1" dirty="0">
                <a:latin typeface="Courier New" panose="02070309020205020404" pitchFamily="49" charset="0"/>
                <a:cs typeface="Courier New" panose="02070309020205020404" pitchFamily="49" charset="0"/>
              </a:rPr>
              <a:t>Dn_Tq99L_high_min_2</a:t>
            </a:r>
          </a:p>
          <a:p>
            <a:pPr lvl="1"/>
            <a:r>
              <a:rPr lang="en-US" sz="11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GearRangeUp</a:t>
            </a:r>
            <a:endParaRPr lang="en-US" sz="11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GearRangeDown</a:t>
            </a:r>
            <a:endParaRPr lang="en-US" sz="11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LookBackDriver</a:t>
            </a:r>
            <a:endParaRPr lang="en-US" sz="11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DriverAccelerationLookBackInterval</a:t>
            </a:r>
            <a:endParaRPr lang="en-US" sz="11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DriverAccelerationThresholdLow</a:t>
            </a:r>
            <a:endParaRPr lang="en-US" sz="11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P_card_avg_threshold</a:t>
            </a:r>
            <a:endParaRPr lang="en-US" sz="11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P_card_curr_threshold</a:t>
            </a:r>
            <a:endParaRPr lang="en-US" sz="11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Diff_curr_targ_vel</a:t>
            </a:r>
            <a:endParaRPr lang="en-US" sz="11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EngineSpeedHighDriveOffFactor</a:t>
            </a:r>
            <a:endParaRPr lang="en-US" sz="11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Rating_current_gear</a:t>
            </a:r>
            <a:endParaRPr lang="en-US" sz="11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AccelerationReserveLookup</a:t>
            </a:r>
            <a:endParaRPr lang="en-US" sz="11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i="1" dirty="0">
                <a:latin typeface="Courier New" panose="02070309020205020404" pitchFamily="49" charset="0"/>
                <a:cs typeface="Courier New" panose="02070309020205020404" pitchFamily="49" charset="0"/>
              </a:rPr>
              <a:t>ShareTorque99L</a:t>
            </a:r>
          </a:p>
          <a:p>
            <a:pPr lvl="1"/>
            <a:r>
              <a:rPr lang="en-US" sz="11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PredictionDurationLookup</a:t>
            </a:r>
            <a:endParaRPr lang="en-US" sz="11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ShareIdleLow</a:t>
            </a:r>
            <a:endParaRPr lang="en-US" sz="11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ShareEngineHigh</a:t>
            </a:r>
            <a:endParaRPr lang="en-US" sz="11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de-AT" dirty="0"/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611560" y="1700808"/>
            <a:ext cx="8218487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DDDDD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0" kern="0" dirty="0" smtClean="0"/>
              <a:t>The following parameters have to be provided in the shift parameter file (see for example "Examples\Class5_Tractor_4x2_AMT_ACEA\</a:t>
            </a:r>
            <a:r>
              <a:rPr lang="en-US" b="0" kern="0" dirty="0" err="1" smtClean="0"/>
              <a:t>ShiftParameters.vtcu</a:t>
            </a:r>
            <a:r>
              <a:rPr lang="en-US" b="0" kern="0" dirty="0" smtClean="0"/>
              <a:t>")</a:t>
            </a:r>
          </a:p>
          <a:p>
            <a:endParaRPr lang="en-US" b="0" kern="0" dirty="0"/>
          </a:p>
          <a:p>
            <a:endParaRPr lang="en-US" b="0" kern="0" dirty="0" smtClean="0"/>
          </a:p>
          <a:p>
            <a:endParaRPr lang="en-US" b="0" kern="0" dirty="0"/>
          </a:p>
          <a:p>
            <a:endParaRPr lang="en-US" b="0" kern="0" dirty="0" smtClean="0"/>
          </a:p>
          <a:p>
            <a:endParaRPr lang="en-US" b="0" kern="0" dirty="0"/>
          </a:p>
          <a:p>
            <a:endParaRPr lang="en-US" b="0" kern="0" dirty="0" smtClean="0"/>
          </a:p>
          <a:p>
            <a:endParaRPr lang="en-US" b="0" kern="0" dirty="0"/>
          </a:p>
          <a:p>
            <a:r>
              <a:rPr lang="en-US" b="0" kern="0" dirty="0" smtClean="0"/>
              <a:t>Some of the parameters are lookup-tables in CSV format</a:t>
            </a:r>
          </a:p>
          <a:p>
            <a:endParaRPr lang="de-AT" b="0" kern="0" dirty="0"/>
          </a:p>
        </p:txBody>
      </p:sp>
    </p:spTree>
    <p:extLst>
      <p:ext uri="{BB962C8B-B14F-4D97-AF65-F5344CB8AC3E}">
        <p14:creationId xmlns:p14="http://schemas.microsoft.com/office/powerpoint/2010/main" val="54189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TUG FC-Based AMT Gearshift Strategy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shift strategy is based on gearshift lines for upshift and downshift (similar to the classic VECTO gearshift strategy)</a:t>
            </a:r>
          </a:p>
          <a:p>
            <a:pPr lvl="1"/>
            <a:r>
              <a:rPr lang="en-US" dirty="0" smtClean="0"/>
              <a:t>Allow early upshifts if the current engine operating point is within the gearshift lines if the following criteria are met:</a:t>
            </a:r>
          </a:p>
          <a:p>
            <a:pPr lvl="2"/>
            <a:r>
              <a:rPr lang="en-US" dirty="0" smtClean="0"/>
              <a:t>Upshift: i</a:t>
            </a:r>
            <a:r>
              <a:rPr lang="en-US" baseline="-25000" dirty="0" smtClean="0"/>
              <a:t>gear+1</a:t>
            </a:r>
            <a:r>
              <a:rPr lang="en-US" dirty="0" smtClean="0"/>
              <a:t> </a:t>
            </a:r>
            <a:r>
              <a:rPr lang="en-US" dirty="0"/>
              <a:t>&lt;= </a:t>
            </a:r>
            <a:r>
              <a:rPr lang="en-US" dirty="0" err="1" smtClean="0"/>
              <a:t>RatioEarlyUpshiftFC</a:t>
            </a:r>
            <a:r>
              <a:rPr lang="en-US" dirty="0" smtClean="0"/>
              <a:t> AND</a:t>
            </a:r>
          </a:p>
          <a:p>
            <a:pPr lvl="2"/>
            <a:r>
              <a:rPr lang="en-US" dirty="0" err="1" smtClean="0"/>
              <a:t>FC</a:t>
            </a:r>
            <a:r>
              <a:rPr lang="en-US" baseline="-25000" dirty="0" err="1" smtClean="0"/>
              <a:t>gear</a:t>
            </a:r>
            <a:r>
              <a:rPr lang="en-US" baseline="-25000" dirty="0" smtClean="0"/>
              <a:t> +1</a:t>
            </a:r>
            <a:r>
              <a:rPr lang="en-US" dirty="0" smtClean="0"/>
              <a:t> &lt; </a:t>
            </a:r>
            <a:r>
              <a:rPr lang="en-US" dirty="0" err="1" smtClean="0"/>
              <a:t>FC</a:t>
            </a:r>
            <a:r>
              <a:rPr lang="en-US" baseline="-25000" dirty="0" err="1" smtClean="0"/>
              <a:t>gear</a:t>
            </a:r>
            <a:r>
              <a:rPr lang="en-US" dirty="0" smtClean="0"/>
              <a:t> * </a:t>
            </a:r>
            <a:r>
              <a:rPr lang="en-US" dirty="0" err="1" smtClean="0"/>
              <a:t>Rating_current_gear</a:t>
            </a:r>
            <a:endParaRPr lang="en-US" dirty="0" smtClean="0"/>
          </a:p>
          <a:p>
            <a:pPr lvl="1"/>
            <a:r>
              <a:rPr lang="en-US" dirty="0"/>
              <a:t>Allow early </a:t>
            </a:r>
            <a:r>
              <a:rPr lang="en-US" dirty="0" smtClean="0"/>
              <a:t>downshifts if </a:t>
            </a:r>
            <a:r>
              <a:rPr lang="en-US" dirty="0"/>
              <a:t>the current engine operating point is within the gearshift lines if the following criteria are met:</a:t>
            </a:r>
          </a:p>
          <a:p>
            <a:pPr lvl="2"/>
            <a:r>
              <a:rPr lang="en-US" dirty="0" smtClean="0"/>
              <a:t>Downshift</a:t>
            </a:r>
            <a:r>
              <a:rPr lang="en-US" dirty="0"/>
              <a:t>: </a:t>
            </a:r>
            <a:r>
              <a:rPr lang="en-US" dirty="0" smtClean="0"/>
              <a:t>i</a:t>
            </a:r>
            <a:r>
              <a:rPr lang="en-US" baseline="-25000" dirty="0" smtClean="0"/>
              <a:t>gear-1</a:t>
            </a:r>
            <a:r>
              <a:rPr lang="en-US" dirty="0" smtClean="0"/>
              <a:t> </a:t>
            </a:r>
            <a:r>
              <a:rPr lang="en-US" dirty="0"/>
              <a:t>&lt;= </a:t>
            </a:r>
            <a:r>
              <a:rPr lang="en-US" dirty="0" err="1" smtClean="0"/>
              <a:t>RatioEarlyDownshiftFC</a:t>
            </a:r>
            <a:r>
              <a:rPr lang="en-US" dirty="0" smtClean="0"/>
              <a:t> </a:t>
            </a:r>
            <a:r>
              <a:rPr lang="en-US" dirty="0"/>
              <a:t>AND</a:t>
            </a:r>
          </a:p>
          <a:p>
            <a:pPr lvl="2"/>
            <a:r>
              <a:rPr lang="en-US" dirty="0" err="1"/>
              <a:t>FC</a:t>
            </a:r>
            <a:r>
              <a:rPr lang="en-US" baseline="-25000" dirty="0" err="1"/>
              <a:t>gear</a:t>
            </a:r>
            <a:r>
              <a:rPr lang="en-US" baseline="-25000" dirty="0"/>
              <a:t> </a:t>
            </a:r>
            <a:r>
              <a:rPr lang="en-US" baseline="-25000" dirty="0" smtClean="0"/>
              <a:t>-1</a:t>
            </a:r>
            <a:r>
              <a:rPr lang="en-US" dirty="0" smtClean="0"/>
              <a:t> </a:t>
            </a:r>
            <a:r>
              <a:rPr lang="en-US" dirty="0"/>
              <a:t>&lt; </a:t>
            </a:r>
            <a:r>
              <a:rPr lang="en-US" dirty="0" err="1"/>
              <a:t>FC</a:t>
            </a:r>
            <a:r>
              <a:rPr lang="en-US" baseline="-25000" dirty="0" err="1"/>
              <a:t>gear</a:t>
            </a:r>
            <a:r>
              <a:rPr lang="en-US" dirty="0"/>
              <a:t> * </a:t>
            </a:r>
            <a:r>
              <a:rPr lang="en-US" dirty="0" err="1" smtClean="0"/>
              <a:t>Rating_current_gear</a:t>
            </a:r>
            <a:endParaRPr lang="en-US" dirty="0" smtClean="0"/>
          </a:p>
          <a:p>
            <a:r>
              <a:rPr lang="en-US" dirty="0" smtClean="0"/>
              <a:t>Purpose of ‘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RatioEarlyUpshiftFC</a:t>
            </a:r>
            <a:r>
              <a:rPr lang="en-US" dirty="0" smtClean="0"/>
              <a:t>’ and ‘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RatioEarlyUpshiftFC</a:t>
            </a:r>
            <a:r>
              <a:rPr lang="en-US" dirty="0" smtClean="0"/>
              <a:t>’: avoid frequent sequential shifts for lower gears (i.e. high gear ratios), FC-based early upshift shall only be possible for higher gears.</a:t>
            </a:r>
            <a:endParaRPr lang="en-US" i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24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TUG FC-Based AMT Gearshift Strategy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 of gearshift lines</a:t>
            </a:r>
          </a:p>
          <a:p>
            <a:pPr lvl="1"/>
            <a:r>
              <a:rPr lang="en-US" dirty="0" smtClean="0"/>
              <a:t>Upshift line</a:t>
            </a:r>
          </a:p>
          <a:p>
            <a:pPr lvl="2"/>
            <a:r>
              <a:rPr lang="en-US" dirty="0" smtClean="0"/>
              <a:t>Vertical line at  </a:t>
            </a:r>
            <a:r>
              <a:rPr lang="en-US" dirty="0" err="1" smtClean="0"/>
              <a:t>n_rated</a:t>
            </a:r>
            <a:endParaRPr lang="en-US" dirty="0" smtClean="0"/>
          </a:p>
          <a:p>
            <a:pPr lvl="1"/>
            <a:r>
              <a:rPr lang="en-US" dirty="0" smtClean="0"/>
              <a:t>Downshift line</a:t>
            </a:r>
          </a:p>
          <a:p>
            <a:pPr lvl="2"/>
            <a:r>
              <a:rPr lang="en-US" dirty="0" smtClean="0"/>
              <a:t>Vertical line at 1.1 * </a:t>
            </a:r>
            <a:r>
              <a:rPr lang="en-US" dirty="0" err="1" smtClean="0"/>
              <a:t>n_idle</a:t>
            </a:r>
            <a:r>
              <a:rPr lang="en-US" dirty="0" smtClean="0"/>
              <a:t> speed up to </a:t>
            </a:r>
            <a:r>
              <a:rPr lang="en-US" dirty="0" err="1" smtClean="0"/>
              <a:t>Tq</a:t>
            </a:r>
            <a:r>
              <a:rPr lang="en-US" dirty="0" smtClean="0"/>
              <a:t>(</a:t>
            </a:r>
            <a:r>
              <a:rPr lang="en-US" dirty="0" err="1" smtClean="0"/>
              <a:t>n_idle</a:t>
            </a:r>
            <a:r>
              <a:rPr lang="en-US" dirty="0" smtClean="0"/>
              <a:t> * 1.1) * 0.98</a:t>
            </a:r>
          </a:p>
          <a:p>
            <a:pPr lvl="2"/>
            <a:r>
              <a:rPr lang="en-US" dirty="0" smtClean="0"/>
              <a:t>Engine full-load curve -2% between </a:t>
            </a:r>
            <a:r>
              <a:rPr lang="en-US" dirty="0" err="1" smtClean="0"/>
              <a:t>n_idle</a:t>
            </a:r>
            <a:r>
              <a:rPr lang="en-US" dirty="0" smtClean="0"/>
              <a:t> and n_tq_99</a:t>
            </a:r>
          </a:p>
          <a:p>
            <a:pPr lvl="2"/>
            <a:r>
              <a:rPr lang="en-US" dirty="0" smtClean="0"/>
              <a:t>Vertical line at n_tq_99</a:t>
            </a:r>
          </a:p>
          <a:p>
            <a:pPr lvl="2"/>
            <a:r>
              <a:rPr lang="en-US" dirty="0" smtClean="0"/>
              <a:t>n_tq_99: lowest engine speed where the engine’s full-load curve reaches 99% of the max. torque</a:t>
            </a:r>
          </a:p>
          <a:p>
            <a:pPr lvl="2"/>
            <a:endParaRPr lang="en-US" dirty="0" smtClean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638" y="4077072"/>
            <a:ext cx="3324723" cy="247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3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611560" y="1700808"/>
            <a:ext cx="8218487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DDDDD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0" kern="0" dirty="0" smtClean="0"/>
              <a:t>The following parameters have to be provided in the shift parameter file (see for example "Examples\Class5_Tractor_4x2_AMT_TUG\</a:t>
            </a:r>
            <a:r>
              <a:rPr lang="en-US" b="0" kern="0" dirty="0" err="1" smtClean="0"/>
              <a:t>ShiftParameters.vtcu</a:t>
            </a:r>
            <a:r>
              <a:rPr lang="en-US" b="0" kern="0" dirty="0" smtClean="0"/>
              <a:t>")</a:t>
            </a:r>
          </a:p>
          <a:p>
            <a:endParaRPr lang="en-US" b="0" kern="0" dirty="0"/>
          </a:p>
          <a:p>
            <a:endParaRPr lang="en-US" b="0" kern="0" dirty="0" smtClean="0"/>
          </a:p>
          <a:p>
            <a:endParaRPr lang="en-US" b="0" kern="0" dirty="0"/>
          </a:p>
          <a:p>
            <a:endParaRPr lang="en-US" b="0" kern="0" dirty="0" smtClean="0"/>
          </a:p>
          <a:p>
            <a:endParaRPr lang="en-US" b="0" kern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TUG FC-Based AMT Gearshift Strategy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76742" y="2852937"/>
            <a:ext cx="7601632" cy="1224136"/>
          </a:xfrm>
        </p:spPr>
        <p:txBody>
          <a:bodyPr numCol="2"/>
          <a:lstStyle/>
          <a:p>
            <a:pPr lvl="1"/>
            <a:r>
              <a:rPr lang="en-US" sz="1100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Rating_current_gear</a:t>
            </a:r>
            <a:endParaRPr lang="en-US" sz="1100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RatioEarlyDownshiftFC</a:t>
            </a:r>
            <a:endParaRPr lang="en-US" sz="1100" i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100" i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RatioEarlyUpshiftFC</a:t>
            </a:r>
            <a:endParaRPr lang="en-US" sz="1100" i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52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b="0">
            <a:latin typeface="Arial" pitchFamily="34" charset="0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  <a:ln>
          <a:noFill/>
        </a:ln>
      </a:spPr>
      <a:bodyPr wrap="none" rtlCol="0">
        <a:spAutoFit/>
      </a:bodyPr>
      <a:lstStyle>
        <a:defPPr algn="l">
          <a:spcBef>
            <a:spcPts val="0"/>
          </a:spcBef>
          <a:defRPr sz="1800" b="0" dirty="0" err="1" smtClean="0"/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1219</Words>
  <Application>Microsoft Office PowerPoint</Application>
  <PresentationFormat>Bildschirmpräsentation (4:3)</PresentationFormat>
  <Paragraphs>163</Paragraphs>
  <Slides>18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2" baseType="lpstr">
      <vt:lpstr>Arial</vt:lpstr>
      <vt:lpstr>Courier New</vt:lpstr>
      <vt:lpstr>Verdana</vt:lpstr>
      <vt:lpstr>Standarddesign</vt:lpstr>
      <vt:lpstr>PowerPoint-Präsentation</vt:lpstr>
      <vt:lpstr>Gearshift Strategies</vt:lpstr>
      <vt:lpstr>Selecting Gearshift Strategy</vt:lpstr>
      <vt:lpstr>Classic AMT Gearshift Strategy</vt:lpstr>
      <vt:lpstr>ACEA/Scania AMT Gearshift Strategy</vt:lpstr>
      <vt:lpstr>ACEA/Scania AMT Gearshift Strategy Parameter</vt:lpstr>
      <vt:lpstr>TUG FC-Based AMT Gearshift Strategy</vt:lpstr>
      <vt:lpstr>TUG FC-Based AMT Gearshift Strategy</vt:lpstr>
      <vt:lpstr>TUG FC-Based AMT Gearshift Strategy</vt:lpstr>
      <vt:lpstr>Classic AT Gearshift Strategy</vt:lpstr>
      <vt:lpstr>Voith AT Gearshift Strategy</vt:lpstr>
      <vt:lpstr>Voith AT Gearshift Strategy</vt:lpstr>
      <vt:lpstr>Voith AT Gearshift Strategy</vt:lpstr>
      <vt:lpstr>Voith AT Gearshift Strategy</vt:lpstr>
      <vt:lpstr>Voith AT Gearshift Strategy</vt:lpstr>
      <vt:lpstr>TUG FC-Based AT Gearshift Strategy</vt:lpstr>
      <vt:lpstr>TUG FC-Based AT Gearshift Strategy</vt:lpstr>
      <vt:lpstr>VECTO Outputs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martinrexeis</dc:creator>
  <cp:lastModifiedBy>Quaritsch Markus</cp:lastModifiedBy>
  <cp:revision>1246</cp:revision>
  <cp:lastPrinted>2013-01-22T12:03:30Z</cp:lastPrinted>
  <dcterms:created xsi:type="dcterms:W3CDTF">2010-01-07T15:28:02Z</dcterms:created>
  <dcterms:modified xsi:type="dcterms:W3CDTF">2019-06-07T08:45:27Z</dcterms:modified>
</cp:coreProperties>
</file>