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575" r:id="rId2"/>
    <p:sldId id="693" r:id="rId3"/>
    <p:sldId id="694" r:id="rId4"/>
    <p:sldId id="695" r:id="rId5"/>
    <p:sldId id="696" r:id="rId6"/>
    <p:sldId id="697" r:id="rId7"/>
    <p:sldId id="698" r:id="rId8"/>
    <p:sldId id="699" r:id="rId9"/>
    <p:sldId id="700" r:id="rId10"/>
  </p:sldIdLst>
  <p:sldSz cx="9144000" cy="6858000" type="screen4x3"/>
  <p:notesSz cx="6805613" cy="9944100"/>
  <p:defaultTextStyle>
    <a:defPPr>
      <a:defRPr lang="de-AT"/>
    </a:defPPr>
    <a:lvl1pPr algn="ctr" rtl="0" fontAlgn="base">
      <a:spcBef>
        <a:spcPct val="5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>
          <p15:clr>
            <a:srgbClr val="A4A3A4"/>
          </p15:clr>
        </p15:guide>
        <p15:guide id="2" pos="2143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ausberger Stefan" initials="HS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3B3"/>
    <a:srgbClr val="FFFFFF"/>
    <a:srgbClr val="FF9900"/>
    <a:srgbClr val="E9EDF4"/>
    <a:srgbClr val="F8F8F8"/>
    <a:srgbClr val="FF6600"/>
    <a:srgbClr val="0066FF"/>
    <a:srgbClr val="FF00FF"/>
    <a:srgbClr val="FF5757"/>
    <a:srgbClr val="E4E4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4" autoAdjust="0"/>
    <p:restoredTop sz="94289" autoAdjust="0"/>
  </p:normalViewPr>
  <p:slideViewPr>
    <p:cSldViewPr>
      <p:cViewPr varScale="1">
        <p:scale>
          <a:sx n="150" d="100"/>
          <a:sy n="150" d="100"/>
        </p:scale>
        <p:origin x="201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-3690" y="-96"/>
      </p:cViewPr>
      <p:guideLst>
        <p:guide orient="horz" pos="3132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8846" cy="49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31" tIns="44166" rIns="88331" bIns="44166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5247" y="1"/>
            <a:ext cx="2948845" cy="49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31" tIns="44166" rIns="88331" bIns="44166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5247" y="9445893"/>
            <a:ext cx="2948845" cy="49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31" tIns="44166" rIns="88331" bIns="44166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fld id="{D05DC883-6C08-43D1-9D4B-869193C2D549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2"/>
          </p:nvPr>
        </p:nvSpPr>
        <p:spPr>
          <a:xfrm>
            <a:off x="0" y="9445625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769111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8846" cy="49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680" tIns="47840" rIns="95680" bIns="47840" numCol="1" anchor="t" anchorCtr="0" compatLnSpc="1">
            <a:prstTxWarp prst="textNoShape">
              <a:avLst/>
            </a:prstTxWarp>
          </a:bodyPr>
          <a:lstStyle>
            <a:lvl1pPr algn="l" defTabSz="956920">
              <a:spcBef>
                <a:spcPct val="0"/>
              </a:spcBef>
              <a:defRPr sz="1300" b="0">
                <a:latin typeface="Arial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247" y="1"/>
            <a:ext cx="2948845" cy="49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680" tIns="47840" rIns="95680" bIns="47840" numCol="1" anchor="t" anchorCtr="0" compatLnSpc="1">
            <a:prstTxWarp prst="textNoShape">
              <a:avLst/>
            </a:prstTxWarp>
          </a:bodyPr>
          <a:lstStyle>
            <a:lvl1pPr algn="r" defTabSz="956920">
              <a:spcBef>
                <a:spcPct val="0"/>
              </a:spcBef>
              <a:defRPr sz="1300" b="0">
                <a:latin typeface="Arial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0463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802" y="4722946"/>
            <a:ext cx="5446010" cy="4474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680" tIns="47840" rIns="95680" bIns="47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noProof="0" smtClean="0"/>
              <a:t>Textmasterformate durch Klicken bearbeiten</a:t>
            </a:r>
          </a:p>
          <a:p>
            <a:pPr lvl="1"/>
            <a:r>
              <a:rPr lang="de-AT" noProof="0" smtClean="0"/>
              <a:t>Zweite Ebene</a:t>
            </a:r>
          </a:p>
          <a:p>
            <a:pPr lvl="2"/>
            <a:r>
              <a:rPr lang="de-AT" noProof="0" smtClean="0"/>
              <a:t>Dritte Ebene</a:t>
            </a:r>
          </a:p>
          <a:p>
            <a:pPr lvl="3"/>
            <a:r>
              <a:rPr lang="de-AT" noProof="0" smtClean="0"/>
              <a:t>Vierte Ebene</a:t>
            </a:r>
          </a:p>
          <a:p>
            <a:pPr lvl="4"/>
            <a:r>
              <a:rPr lang="de-AT" noProof="0" smtClean="0"/>
              <a:t>Fünfte Ebene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893"/>
            <a:ext cx="2948846" cy="49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680" tIns="47840" rIns="95680" bIns="47840" numCol="1" anchor="b" anchorCtr="0" compatLnSpc="1">
            <a:prstTxWarp prst="textNoShape">
              <a:avLst/>
            </a:prstTxWarp>
          </a:bodyPr>
          <a:lstStyle>
            <a:lvl1pPr algn="l" defTabSz="956920">
              <a:spcBef>
                <a:spcPct val="0"/>
              </a:spcBef>
              <a:defRPr sz="1300" b="0">
                <a:latin typeface="Arial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247" y="9445893"/>
            <a:ext cx="2948845" cy="49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680" tIns="47840" rIns="95680" bIns="47840" numCol="1" anchor="b" anchorCtr="0" compatLnSpc="1">
            <a:prstTxWarp prst="textNoShape">
              <a:avLst/>
            </a:prstTxWarp>
          </a:bodyPr>
          <a:lstStyle>
            <a:lvl1pPr algn="r" defTabSz="956920">
              <a:spcBef>
                <a:spcPct val="0"/>
              </a:spcBef>
              <a:defRPr sz="1300" b="0">
                <a:latin typeface="Arial" pitchFamily="34" charset="0"/>
              </a:defRPr>
            </a:lvl1pPr>
          </a:lstStyle>
          <a:p>
            <a:pPr>
              <a:defRPr/>
            </a:pPr>
            <a:fld id="{8335CF79-0E4B-49EE-B3D5-651E591A0B85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704066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57079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31937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32575" y="714375"/>
            <a:ext cx="2054225" cy="541178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68315" y="714375"/>
            <a:ext cx="6011862" cy="541178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26689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468315" y="714375"/>
            <a:ext cx="8218487" cy="54117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60228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468315" y="1582738"/>
            <a:ext cx="8218487" cy="4543425"/>
          </a:xfrm>
        </p:spPr>
        <p:txBody>
          <a:bodyPr/>
          <a:lstStyle/>
          <a:p>
            <a:pPr lvl="0"/>
            <a:endParaRPr lang="de-AT" noProof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58998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12520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1957387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68313" y="1582738"/>
            <a:ext cx="4032250" cy="454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52965" y="1582738"/>
            <a:ext cx="4033837" cy="454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9265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896806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85824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36204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1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604648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1448288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0"/>
          <p:cNvSpPr>
            <a:spLocks noChangeShapeType="1"/>
          </p:cNvSpPr>
          <p:nvPr userDrawn="1"/>
        </p:nvSpPr>
        <p:spPr bwMode="auto">
          <a:xfrm>
            <a:off x="0" y="415925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02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68315" y="714375"/>
            <a:ext cx="8218487" cy="681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smtClean="0"/>
          </a:p>
        </p:txBody>
      </p:sp>
      <p:sp>
        <p:nvSpPr>
          <p:cNvPr id="1029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5" y="1582738"/>
            <a:ext cx="8218487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DDDDD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Erste Ebene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</a:p>
        </p:txBody>
      </p:sp>
      <p:sp>
        <p:nvSpPr>
          <p:cNvPr id="1030" name="Text Box 24"/>
          <p:cNvSpPr txBox="1">
            <a:spLocks noChangeArrowheads="1"/>
          </p:cNvSpPr>
          <p:nvPr userDrawn="1"/>
        </p:nvSpPr>
        <p:spPr bwMode="auto">
          <a:xfrm>
            <a:off x="7996238" y="6599242"/>
            <a:ext cx="9255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fld id="{F754889F-290A-4ED1-8905-D84A8ECF4D9C}" type="slidenum">
              <a:rPr lang="de-AT" sz="1000" smtClean="0">
                <a:solidFill>
                  <a:srgbClr val="7D7D7D"/>
                </a:solidFill>
                <a:latin typeface="Verdana" pitchFamily="34" charset="0"/>
              </a:rPr>
              <a:pPr algn="r" eaLnBrk="1" hangingPunct="1">
                <a:spcBef>
                  <a:spcPct val="50000"/>
                </a:spcBef>
                <a:defRPr/>
              </a:pPr>
              <a:t>‹Nr.›</a:t>
            </a:fld>
            <a:endParaRPr lang="de-AT" sz="1000" smtClean="0">
              <a:solidFill>
                <a:srgbClr val="7D7D7D"/>
              </a:solidFill>
              <a:latin typeface="Verdana" pitchFamily="34" charset="0"/>
            </a:endParaRPr>
          </a:p>
        </p:txBody>
      </p:sp>
      <p:sp>
        <p:nvSpPr>
          <p:cNvPr id="13" name="Text Box 30"/>
          <p:cNvSpPr txBox="1">
            <a:spLocks noChangeArrowheads="1"/>
          </p:cNvSpPr>
          <p:nvPr userDrawn="1"/>
        </p:nvSpPr>
        <p:spPr bwMode="auto">
          <a:xfrm>
            <a:off x="144393" y="6627817"/>
            <a:ext cx="1882924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39600" anchor="ctr"/>
          <a:lstStyle>
            <a:lvl1pPr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lang="en-US" sz="1100" b="0" dirty="0" smtClean="0">
                <a:latin typeface="Verdana" pitchFamily="34" charset="0"/>
              </a:rPr>
              <a:t>VECTO </a:t>
            </a:r>
            <a:r>
              <a:rPr lang="en-US" sz="1100" b="0" baseline="0" dirty="0" smtClean="0">
                <a:latin typeface="Verdana" pitchFamily="34" charset="0"/>
              </a:rPr>
              <a:t>Release Notes</a:t>
            </a:r>
            <a:endParaRPr lang="en-GB" sz="1100" b="0" dirty="0" smtClean="0">
              <a:latin typeface="Verdana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89209" y="37884"/>
            <a:ext cx="1421346" cy="352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I:\raphaelluz\VECTO\source\VECTO\User Manual\pics\VECTO-small.PNG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8588"/>
            <a:ext cx="978351" cy="332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Line 20"/>
          <p:cNvSpPr>
            <a:spLocks noChangeShapeType="1"/>
          </p:cNvSpPr>
          <p:nvPr userDrawn="1"/>
        </p:nvSpPr>
        <p:spPr bwMode="auto">
          <a:xfrm>
            <a:off x="0" y="6599242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94"/>
          <p:cNvSpPr txBox="1">
            <a:spLocks noChangeArrowheads="1"/>
          </p:cNvSpPr>
          <p:nvPr/>
        </p:nvSpPr>
        <p:spPr bwMode="auto">
          <a:xfrm>
            <a:off x="539554" y="1052736"/>
            <a:ext cx="8136259" cy="4185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dirty="0" smtClean="0">
                <a:solidFill>
                  <a:srgbClr val="990000"/>
                </a:solidFill>
              </a:rPr>
              <a:t>VECTO FF</a:t>
            </a:r>
            <a:endParaRPr lang="en-US" sz="3200" dirty="0">
              <a:solidFill>
                <a:srgbClr val="990000"/>
              </a:solidFill>
            </a:endParaRPr>
          </a:p>
          <a:p>
            <a:pPr eaLnBrk="1" hangingPunct="1"/>
            <a:r>
              <a:rPr lang="en-US" sz="2000" dirty="0" smtClean="0">
                <a:solidFill>
                  <a:srgbClr val="990000"/>
                </a:solidFill>
              </a:rPr>
              <a:t>05/2020</a:t>
            </a:r>
          </a:p>
          <a:p>
            <a:pPr eaLnBrk="1" hangingPunct="1"/>
            <a:endParaRPr lang="en-US" sz="2000" dirty="0" smtClean="0">
              <a:solidFill>
                <a:srgbClr val="990000"/>
              </a:solidFill>
            </a:endParaRPr>
          </a:p>
          <a:p>
            <a:pPr eaLnBrk="1" hangingPunct="1"/>
            <a:endParaRPr lang="en-US" sz="2000" dirty="0">
              <a:solidFill>
                <a:srgbClr val="990000"/>
              </a:solidFill>
            </a:endParaRPr>
          </a:p>
          <a:p>
            <a:pPr eaLnBrk="1" hangingPunct="1"/>
            <a:endParaRPr lang="en-US" sz="2400" dirty="0" smtClean="0">
              <a:solidFill>
                <a:srgbClr val="C00000"/>
              </a:solidFill>
            </a:endParaRPr>
          </a:p>
          <a:p>
            <a:pPr eaLnBrk="1" hangingPunct="1"/>
            <a:endParaRPr lang="en-US" sz="2400" dirty="0" smtClean="0">
              <a:solidFill>
                <a:srgbClr val="C00000"/>
              </a:solidFill>
            </a:endParaRPr>
          </a:p>
          <a:p>
            <a:pPr eaLnBrk="1" hangingPunct="1"/>
            <a:endParaRPr lang="en-US" sz="2400" dirty="0" smtClean="0">
              <a:solidFill>
                <a:srgbClr val="C00000"/>
              </a:solidFill>
            </a:endParaRPr>
          </a:p>
          <a:p>
            <a:pPr eaLnBrk="1" hangingPunct="1"/>
            <a:r>
              <a:rPr lang="en-US" sz="2400" dirty="0" smtClean="0">
                <a:solidFill>
                  <a:srgbClr val="990000"/>
                </a:solidFill>
              </a:rPr>
              <a:t>Release Notes</a:t>
            </a:r>
            <a:endParaRPr lang="en-US" sz="2400" dirty="0">
              <a:solidFill>
                <a:srgbClr val="9900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70" y="2420888"/>
            <a:ext cx="4176464" cy="1627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384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5" y="476672"/>
            <a:ext cx="8218487" cy="681038"/>
          </a:xfrm>
        </p:spPr>
        <p:txBody>
          <a:bodyPr/>
          <a:lstStyle/>
          <a:p>
            <a:r>
              <a:rPr lang="en-US" dirty="0" smtClean="0"/>
              <a:t>New VECTO Graphical User Interface</a:t>
            </a:r>
            <a:r>
              <a:rPr lang="en-US" dirty="0"/>
              <a:t/>
            </a:r>
            <a:br>
              <a:rPr lang="en-US" dirty="0"/>
            </a:br>
            <a:r>
              <a:rPr lang="en-US" sz="1600" dirty="0" smtClean="0"/>
              <a:t>May 2020</a:t>
            </a:r>
            <a:endParaRPr lang="en-US" sz="1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9" y="1268760"/>
            <a:ext cx="8640960" cy="5112568"/>
          </a:xfrm>
        </p:spPr>
        <p:txBody>
          <a:bodyPr/>
          <a:lstStyle/>
          <a:p>
            <a:pPr>
              <a:tabLst>
                <a:tab pos="1885950" algn="l"/>
              </a:tabLst>
            </a:pPr>
            <a:r>
              <a:rPr lang="en-US" sz="1600" b="1" dirty="0" smtClean="0"/>
              <a:t>Remarks </a:t>
            </a:r>
          </a:p>
          <a:p>
            <a:pPr lvl="1">
              <a:tabLst>
                <a:tab pos="1885950" algn="l"/>
              </a:tabLst>
            </a:pPr>
            <a:r>
              <a:rPr lang="en-US" sz="1400" b="1" dirty="0"/>
              <a:t>This is a first version to evaluate a new, more </a:t>
            </a:r>
            <a:r>
              <a:rPr lang="en-US" sz="1400" b="1" dirty="0" smtClean="0"/>
              <a:t>flexible and better structured </a:t>
            </a:r>
            <a:r>
              <a:rPr lang="en-US" sz="1400" b="1" dirty="0"/>
              <a:t>graphical user interface</a:t>
            </a:r>
            <a:r>
              <a:rPr lang="en-US" sz="1400" b="1" dirty="0" smtClean="0"/>
              <a:t>. </a:t>
            </a:r>
            <a:endParaRPr lang="en-US" sz="1400" b="1" dirty="0"/>
          </a:p>
          <a:p>
            <a:pPr lvl="1">
              <a:tabLst>
                <a:tab pos="1885950" algn="l"/>
              </a:tabLst>
            </a:pPr>
            <a:r>
              <a:rPr lang="en-US" sz="1400" dirty="0" smtClean="0"/>
              <a:t>The new graphical user interface “VECTO 3” currently allows only creating and editing bus-related job files and component data. This is: completed bus XML, completed bus job file, single bus job file. Support for further VECTO Job data and component data is planned for the future.</a:t>
            </a:r>
          </a:p>
          <a:p>
            <a:pPr lvl="1">
              <a:tabLst>
                <a:tab pos="1885950" algn="l"/>
              </a:tabLst>
            </a:pPr>
            <a:r>
              <a:rPr lang="en-US" sz="1400" dirty="0" smtClean="0"/>
              <a:t>This GUI allows to simulate existing VECTO jobs (heavy lorries, medium lorries, engine only, …)</a:t>
            </a:r>
          </a:p>
          <a:p>
            <a:pPr lvl="1">
              <a:tabLst>
                <a:tab pos="1885950" algn="l"/>
              </a:tabLst>
            </a:pPr>
            <a:r>
              <a:rPr lang="en-US" sz="1400" dirty="0" smtClean="0"/>
              <a:t>The functionality of the new graphical user interface is similar to the currently official VECTO version</a:t>
            </a:r>
          </a:p>
          <a:p>
            <a:pPr lvl="1">
              <a:tabLst>
                <a:tab pos="1885950" algn="l"/>
              </a:tabLst>
            </a:pPr>
            <a:r>
              <a:rPr lang="en-US" sz="1400" dirty="0" smtClean="0"/>
              <a:t>This draft version is intended to be used in the 2020 pilot phases. Features of final / long-term version to be discussed with Commission and stakeholders after feedback.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5084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Window – Jobs View</a:t>
            </a:r>
            <a:endParaRPr lang="de-AT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528" y="2060848"/>
            <a:ext cx="5568063" cy="3895353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 bwMode="auto">
          <a:xfrm>
            <a:off x="827584" y="2852936"/>
            <a:ext cx="4176464" cy="1296144"/>
          </a:xfrm>
          <a:prstGeom prst="rect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AT" b="0">
              <a:latin typeface="Arial" pitchFamily="34" charset="0"/>
            </a:endParaRPr>
          </a:p>
        </p:txBody>
      </p:sp>
      <p:sp>
        <p:nvSpPr>
          <p:cNvPr id="6" name="Rechteck 5"/>
          <p:cNvSpPr/>
          <p:nvPr/>
        </p:nvSpPr>
        <p:spPr bwMode="auto">
          <a:xfrm>
            <a:off x="323527" y="4221088"/>
            <a:ext cx="5568063" cy="1584176"/>
          </a:xfrm>
          <a:prstGeom prst="rect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AT" b="0">
              <a:latin typeface="Arial" pitchFamily="34" charset="0"/>
            </a:endParaRPr>
          </a:p>
        </p:txBody>
      </p:sp>
      <p:sp>
        <p:nvSpPr>
          <p:cNvPr id="7" name="Rechteck 6"/>
          <p:cNvSpPr/>
          <p:nvPr/>
        </p:nvSpPr>
        <p:spPr bwMode="auto">
          <a:xfrm>
            <a:off x="323528" y="5796704"/>
            <a:ext cx="5568062" cy="231505"/>
          </a:xfrm>
          <a:prstGeom prst="rect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AT" b="0">
              <a:latin typeface="Arial" pitchFamily="34" charset="0"/>
            </a:endParaRPr>
          </a:p>
        </p:txBody>
      </p:sp>
      <p:cxnSp>
        <p:nvCxnSpPr>
          <p:cNvPr id="9" name="Gerader Verbinder 8"/>
          <p:cNvCxnSpPr/>
          <p:nvPr/>
        </p:nvCxnSpPr>
        <p:spPr bwMode="auto">
          <a:xfrm flipV="1">
            <a:off x="5004048" y="2553722"/>
            <a:ext cx="1224136" cy="299214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feld 10"/>
          <p:cNvSpPr txBox="1"/>
          <p:nvPr/>
        </p:nvSpPr>
        <p:spPr>
          <a:xfrm>
            <a:off x="6300192" y="2303338"/>
            <a:ext cx="2592288" cy="8771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100" b="0" dirty="0" smtClean="0"/>
              <a:t>List of VECTO Jobs.</a:t>
            </a:r>
            <a:br>
              <a:rPr lang="en-US" sz="1100" b="0" dirty="0" smtClean="0"/>
            </a:br>
            <a:r>
              <a:rPr lang="en-US" sz="1000" b="0" dirty="0" smtClean="0"/>
              <a:t>Selected jobs are simulated when clicking the “Start” button. Adding jobs can be done either via the “Add File” button to the right of via </a:t>
            </a:r>
            <a:r>
              <a:rPr lang="en-US" sz="1000" b="0" dirty="0" err="1" smtClean="0"/>
              <a:t>drag&amp;drop</a:t>
            </a:r>
            <a:r>
              <a:rPr lang="en-US" sz="1000" b="0" dirty="0" smtClean="0"/>
              <a:t> from the file explorer</a:t>
            </a:r>
            <a:endParaRPr lang="de-AT" sz="1100" b="0" dirty="0" err="1" smtClean="0"/>
          </a:p>
        </p:txBody>
      </p:sp>
      <p:cxnSp>
        <p:nvCxnSpPr>
          <p:cNvPr id="12" name="Gerader Verbinder 11"/>
          <p:cNvCxnSpPr/>
          <p:nvPr/>
        </p:nvCxnSpPr>
        <p:spPr bwMode="auto">
          <a:xfrm>
            <a:off x="5753854" y="3420320"/>
            <a:ext cx="474330" cy="249688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Textfeld 14"/>
          <p:cNvSpPr txBox="1"/>
          <p:nvPr/>
        </p:nvSpPr>
        <p:spPr>
          <a:xfrm>
            <a:off x="6300192" y="3548916"/>
            <a:ext cx="2592288" cy="6001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100" b="0" dirty="0" smtClean="0"/>
              <a:t>Buttons to add job files, edit job files from the job list, remove the selected job from the job list.</a:t>
            </a:r>
            <a:endParaRPr lang="de-AT" sz="1100" b="0" dirty="0" err="1" smtClean="0"/>
          </a:p>
        </p:txBody>
      </p:sp>
      <p:cxnSp>
        <p:nvCxnSpPr>
          <p:cNvPr id="16" name="Gerader Verbinder 15"/>
          <p:cNvCxnSpPr/>
          <p:nvPr/>
        </p:nvCxnSpPr>
        <p:spPr bwMode="auto">
          <a:xfrm flipV="1">
            <a:off x="5891590" y="4504780"/>
            <a:ext cx="468052" cy="1838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Textfeld 16"/>
          <p:cNvSpPr txBox="1"/>
          <p:nvPr/>
        </p:nvSpPr>
        <p:spPr>
          <a:xfrm>
            <a:off x="6359642" y="4342165"/>
            <a:ext cx="2592288" cy="103105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100" b="0" dirty="0" smtClean="0"/>
              <a:t>Message List.</a:t>
            </a:r>
            <a:br>
              <a:rPr lang="en-US" sz="1100" b="0" dirty="0" smtClean="0"/>
            </a:br>
            <a:r>
              <a:rPr lang="en-US" sz="1000" b="0" dirty="0" smtClean="0"/>
              <a:t>The output during the simulation is shown in the message this. This includes the simulated jobs, detected cycle types, Errors occurring during simulation and the generated results of the simulation</a:t>
            </a:r>
            <a:endParaRPr lang="de-AT" sz="1100" b="0" dirty="0" err="1" smtClean="0"/>
          </a:p>
        </p:txBody>
      </p:sp>
      <p:cxnSp>
        <p:nvCxnSpPr>
          <p:cNvPr id="19" name="Gerader Verbinder 18"/>
          <p:cNvCxnSpPr>
            <a:endCxn id="21" idx="1"/>
          </p:cNvCxnSpPr>
          <p:nvPr/>
        </p:nvCxnSpPr>
        <p:spPr bwMode="auto">
          <a:xfrm>
            <a:off x="5878799" y="5940600"/>
            <a:ext cx="480843" cy="7083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feld 20"/>
          <p:cNvSpPr txBox="1"/>
          <p:nvPr/>
        </p:nvSpPr>
        <p:spPr>
          <a:xfrm>
            <a:off x="6359642" y="5586045"/>
            <a:ext cx="2592288" cy="7232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100" b="0" dirty="0" smtClean="0"/>
              <a:t>Progress Bar.</a:t>
            </a:r>
            <a:br>
              <a:rPr lang="en-US" sz="1100" b="0" dirty="0" smtClean="0"/>
            </a:br>
            <a:r>
              <a:rPr lang="en-US" sz="1000" b="0" dirty="0" smtClean="0"/>
              <a:t>Shows the progress of every single simulation run as well as the overall progress during the simulation</a:t>
            </a:r>
            <a:endParaRPr lang="de-AT" sz="1100" b="0" dirty="0" err="1" smtClean="0"/>
          </a:p>
        </p:txBody>
      </p:sp>
      <p:cxnSp>
        <p:nvCxnSpPr>
          <p:cNvPr id="28" name="Gewinkelter Verbinder 27"/>
          <p:cNvCxnSpPr>
            <a:endCxn id="33" idx="1"/>
          </p:cNvCxnSpPr>
          <p:nvPr/>
        </p:nvCxnSpPr>
        <p:spPr bwMode="auto">
          <a:xfrm flipV="1">
            <a:off x="683568" y="1881953"/>
            <a:ext cx="5616624" cy="999604"/>
          </a:xfrm>
          <a:prstGeom prst="bentConnector3">
            <a:avLst>
              <a:gd name="adj1" fmla="val -197"/>
            </a:avLst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" name="Textfeld 32"/>
          <p:cNvSpPr txBox="1"/>
          <p:nvPr/>
        </p:nvSpPr>
        <p:spPr>
          <a:xfrm>
            <a:off x="6300192" y="1666509"/>
            <a:ext cx="2592288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100" b="0" dirty="0" smtClean="0"/>
              <a:t>Buttons to start/stop the VECTO simulation and re-order jobs</a:t>
            </a:r>
            <a:endParaRPr lang="de-AT" sz="1100" b="0" dirty="0" err="1" smtClean="0"/>
          </a:p>
        </p:txBody>
      </p:sp>
    </p:spTree>
    <p:extLst>
      <p:ext uri="{BB962C8B-B14F-4D97-AF65-F5344CB8AC3E}">
        <p14:creationId xmlns:p14="http://schemas.microsoft.com/office/powerpoint/2010/main" val="115860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Window – Options</a:t>
            </a:r>
            <a:endParaRPr lang="de-AT" dirty="0"/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528" y="1988840"/>
            <a:ext cx="5399293" cy="3777283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 bwMode="auto">
          <a:xfrm>
            <a:off x="323528" y="2708920"/>
            <a:ext cx="2448272" cy="1296144"/>
          </a:xfrm>
          <a:prstGeom prst="rect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AT" b="0">
              <a:latin typeface="Arial" pitchFamily="34" charset="0"/>
            </a:endParaRPr>
          </a:p>
        </p:txBody>
      </p:sp>
      <p:cxnSp>
        <p:nvCxnSpPr>
          <p:cNvPr id="9" name="Gerader Verbinder 8"/>
          <p:cNvCxnSpPr/>
          <p:nvPr/>
        </p:nvCxnSpPr>
        <p:spPr bwMode="auto">
          <a:xfrm flipV="1">
            <a:off x="2771800" y="2420888"/>
            <a:ext cx="3384376" cy="648072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feld 9"/>
          <p:cNvSpPr txBox="1"/>
          <p:nvPr/>
        </p:nvSpPr>
        <p:spPr>
          <a:xfrm>
            <a:off x="6228184" y="2132856"/>
            <a:ext cx="2592288" cy="93871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100" b="0" dirty="0" smtClean="0"/>
              <a:t>Options for VECTO Simulations related to generation of result files, validation options, etc. These options are the same as in the current VECTO version.</a:t>
            </a:r>
            <a:endParaRPr lang="de-AT" sz="1100" b="0" dirty="0" err="1" smtClean="0"/>
          </a:p>
        </p:txBody>
      </p:sp>
    </p:spTree>
    <p:extLst>
      <p:ext uri="{BB962C8B-B14F-4D97-AF65-F5344CB8AC3E}">
        <p14:creationId xmlns:p14="http://schemas.microsoft.com/office/powerpoint/2010/main" val="3152883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Window – Job List Context Menu</a:t>
            </a:r>
            <a:endParaRPr lang="de-AT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528" y="2060848"/>
            <a:ext cx="5063319" cy="354224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120" y="1395413"/>
            <a:ext cx="2293139" cy="1845752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2120" y="3356992"/>
            <a:ext cx="2235291" cy="1683339"/>
          </a:xfrm>
          <a:prstGeom prst="rect">
            <a:avLst/>
          </a:prstGeom>
        </p:spPr>
      </p:pic>
      <p:cxnSp>
        <p:nvCxnSpPr>
          <p:cNvPr id="7" name="Gerader Verbinder 6"/>
          <p:cNvCxnSpPr/>
          <p:nvPr/>
        </p:nvCxnSpPr>
        <p:spPr bwMode="auto">
          <a:xfrm flipV="1">
            <a:off x="1187624" y="1772816"/>
            <a:ext cx="4464496" cy="146835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Gerader Verbinder 9"/>
          <p:cNvCxnSpPr/>
          <p:nvPr/>
        </p:nvCxnSpPr>
        <p:spPr bwMode="auto">
          <a:xfrm>
            <a:off x="1340024" y="3393566"/>
            <a:ext cx="4240088" cy="17945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feld 12"/>
          <p:cNvSpPr txBox="1"/>
          <p:nvPr/>
        </p:nvSpPr>
        <p:spPr>
          <a:xfrm>
            <a:off x="1907704" y="5738482"/>
            <a:ext cx="5040560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100" b="0" dirty="0" smtClean="0"/>
              <a:t>The context menu of a job entry allows to view the XML files of the primary vehicle XML, primary vehicle information file, completed bus XML.</a:t>
            </a:r>
          </a:p>
          <a:p>
            <a:pPr algn="l">
              <a:spcBef>
                <a:spcPts val="0"/>
              </a:spcBef>
            </a:pPr>
            <a:r>
              <a:rPr lang="en-US" sz="1100" b="0" dirty="0" smtClean="0"/>
              <a:t>It is also possible to edit known VECTO job files and known vehicle files (completed bus)</a:t>
            </a:r>
            <a:endParaRPr lang="de-AT" sz="1100" b="0" dirty="0" err="1" smtClean="0"/>
          </a:p>
        </p:txBody>
      </p:sp>
    </p:spTree>
    <p:extLst>
      <p:ext uri="{BB962C8B-B14F-4D97-AF65-F5344CB8AC3E}">
        <p14:creationId xmlns:p14="http://schemas.microsoft.com/office/powerpoint/2010/main" val="1763713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/ Editing Completed Bus Job</a:t>
            </a:r>
            <a:endParaRPr lang="de-AT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86500" y="2204864"/>
            <a:ext cx="4382112" cy="1905266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1979712" y="5013176"/>
            <a:ext cx="5040560" cy="93871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100" b="0" dirty="0" smtClean="0"/>
              <a:t>For a completed bus job the PIF file and the completed bus XML file need to be provided.</a:t>
            </a:r>
          </a:p>
          <a:p>
            <a:pPr algn="l">
              <a:spcBef>
                <a:spcPts val="0"/>
              </a:spcBef>
            </a:pPr>
            <a:endParaRPr lang="en-US" sz="1100" b="0" dirty="0"/>
          </a:p>
          <a:p>
            <a:pPr algn="l">
              <a:spcBef>
                <a:spcPts val="0"/>
              </a:spcBef>
            </a:pPr>
            <a:r>
              <a:rPr lang="en-US" sz="1100" b="0" dirty="0" smtClean="0"/>
              <a:t>The dialog for a single bus job is similar. A single bus job requires the primary bus XML file and the completed bus XML file.</a:t>
            </a:r>
            <a:endParaRPr lang="de-AT" sz="1100" b="0" dirty="0" err="1" smtClean="0"/>
          </a:p>
        </p:txBody>
      </p:sp>
    </p:spTree>
    <p:extLst>
      <p:ext uri="{BB962C8B-B14F-4D97-AF65-F5344CB8AC3E}">
        <p14:creationId xmlns:p14="http://schemas.microsoft.com/office/powerpoint/2010/main" val="994705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Completed Bus Input Data – Vehicle</a:t>
            </a:r>
            <a:endParaRPr lang="de-AT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2438" y="1582738"/>
            <a:ext cx="4047594" cy="4543425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5292080" y="1772816"/>
            <a:ext cx="3600400" cy="93871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100" b="0" dirty="0" smtClean="0"/>
              <a:t>Dialog for editing the input parameters of a completed bus XML.</a:t>
            </a:r>
          </a:p>
          <a:p>
            <a:pPr algn="l">
              <a:spcBef>
                <a:spcPts val="0"/>
              </a:spcBef>
            </a:pPr>
            <a:endParaRPr lang="en-US" sz="1100" b="0" dirty="0" smtClean="0"/>
          </a:p>
          <a:p>
            <a:pPr algn="l">
              <a:spcBef>
                <a:spcPts val="0"/>
              </a:spcBef>
            </a:pPr>
            <a:r>
              <a:rPr lang="en-US" sz="1100" b="0" dirty="0" smtClean="0"/>
              <a:t>A separate tab is provided for every component (see screenshots on the following slides)</a:t>
            </a:r>
            <a:endParaRPr lang="de-AT" sz="1100" b="0" dirty="0" err="1" smtClean="0"/>
          </a:p>
        </p:txBody>
      </p:sp>
      <p:cxnSp>
        <p:nvCxnSpPr>
          <p:cNvPr id="6" name="Gerader Verbinder 5"/>
          <p:cNvCxnSpPr/>
          <p:nvPr/>
        </p:nvCxnSpPr>
        <p:spPr bwMode="auto">
          <a:xfrm flipV="1">
            <a:off x="4860032" y="5661248"/>
            <a:ext cx="576064" cy="325343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Textfeld 6"/>
          <p:cNvSpPr txBox="1"/>
          <p:nvPr/>
        </p:nvSpPr>
        <p:spPr>
          <a:xfrm>
            <a:off x="5364088" y="5517232"/>
            <a:ext cx="2592288" cy="93871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100" b="0" dirty="0" smtClean="0"/>
              <a:t>Store changes to the current component VECTO internally (changes are NOT saved to the file). Future changes can be undone with the ‘Reset’ button</a:t>
            </a:r>
            <a:endParaRPr lang="de-AT" sz="1100" b="0" dirty="0" err="1" smtClean="0"/>
          </a:p>
        </p:txBody>
      </p:sp>
      <p:cxnSp>
        <p:nvCxnSpPr>
          <p:cNvPr id="11" name="Gewinkelter Verbinder 10"/>
          <p:cNvCxnSpPr/>
          <p:nvPr/>
        </p:nvCxnSpPr>
        <p:spPr bwMode="auto">
          <a:xfrm>
            <a:off x="1115616" y="6021288"/>
            <a:ext cx="4320480" cy="288032"/>
          </a:xfrm>
          <a:prstGeom prst="bentConnector3">
            <a:avLst>
              <a:gd name="adj1" fmla="val 29"/>
            </a:avLst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Gerader Verbinder 15"/>
          <p:cNvCxnSpPr>
            <a:endCxn id="17" idx="1"/>
          </p:cNvCxnSpPr>
          <p:nvPr/>
        </p:nvCxnSpPr>
        <p:spPr bwMode="auto">
          <a:xfrm flipV="1">
            <a:off x="3851920" y="5263463"/>
            <a:ext cx="1512168" cy="668076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Textfeld 16"/>
          <p:cNvSpPr txBox="1"/>
          <p:nvPr/>
        </p:nvSpPr>
        <p:spPr>
          <a:xfrm>
            <a:off x="5364088" y="5132658"/>
            <a:ext cx="259228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100" b="0" dirty="0" smtClean="0"/>
              <a:t>Save changes to the file</a:t>
            </a:r>
            <a:endParaRPr lang="de-AT" sz="1100" b="0" dirty="0" err="1" smtClean="0"/>
          </a:p>
        </p:txBody>
      </p:sp>
    </p:spTree>
    <p:extLst>
      <p:ext uri="{BB962C8B-B14F-4D97-AF65-F5344CB8AC3E}">
        <p14:creationId xmlns:p14="http://schemas.microsoft.com/office/powerpoint/2010/main" val="40538701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Completed Bus Input Data – </a:t>
            </a:r>
            <a:r>
              <a:rPr lang="en-US" dirty="0" smtClean="0"/>
              <a:t>Air Drag</a:t>
            </a:r>
            <a:endParaRPr lang="de-AT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53759" y="1582738"/>
            <a:ext cx="4047594" cy="4543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615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Completed Bus Input Data – </a:t>
            </a:r>
            <a:r>
              <a:rPr lang="en-US" dirty="0" smtClean="0"/>
              <a:t>Auxiliaries</a:t>
            </a:r>
            <a:endParaRPr lang="de-AT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23395" y="1582738"/>
            <a:ext cx="3908322" cy="4543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207707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/>
          <a:defRPr b="0">
            <a:latin typeface="Arial" pitchFamily="34" charset="0"/>
          </a:defRPr>
        </a:defPPr>
      </a:lstStyle>
    </a:spDef>
    <a:lnDef>
      <a:spPr bwMode="auto"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  <a:ln>
          <a:noFill/>
        </a:ln>
      </a:spPr>
      <a:bodyPr wrap="none" rtlCol="0">
        <a:spAutoFit/>
      </a:bodyPr>
      <a:lstStyle>
        <a:defPPr algn="l">
          <a:spcBef>
            <a:spcPts val="0"/>
          </a:spcBef>
          <a:defRPr sz="1800" b="0" dirty="0" err="1" smtClean="0"/>
        </a:defPPr>
      </a:lstStyle>
    </a:tx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505</Words>
  <Application>Microsoft Office PowerPoint</Application>
  <PresentationFormat>Bildschirmpräsentation (4:3)</PresentationFormat>
  <Paragraphs>38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2" baseType="lpstr">
      <vt:lpstr>Arial</vt:lpstr>
      <vt:lpstr>Verdana</vt:lpstr>
      <vt:lpstr>Standarddesign</vt:lpstr>
      <vt:lpstr>PowerPoint-Präsentation</vt:lpstr>
      <vt:lpstr>New VECTO Graphical User Interface May 2020</vt:lpstr>
      <vt:lpstr>Main Window – Jobs View</vt:lpstr>
      <vt:lpstr>Main Window – Options</vt:lpstr>
      <vt:lpstr>Main Window – Job List Context Menu</vt:lpstr>
      <vt:lpstr>Creating / Editing Completed Bus Job</vt:lpstr>
      <vt:lpstr>Completed Bus Input Data – Vehicle</vt:lpstr>
      <vt:lpstr>Completed Bus Input Data – Air Drag</vt:lpstr>
      <vt:lpstr>Completed Bus Input Data – Auxiliaries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martinrexeis</dc:creator>
  <cp:lastModifiedBy>Quaritsch Markus</cp:lastModifiedBy>
  <cp:revision>1242</cp:revision>
  <cp:lastPrinted>2013-01-22T12:03:30Z</cp:lastPrinted>
  <dcterms:created xsi:type="dcterms:W3CDTF">2010-01-07T15:28:02Z</dcterms:created>
  <dcterms:modified xsi:type="dcterms:W3CDTF">2020-05-11T15:44:13Z</dcterms:modified>
</cp:coreProperties>
</file>