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575" r:id="rId2"/>
    <p:sldId id="677" r:id="rId3"/>
    <p:sldId id="671" r:id="rId4"/>
    <p:sldId id="676" r:id="rId5"/>
    <p:sldId id="675" r:id="rId6"/>
    <p:sldId id="674" r:id="rId7"/>
    <p:sldId id="673" r:id="rId8"/>
    <p:sldId id="672" r:id="rId9"/>
    <p:sldId id="669" r:id="rId10"/>
    <p:sldId id="670" r:id="rId11"/>
    <p:sldId id="664" r:id="rId12"/>
    <p:sldId id="666" r:id="rId13"/>
    <p:sldId id="667" r:id="rId14"/>
    <p:sldId id="668" r:id="rId15"/>
    <p:sldId id="665" r:id="rId16"/>
    <p:sldId id="663" r:id="rId17"/>
    <p:sldId id="661" r:id="rId18"/>
    <p:sldId id="662" r:id="rId19"/>
    <p:sldId id="657" r:id="rId20"/>
    <p:sldId id="659" r:id="rId21"/>
    <p:sldId id="660" r:id="rId22"/>
    <p:sldId id="656" r:id="rId23"/>
    <p:sldId id="655" r:id="rId24"/>
    <p:sldId id="654" r:id="rId25"/>
    <p:sldId id="653" r:id="rId26"/>
    <p:sldId id="651" r:id="rId27"/>
    <p:sldId id="648" r:id="rId28"/>
    <p:sldId id="649" r:id="rId29"/>
    <p:sldId id="650" r:id="rId30"/>
    <p:sldId id="645" r:id="rId31"/>
    <p:sldId id="647" r:id="rId32"/>
    <p:sldId id="646" r:id="rId33"/>
    <p:sldId id="640" r:id="rId34"/>
    <p:sldId id="641" r:id="rId35"/>
    <p:sldId id="642" r:id="rId36"/>
    <p:sldId id="643" r:id="rId37"/>
    <p:sldId id="644" r:id="rId38"/>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5" d="100"/>
          <a:sy n="105" d="100"/>
        </p:scale>
        <p:origin x="1710" y="10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a:solidFill>
                  <a:srgbClr val="990000"/>
                </a:solidFill>
              </a:rPr>
              <a:t>4</a:t>
            </a:r>
            <a:r>
              <a:rPr lang="en-US" sz="2000" smtClean="0">
                <a:solidFill>
                  <a:srgbClr val="990000"/>
                </a:solidFill>
              </a:rPr>
              <a:t>.6.2018</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400" dirty="0" smtClean="0"/>
              <a:t>[</a:t>
            </a:r>
            <a:r>
              <a:rPr lang="en-US" sz="1400" dirty="0"/>
              <a:t>VECTO-665] - Adding style information to XML Reports</a:t>
            </a:r>
          </a:p>
          <a:p>
            <a:pPr lvl="1">
              <a:tabLst>
                <a:tab pos="1885950" algn="l"/>
              </a:tabLst>
            </a:pPr>
            <a:r>
              <a:rPr lang="en-US" sz="1400" dirty="0" smtClean="0"/>
              <a:t>[</a:t>
            </a:r>
            <a:r>
              <a:rPr lang="en-US" sz="1400" dirty="0"/>
              <a:t>VECTO-669] - Group 1 vehicle comprises vehicles with gross vehicle weight &gt; 7.5t</a:t>
            </a:r>
          </a:p>
          <a:p>
            <a:pPr lvl="1">
              <a:tabLst>
                <a:tab pos="1885950" algn="l"/>
              </a:tabLst>
            </a:pPr>
            <a:r>
              <a:rPr lang="en-US" sz="1400" dirty="0" smtClean="0"/>
              <a:t>[</a:t>
            </a:r>
            <a:r>
              <a:rPr lang="en-US" sz="1400" dirty="0"/>
              <a:t>VECTO-672] - Keep manual choice for "Validate data"</a:t>
            </a:r>
          </a:p>
          <a:p>
            <a:pPr lvl="1">
              <a:tabLst>
                <a:tab pos="1885950" algn="l"/>
              </a:tabLst>
            </a:pPr>
            <a:r>
              <a:rPr lang="en-US" sz="1400" dirty="0" smtClean="0"/>
              <a:t>[</a:t>
            </a:r>
            <a:r>
              <a:rPr lang="en-US" sz="1400" dirty="0"/>
              <a:t>VECTO-682] - VTP Simulation in declaration mode</a:t>
            </a:r>
          </a:p>
          <a:p>
            <a:pPr lvl="1">
              <a:tabLst>
                <a:tab pos="1885950" algn="l"/>
              </a:tabLst>
            </a:pPr>
            <a:r>
              <a:rPr lang="en-US" sz="1400" dirty="0" smtClean="0"/>
              <a:t>[</a:t>
            </a:r>
            <a:r>
              <a:rPr lang="en-US" sz="1400" dirty="0"/>
              <a:t>VECTO-652] - VTP: Check Cycle matches simulation mode</a:t>
            </a:r>
          </a:p>
          <a:p>
            <a:pPr lvl="1">
              <a:tabLst>
                <a:tab pos="1885950" algn="l"/>
              </a:tabLst>
            </a:pPr>
            <a:r>
              <a:rPr lang="en-US" sz="1400" dirty="0" smtClean="0"/>
              <a:t>[</a:t>
            </a:r>
            <a:r>
              <a:rPr lang="en-US" sz="1400" dirty="0"/>
              <a:t>VECTO-683] - VTP: Quality and plausibility checks for recorded data from VTP</a:t>
            </a:r>
          </a:p>
          <a:p>
            <a:pPr lvl="1">
              <a:tabLst>
                <a:tab pos="1885950" algn="l"/>
              </a:tabLst>
            </a:pPr>
            <a:r>
              <a:rPr lang="en-US" sz="1400" dirty="0" smtClean="0"/>
              <a:t>[</a:t>
            </a:r>
            <a:r>
              <a:rPr lang="en-US" sz="1400" dirty="0"/>
              <a:t>VECTO-685] - VTP Programming of standard VECTO VTP report</a:t>
            </a:r>
          </a:p>
          <a:p>
            <a:pPr lvl="1">
              <a:tabLst>
                <a:tab pos="1885950" algn="l"/>
              </a:tabLst>
            </a:pPr>
            <a:r>
              <a:rPr lang="en-US" sz="1400" dirty="0" smtClean="0"/>
              <a:t>[</a:t>
            </a:r>
            <a:r>
              <a:rPr lang="en-US" sz="1400" dirty="0"/>
              <a:t>VECTO-689] - Additional </a:t>
            </a:r>
            <a:r>
              <a:rPr lang="en-US" sz="1400" dirty="0" err="1"/>
              <a:t>Tyre</a:t>
            </a:r>
            <a:r>
              <a:rPr lang="en-US" sz="1400" dirty="0"/>
              <a:t> sizes</a:t>
            </a:r>
          </a:p>
          <a:p>
            <a:pPr lvl="1">
              <a:tabLst>
                <a:tab pos="1885950" algn="l"/>
              </a:tabLst>
            </a:pPr>
            <a:r>
              <a:rPr lang="en-US" sz="1400" dirty="0" smtClean="0"/>
              <a:t>[</a:t>
            </a:r>
            <a:r>
              <a:rPr lang="en-US" sz="1400" dirty="0"/>
              <a:t>VECTO-702] - Hashing tool: adapt warnings</a:t>
            </a:r>
          </a:p>
          <a:p>
            <a:pPr lvl="1">
              <a:tabLst>
                <a:tab pos="1885950" algn="l"/>
              </a:tabLst>
            </a:pPr>
            <a:r>
              <a:rPr lang="en-US" sz="1400" dirty="0" smtClean="0"/>
              <a:t>[</a:t>
            </a:r>
            <a:r>
              <a:rPr lang="en-US" sz="1400" dirty="0"/>
              <a:t>VECTO-667] - Removing NCV Correction Factor</a:t>
            </a:r>
          </a:p>
          <a:p>
            <a:pPr lvl="1">
              <a:tabLst>
                <a:tab pos="1885950" algn="l"/>
              </a:tabLst>
            </a:pPr>
            <a:r>
              <a:rPr lang="en-US" sz="1400" dirty="0" smtClean="0"/>
              <a:t>[</a:t>
            </a:r>
            <a:r>
              <a:rPr lang="en-US" sz="1400" dirty="0"/>
              <a:t>VECTO-679] - Engine n95h computation gives wrong (too high) engine speed (above measured FLD, n70h)</a:t>
            </a:r>
          </a:p>
          <a:p>
            <a:pPr lvl="1">
              <a:tabLst>
                <a:tab pos="1885950" algn="l"/>
              </a:tabLst>
            </a:pPr>
            <a:r>
              <a:rPr lang="en-US" sz="1400" dirty="0" smtClean="0"/>
              <a:t>[</a:t>
            </a:r>
            <a:r>
              <a:rPr lang="en-US" sz="1400" dirty="0"/>
              <a:t>VECTO-693] - extend vehicle performance in manufacturer </a:t>
            </a:r>
            <a:r>
              <a:rPr lang="en-US" sz="1400" dirty="0" smtClean="0"/>
              <a:t>record</a:t>
            </a:r>
            <a:endParaRPr lang="en-US" sz="1800" b="1" dirty="0"/>
          </a:p>
        </p:txBody>
      </p:sp>
    </p:spTree>
    <p:extLst>
      <p:ext uri="{BB962C8B-B14F-4D97-AF65-F5344CB8AC3E}">
        <p14:creationId xmlns:p14="http://schemas.microsoft.com/office/powerpoint/2010/main" val="4862308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VECTO-656] - Distance computation in </a:t>
            </a:r>
            <a:r>
              <a:rPr lang="en-US" sz="1400" dirty="0" err="1"/>
              <a:t>vsum</a:t>
            </a:r>
            <a:endParaRPr lang="en-US" sz="1400" dirty="0"/>
          </a:p>
          <a:p>
            <a:pPr lvl="1">
              <a:tabLst>
                <a:tab pos="1885950" algn="l"/>
              </a:tabLst>
            </a:pPr>
            <a:r>
              <a:rPr lang="en-US" sz="1400" dirty="0" smtClean="0"/>
              <a:t>[</a:t>
            </a: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smtClean="0"/>
              <a:t>[</a:t>
            </a:r>
            <a:r>
              <a:rPr lang="en-US" sz="1400" dirty="0"/>
              <a:t>VECTO-687] - Saving a Engine-Only Job is not possible</a:t>
            </a:r>
          </a:p>
          <a:p>
            <a:pPr lvl="1">
              <a:tabLst>
                <a:tab pos="1885950" algn="l"/>
              </a:tabLst>
            </a:pPr>
            <a:r>
              <a:rPr lang="en-US" sz="1400" dirty="0" smtClean="0"/>
              <a:t>[</a:t>
            </a:r>
            <a:r>
              <a:rPr lang="en-US" sz="1400" dirty="0"/>
              <a:t>VECTO-695] - Bug in vectocmd.exe - process does not terminate</a:t>
            </a:r>
          </a:p>
          <a:p>
            <a:pPr lvl="1">
              <a:tabLst>
                <a:tab pos="1885950" algn="l"/>
              </a:tabLst>
            </a:pPr>
            <a:r>
              <a:rPr lang="en-US" sz="1400" dirty="0" smtClean="0"/>
              <a:t>[</a:t>
            </a:r>
            <a:r>
              <a:rPr lang="en-US" sz="1400" dirty="0"/>
              <a:t>VECTO-699] - Output in manufacturer report and customer report (VECTO) uses different units than described in legislation</a:t>
            </a:r>
          </a:p>
          <a:p>
            <a:pPr lvl="1">
              <a:tabLst>
                <a:tab pos="1885950" algn="l"/>
              </a:tabLst>
            </a:pPr>
            <a:r>
              <a:rPr lang="en-US" sz="1400" dirty="0" smtClean="0"/>
              <a:t>[</a:t>
            </a: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3.2.1.1133</a:t>
            </a:r>
            <a:r>
              <a:rPr lang="en-US" dirty="0"/>
              <a:t/>
            </a:r>
            <a:br>
              <a:rPr lang="en-US" dirty="0"/>
            </a:br>
            <a:r>
              <a:rPr lang="en-US" sz="1600" dirty="0" smtClean="0"/>
              <a:t>2018-02-07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smtClean="0"/>
              <a:t>Bugfixes</a:t>
            </a:r>
            <a:endParaRPr lang="en-US" sz="1800" b="1" dirty="0" smtClean="0"/>
          </a:p>
          <a:p>
            <a:pPr lvl="1">
              <a:tabLst>
                <a:tab pos="1885950" algn="l"/>
              </a:tabLst>
            </a:pPr>
            <a:r>
              <a:rPr lang="en-US" sz="1400" dirty="0" smtClean="0">
                <a:ea typeface="+mn-ea"/>
                <a:cs typeface="+mn-cs"/>
              </a:rPr>
              <a:t>[</a:t>
            </a:r>
            <a:r>
              <a:rPr lang="en-US" sz="1400" dirty="0">
                <a:ea typeface="+mn-ea"/>
                <a:cs typeface="+mn-cs"/>
              </a:rPr>
              <a:t>VECTO-642] - VECTO BUG – secondary retarder losses: </a:t>
            </a:r>
            <a:r>
              <a:rPr lang="en-US" sz="1400" dirty="0" smtClean="0">
                <a:ea typeface="+mn-ea"/>
                <a:cs typeface="+mn-cs"/>
              </a:rPr>
              <a:t/>
            </a:r>
            <a:br>
              <a:rPr lang="en-US" sz="1400" dirty="0" smtClean="0">
                <a:ea typeface="+mn-ea"/>
                <a:cs typeface="+mn-cs"/>
              </a:rPr>
            </a:br>
            <a:r>
              <a:rPr lang="en-US" sz="1400" b="1" dirty="0" smtClean="0">
                <a:ea typeface="+mn-ea"/>
                <a:cs typeface="+mn-cs"/>
              </a:rPr>
              <a:t>IMPORTANT:</a:t>
            </a:r>
            <a:r>
              <a:rPr lang="en-US" sz="1400" dirty="0" smtClean="0">
                <a:ea typeface="+mn-ea"/>
                <a:cs typeface="+mn-cs"/>
              </a:rPr>
              <a:t> </a:t>
            </a:r>
            <a:r>
              <a:rPr lang="en-US" sz="1400" dirty="0">
                <a:ea typeface="+mn-ea"/>
                <a:cs typeface="+mn-cs"/>
              </a:rPr>
              <a:t>Fuel-consumption relevant bug! wrong calculation of retarder losses for retarder ratio not equal to 1</a:t>
            </a:r>
          </a:p>
          <a:p>
            <a:pPr lvl="1">
              <a:tabLst>
                <a:tab pos="1885950" algn="l"/>
              </a:tabLst>
            </a:pPr>
            <a:r>
              <a:rPr lang="en-US" sz="1400" dirty="0" smtClean="0">
                <a:ea typeface="+mn-ea"/>
                <a:cs typeface="+mn-cs"/>
              </a:rPr>
              <a:t>[</a:t>
            </a:r>
            <a:r>
              <a:rPr lang="en-US" sz="1400" dirty="0">
                <a:ea typeface="+mn-ea"/>
                <a:cs typeface="+mn-cs"/>
              </a:rPr>
              <a:t>VECTO-624] - Crash w/o comment: Infinite recursion</a:t>
            </a:r>
          </a:p>
          <a:p>
            <a:pPr lvl="1">
              <a:tabLst>
                <a:tab pos="1885950" algn="l"/>
              </a:tabLst>
            </a:pPr>
            <a:r>
              <a:rPr lang="en-US" sz="1400" dirty="0" smtClean="0">
                <a:ea typeface="+mn-ea"/>
                <a:cs typeface="+mn-cs"/>
              </a:rPr>
              <a:t>[</a:t>
            </a:r>
            <a:r>
              <a:rPr lang="en-US" sz="1400" dirty="0">
                <a:ea typeface="+mn-ea"/>
                <a:cs typeface="+mn-cs"/>
              </a:rPr>
              <a:t>VECTO-627] - Cannot open Engine-Only Job</a:t>
            </a:r>
          </a:p>
          <a:p>
            <a:pPr lvl="1">
              <a:tabLst>
                <a:tab pos="1885950" algn="l"/>
              </a:tabLst>
            </a:pPr>
            <a:r>
              <a:rPr lang="en-US" sz="1400" dirty="0" smtClean="0">
                <a:ea typeface="+mn-ea"/>
                <a:cs typeface="+mn-cs"/>
              </a:rPr>
              <a:t>[</a:t>
            </a: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smtClean="0">
                <a:ea typeface="+mn-ea"/>
                <a:cs typeface="+mn-cs"/>
              </a:rPr>
              <a:t>[</a:t>
            </a: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smtClean="0">
                <a:ea typeface="+mn-ea"/>
                <a:cs typeface="+mn-cs"/>
              </a:rPr>
              <a:t>[</a:t>
            </a:r>
            <a:r>
              <a:rPr lang="en-US" sz="1400" dirty="0">
                <a:ea typeface="+mn-ea"/>
                <a:cs typeface="+mn-cs"/>
              </a:rPr>
              <a:t>VECTO-640] - Exceeded max. iterations: driving fully-loaded vehicle steep uphill. fixed by allowing full-stop and drive off </a:t>
            </a:r>
            <a:r>
              <a:rPr lang="en-US" sz="1400" dirty="0" smtClean="0">
                <a:ea typeface="+mn-ea"/>
                <a:cs typeface="+mn-cs"/>
              </a:rPr>
              <a:t>again</a:t>
            </a:r>
          </a:p>
          <a:p>
            <a:pPr lvl="1">
              <a:tabLst>
                <a:tab pos="1885950" algn="l"/>
              </a:tabLst>
            </a:pPr>
            <a:r>
              <a:rPr lang="en-US" sz="1400" dirty="0">
                <a:ea typeface="+mn-ea"/>
                <a:cs typeface="+mn-cs"/>
              </a:rPr>
              <a:t>[VECTO-633] - unable to start VTP Mode </a:t>
            </a:r>
            <a:r>
              <a:rPr lang="en-US" sz="1400" dirty="0" smtClean="0">
                <a:ea typeface="+mn-ea"/>
                <a:cs typeface="+mn-cs"/>
              </a:rPr>
              <a:t>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3.2.1.1079</a:t>
            </a:r>
            <a:r>
              <a:rPr lang="en-US" dirty="0"/>
              <a:t/>
            </a:r>
            <a:br>
              <a:rPr lang="en-US" dirty="0"/>
            </a:br>
            <a:r>
              <a:rPr lang="en-US" sz="1600" dirty="0" smtClean="0"/>
              <a:t>2017-12-15</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smtClean="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VECTO-560] - Change Mail-Address of general VECTO contact</a:t>
            </a:r>
          </a:p>
          <a:p>
            <a:pPr lvl="1">
              <a:tabLst>
                <a:tab pos="1885950" algn="l"/>
              </a:tabLst>
            </a:pPr>
            <a:r>
              <a:rPr lang="en-US" sz="1400" dirty="0" smtClean="0">
                <a:ea typeface="+mn-ea"/>
                <a:cs typeface="+mn-cs"/>
              </a:rPr>
              <a:t>[</a:t>
            </a:r>
            <a:r>
              <a:rPr lang="en-US" sz="1400" dirty="0">
                <a:ea typeface="+mn-ea"/>
                <a:cs typeface="+mn-cs"/>
              </a:rPr>
              <a:t>VECTO-616] - SI-Unit - display derived unit instead of base units</a:t>
            </a:r>
          </a:p>
          <a:p>
            <a:pPr>
              <a:tabLst>
                <a:tab pos="1885950" algn="l"/>
              </a:tabLst>
            </a:pPr>
            <a:r>
              <a:rPr lang="en-US" sz="1800" b="1" dirty="0" err="1" smtClean="0"/>
              <a:t>Bugfixes</a:t>
            </a:r>
            <a:endParaRPr lang="en-US" sz="1800" b="1" dirty="0" smtClean="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smtClean="0">
                <a:ea typeface="+mn-ea"/>
                <a:cs typeface="+mn-cs"/>
              </a:rPr>
              <a:t>[</a:t>
            </a: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a:t>
            </a:r>
            <a:r>
              <a:rPr lang="en-US" sz="1400" dirty="0" smtClean="0">
                <a:ea typeface="+mn-ea"/>
                <a:cs typeface="+mn-cs"/>
              </a:rPr>
              <a:t>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smtClean="0"/>
              <a:t>Support</a:t>
            </a:r>
          </a:p>
          <a:p>
            <a:pPr lvl="1">
              <a:tabLst>
                <a:tab pos="1885950" algn="l"/>
              </a:tabLst>
            </a:pPr>
            <a:r>
              <a:rPr lang="en-US" sz="1600" b="1" dirty="0" smtClean="0"/>
              <a:t> </a:t>
            </a:r>
            <a:r>
              <a:rPr lang="en-US" sz="1400" dirty="0">
                <a:ea typeface="+mn-ea"/>
                <a:cs typeface="+mn-cs"/>
              </a:rPr>
              <a:t>[VECTO-615] - Error torque interpolation in declaration jobs exported to </a:t>
            </a:r>
            <a:r>
              <a:rPr lang="en-US" sz="1400" dirty="0" err="1" smtClean="0">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3.2.1.1054</a:t>
            </a:r>
            <a:r>
              <a:rPr lang="en-US" dirty="0"/>
              <a:t/>
            </a:r>
            <a:br>
              <a:rPr lang="en-US" dirty="0"/>
            </a:br>
            <a:r>
              <a:rPr lang="en-US" sz="1600" dirty="0" smtClean="0"/>
              <a:t>2017-11-20</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smtClean="0"/>
              <a:t>Improvements</a:t>
            </a:r>
            <a:endParaRPr lang="en-US" sz="1600" b="1" dirty="0"/>
          </a:p>
          <a:p>
            <a:pPr>
              <a:tabLst>
                <a:tab pos="1885950" algn="l"/>
              </a:tabLst>
            </a:pPr>
            <a:r>
              <a:rPr lang="en-US" sz="1400" dirty="0" smtClean="0"/>
              <a:t>[</a:t>
            </a:r>
            <a:r>
              <a:rPr lang="en-US" sz="1400" dirty="0"/>
              <a:t>VECTO-592] - V</a:t>
            </a:r>
            <a:r>
              <a:rPr lang="en-US" sz="1400" dirty="0" smtClean="0"/>
              <a:t>TP </a:t>
            </a:r>
            <a:r>
              <a:rPr lang="en-US" sz="1400" dirty="0"/>
              <a:t>Simulation Mode</a:t>
            </a:r>
          </a:p>
          <a:p>
            <a:pPr>
              <a:tabLst>
                <a:tab pos="1885950" algn="l"/>
              </a:tabLst>
            </a:pPr>
            <a:r>
              <a:rPr lang="en-US" sz="1400" dirty="0" smtClean="0"/>
              <a:t>[</a:t>
            </a:r>
            <a:r>
              <a:rPr lang="en-US" sz="1400" dirty="0"/>
              <a:t>VECTO-605] - Improve simulation </a:t>
            </a:r>
            <a:r>
              <a:rPr lang="en-US" sz="1400" dirty="0" smtClean="0"/>
              <a:t>speed</a:t>
            </a:r>
          </a:p>
          <a:p>
            <a:pPr marL="0" indent="0">
              <a:buNone/>
              <a:tabLst>
                <a:tab pos="1885950" algn="l"/>
              </a:tabLst>
            </a:pPr>
            <a:endParaRPr lang="en-US" sz="1400" dirty="0" smtClean="0"/>
          </a:p>
          <a:p>
            <a:pPr marL="0" indent="0">
              <a:buNone/>
              <a:tabLst>
                <a:tab pos="1885950" algn="l"/>
              </a:tabLst>
            </a:pPr>
            <a:r>
              <a:rPr lang="en-US" sz="1600" b="1" dirty="0" err="1"/>
              <a:t>Bugfixes</a:t>
            </a:r>
            <a:endParaRPr lang="en-US" sz="1600" b="1" dirty="0"/>
          </a:p>
          <a:p>
            <a:pPr>
              <a:tabLst>
                <a:tab pos="1885950" algn="l"/>
              </a:tabLst>
            </a:pPr>
            <a:r>
              <a:rPr lang="en-US" sz="1400" dirty="0" smtClean="0"/>
              <a:t>[</a:t>
            </a:r>
            <a:r>
              <a:rPr lang="en-US" sz="1400" dirty="0"/>
              <a:t>VECTO-602] - Error in simulation without </a:t>
            </a:r>
            <a:r>
              <a:rPr lang="en-US" sz="1400" dirty="0" err="1"/>
              <a:t>airdrag</a:t>
            </a:r>
            <a:r>
              <a:rPr lang="en-US" sz="1400" dirty="0"/>
              <a:t> component</a:t>
            </a:r>
          </a:p>
          <a:p>
            <a:pPr>
              <a:tabLst>
                <a:tab pos="1885950" algn="l"/>
              </a:tabLst>
            </a:pPr>
            <a:r>
              <a:rPr lang="en-US" sz="1400" dirty="0" smtClean="0"/>
              <a:t>[</a:t>
            </a: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smtClean="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smtClean="0"/>
              <a:t>Verification Test Procedure (VTP) Simulation Mode</a:t>
            </a:r>
          </a:p>
          <a:p>
            <a:pPr lvl="1"/>
            <a:r>
              <a:rPr lang="en-US" sz="1600" dirty="0" smtClean="0"/>
              <a:t>Similar to </a:t>
            </a:r>
            <a:r>
              <a:rPr lang="en-US" sz="1600" dirty="0" err="1" smtClean="0"/>
              <a:t>Pwheel</a:t>
            </a:r>
            <a:r>
              <a:rPr lang="en-US" sz="1600" dirty="0" smtClean="0"/>
              <a:t> mode, different cycle format (see user manual)</a:t>
            </a:r>
          </a:p>
          <a:p>
            <a:pPr lvl="1"/>
            <a:r>
              <a:rPr lang="en-US" sz="1600" dirty="0" smtClean="0"/>
              <a:t>Requires:</a:t>
            </a:r>
          </a:p>
          <a:p>
            <a:pPr lvl="2"/>
            <a:r>
              <a:rPr lang="en-US" sz="1200" dirty="0" smtClean="0"/>
              <a:t>Vehicle in declaration mode (XML)</a:t>
            </a:r>
          </a:p>
          <a:p>
            <a:pPr lvl="2"/>
            <a:r>
              <a:rPr lang="en-US" sz="1200" dirty="0" smtClean="0"/>
              <a:t>Measured driving cycle</a:t>
            </a:r>
          </a:p>
          <a:p>
            <a:pPr lvl="2"/>
            <a:r>
              <a:rPr lang="en-US" sz="1200" dirty="0" smtClean="0"/>
              <a:t>Parameters for engine-fan model</a:t>
            </a:r>
          </a:p>
          <a:p>
            <a:pPr lvl="1"/>
            <a:r>
              <a:rPr lang="en-US" sz="1600" dirty="0" smtClean="0"/>
              <a:t>VECTO calculates the gear based on the wheel speed and engine speed (and vehicle parameters) and ignores the gear provided in the driving cycle</a:t>
            </a:r>
          </a:p>
          <a:p>
            <a:pPr lvl="1"/>
            <a:r>
              <a:rPr lang="en-US" sz="1600" dirty="0" smtClean="0"/>
              <a:t>Fuel consumption interpolation is done using the engine speed from the cycle and calculated power demand (to avoid wrong engine speeds due to wrong gear selection)</a:t>
            </a:r>
          </a:p>
          <a:p>
            <a:pPr lvl="1"/>
            <a:r>
              <a:rPr lang="en-US" sz="1600" dirty="0" smtClean="0"/>
              <a:t>Simulation uses all auxiliaries except engine fan</a:t>
            </a:r>
          </a:p>
          <a:p>
            <a:pPr lvl="2"/>
            <a:r>
              <a:rPr lang="en-US" sz="1200" dirty="0" smtClean="0"/>
              <a:t>Engine fan is modeled separately, power demand depends on fan speed (see user manual)</a:t>
            </a:r>
          </a:p>
          <a:p>
            <a:pPr lvl="1"/>
            <a:r>
              <a:rPr lang="en-US" sz="1600" dirty="0" smtClean="0"/>
              <a:t>Auxiliary power selected according to segment table, BUT power demand depends on vehicle speed</a:t>
            </a:r>
          </a:p>
          <a:p>
            <a:pPr lvl="2"/>
            <a:r>
              <a:rPr lang="en-US" sz="1200" dirty="0" smtClean="0"/>
              <a:t>v &lt; 50 km/h: Urban</a:t>
            </a:r>
          </a:p>
          <a:p>
            <a:pPr lvl="2"/>
            <a:r>
              <a:rPr lang="en-US" sz="1200" dirty="0" smtClean="0"/>
              <a:t>50 &lt;= v &lt; 70 km/h: Rural</a:t>
            </a:r>
          </a:p>
          <a:p>
            <a:pPr lvl="2"/>
            <a:r>
              <a:rPr lang="en-US" sz="1200" dirty="0" smtClean="0"/>
              <a:t>v &gt;70 km/h: Long haul</a:t>
            </a:r>
          </a:p>
          <a:p>
            <a:pPr lvl="1"/>
            <a:r>
              <a:rPr lang="en-US" sz="1600" dirty="0" smtClean="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3.2.0.1022</a:t>
            </a:r>
            <a:r>
              <a:rPr lang="en-US" dirty="0"/>
              <a:t/>
            </a:r>
            <a:br>
              <a:rPr lang="en-US" dirty="0"/>
            </a:br>
            <a:r>
              <a:rPr lang="en-US" sz="1600" dirty="0" smtClean="0"/>
              <a:t>2017-10-19</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pPr>
              <a:tabLst>
                <a:tab pos="1885950" algn="l"/>
              </a:tabLst>
            </a:pPr>
            <a:r>
              <a:rPr lang="en-US" sz="1400" dirty="0" smtClean="0"/>
              <a:t>[VECTO-585, VECTO-587] – VECTO Simulation aborts when run as WCF Service</a:t>
            </a:r>
            <a:endParaRPr lang="en-US" sz="1400" dirty="0"/>
          </a:p>
          <a:p>
            <a:pPr>
              <a:tabLst>
                <a:tab pos="1885950" algn="l"/>
              </a:tabLst>
            </a:pPr>
            <a:r>
              <a:rPr lang="en-US" sz="1400" dirty="0" smtClean="0"/>
              <a:t>[VECTO-586] – </a:t>
            </a:r>
            <a:r>
              <a:rPr lang="en-US" sz="1400" dirty="0" err="1" smtClean="0"/>
              <a:t>Gearshiftcout</a:t>
            </a:r>
            <a:r>
              <a:rPr lang="en-US" sz="1400" dirty="0" smtClean="0"/>
              <a:t> in reports too high</a:t>
            </a:r>
            <a:endParaRPr lang="en-US" sz="1400" dirty="0"/>
          </a:p>
          <a:p>
            <a:pPr>
              <a:tabLst>
                <a:tab pos="1885950" algn="l"/>
              </a:tabLst>
            </a:pPr>
            <a:r>
              <a:rPr lang="en-US" sz="1400" dirty="0" smtClean="0"/>
              <a:t>[VECTO-573] – Use of old library references </a:t>
            </a:r>
            <a:r>
              <a:rPr lang="en-US" sz="1400" dirty="0" err="1" smtClean="0"/>
              <a:t>.net</a:t>
            </a:r>
            <a:r>
              <a:rPr lang="en-US" sz="1400" dirty="0" smtClean="0"/>
              <a:t> </a:t>
            </a:r>
            <a:r>
              <a:rPr lang="en-US" sz="1400" smtClean="0"/>
              <a:t>framework 2.0</a:t>
            </a:r>
            <a:endParaRPr lang="en-US" sz="1400" dirty="0"/>
          </a:p>
        </p:txBody>
      </p:sp>
    </p:spTree>
    <p:extLst>
      <p:ext uri="{BB962C8B-B14F-4D97-AF65-F5344CB8AC3E}">
        <p14:creationId xmlns:p14="http://schemas.microsoft.com/office/powerpoint/2010/main" val="4269153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r>
              <a:rPr lang="en-US" sz="1400" dirty="0" smtClean="0"/>
              <a:t>[VECTO-557] Engine speed simulated too high during long stops</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4290</Words>
  <Application>Microsoft Office PowerPoint</Application>
  <PresentationFormat>Bildschirmpräsentation (4:3)</PresentationFormat>
  <Paragraphs>421</Paragraphs>
  <Slides>37</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37</vt:i4>
      </vt:variant>
    </vt:vector>
  </HeadingPairs>
  <TitlesOfParts>
    <vt:vector size="40" baseType="lpstr">
      <vt:lpstr>Arial</vt:lpstr>
      <vt:lpstr>Verdana</vt:lpstr>
      <vt:lpstr>Standarddesign</vt:lpstr>
      <vt:lpstr>PowerPoint-Präsentation</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1182</cp:revision>
  <cp:lastPrinted>2013-01-22T12:03:30Z</cp:lastPrinted>
  <dcterms:created xsi:type="dcterms:W3CDTF">2010-01-07T15:28:02Z</dcterms:created>
  <dcterms:modified xsi:type="dcterms:W3CDTF">2018-06-04T12:31:16Z</dcterms:modified>
</cp:coreProperties>
</file>