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6" r:id="rId3"/>
    <p:sldId id="268" r:id="rId4"/>
    <p:sldId id="269" r:id="rId5"/>
    <p:sldId id="259" r:id="rId6"/>
    <p:sldId id="256" r:id="rId7"/>
    <p:sldId id="270" r:id="rId8"/>
    <p:sldId id="271" r:id="rId9"/>
    <p:sldId id="260" r:id="rId10"/>
  </p:sldIdLst>
  <p:sldSz cx="12192000" cy="6858000"/>
  <p:notesSz cx="9872663" cy="14301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9C23"/>
    <a:srgbClr val="E47E00"/>
    <a:srgbClr val="FAE600"/>
    <a:srgbClr val="92499E"/>
    <a:srgbClr val="00307E"/>
    <a:srgbClr val="376FA7"/>
    <a:srgbClr val="59A6D5"/>
    <a:srgbClr val="7EB542"/>
    <a:srgbClr val="7A68AE"/>
    <a:srgbClr val="A99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58" autoAdjust="0"/>
    <p:restoredTop sz="94660"/>
  </p:normalViewPr>
  <p:slideViewPr>
    <p:cSldViewPr snapToGrid="0">
      <p:cViewPr>
        <p:scale>
          <a:sx n="130" d="100"/>
          <a:sy n="130" d="100"/>
        </p:scale>
        <p:origin x="54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5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57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50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48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102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6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23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504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01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614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6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B74C3-3B76-4614-BA31-BC281AB27CE2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3CD53-357C-4DB1-94DD-55ABE2631E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23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12.png"/><Relationship Id="rId5" Type="http://schemas.openxmlformats.org/officeDocument/2006/relationships/image" Target="../media/image2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0.png"/><Relationship Id="rId11" Type="http://schemas.openxmlformats.org/officeDocument/2006/relationships/image" Target="../media/image9.png"/><Relationship Id="rId5" Type="http://schemas.openxmlformats.org/officeDocument/2006/relationships/image" Target="../media/image1.png"/><Relationship Id="rId10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3039994" y="5974252"/>
            <a:ext cx="922353" cy="253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Required Air Delivery Rate (L)</a:t>
            </a:r>
            <a:endParaRPr lang="en-GB" sz="600" dirty="0"/>
          </a:p>
        </p:txBody>
      </p:sp>
      <p:sp>
        <p:nvSpPr>
          <p:cNvPr id="23" name="Rectangle 22"/>
          <p:cNvSpPr/>
          <p:nvPr/>
        </p:nvSpPr>
        <p:spPr>
          <a:xfrm>
            <a:off x="2017241" y="5956096"/>
            <a:ext cx="814283" cy="2870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List of Pneumatic consumables</a:t>
            </a:r>
          </a:p>
        </p:txBody>
      </p:sp>
      <p:cxnSp>
        <p:nvCxnSpPr>
          <p:cNvPr id="24" name="Elbow Connector 23"/>
          <p:cNvCxnSpPr>
            <a:stCxn id="23" idx="3"/>
            <a:endCxn id="22" idx="1"/>
          </p:cNvCxnSpPr>
          <p:nvPr/>
        </p:nvCxnSpPr>
        <p:spPr>
          <a:xfrm>
            <a:off x="2831524" y="6099597"/>
            <a:ext cx="208470" cy="148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424383" y="4062672"/>
            <a:ext cx="885695" cy="4018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Compressor operation </a:t>
            </a:r>
            <a:r>
              <a:rPr lang="en-GB" sz="600" dirty="0" smtClean="0"/>
              <a:t>Flow Rate / Mechanical Power </a:t>
            </a:r>
            <a:r>
              <a:rPr lang="en-GB" sz="600" dirty="0"/>
              <a:t>Map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1354185" y="3937358"/>
            <a:ext cx="934857" cy="848879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ounded Rectangle 39"/>
          <p:cNvSpPr/>
          <p:nvPr/>
        </p:nvSpPr>
        <p:spPr>
          <a:xfrm>
            <a:off x="1402114" y="3998150"/>
            <a:ext cx="854103" cy="136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Flow Rate 1</a:t>
            </a:r>
            <a:endParaRPr lang="en-GB" sz="600" dirty="0"/>
          </a:p>
        </p:txBody>
      </p:sp>
      <p:sp>
        <p:nvSpPr>
          <p:cNvPr id="41" name="Rounded Rectangle 40"/>
          <p:cNvSpPr/>
          <p:nvPr/>
        </p:nvSpPr>
        <p:spPr>
          <a:xfrm>
            <a:off x="1401668" y="4191273"/>
            <a:ext cx="854103" cy="136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Flow Rate 2</a:t>
            </a:r>
            <a:endParaRPr lang="en-GB" sz="600" dirty="0"/>
          </a:p>
        </p:txBody>
      </p:sp>
      <p:sp>
        <p:nvSpPr>
          <p:cNvPr id="42" name="Rounded Rectangle 41"/>
          <p:cNvSpPr/>
          <p:nvPr/>
        </p:nvSpPr>
        <p:spPr>
          <a:xfrm>
            <a:off x="1401668" y="4584135"/>
            <a:ext cx="854103" cy="136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Flow Rate n</a:t>
            </a:r>
            <a:endParaRPr lang="en-GB" sz="6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1616226" y="4446778"/>
            <a:ext cx="415636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Down Arrow 43"/>
          <p:cNvSpPr/>
          <p:nvPr/>
        </p:nvSpPr>
        <p:spPr>
          <a:xfrm>
            <a:off x="1793011" y="4370686"/>
            <a:ext cx="45719" cy="1692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Elbow Connector 44"/>
          <p:cNvCxnSpPr>
            <a:stCxn id="40" idx="3"/>
            <a:endCxn id="38" idx="1"/>
          </p:cNvCxnSpPr>
          <p:nvPr/>
        </p:nvCxnSpPr>
        <p:spPr>
          <a:xfrm>
            <a:off x="2256217" y="4066400"/>
            <a:ext cx="168166" cy="1972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41" idx="3"/>
            <a:endCxn id="38" idx="1"/>
          </p:cNvCxnSpPr>
          <p:nvPr/>
        </p:nvCxnSpPr>
        <p:spPr>
          <a:xfrm>
            <a:off x="2255771" y="4259523"/>
            <a:ext cx="168612" cy="40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42" idx="3"/>
            <a:endCxn id="38" idx="1"/>
          </p:cNvCxnSpPr>
          <p:nvPr/>
        </p:nvCxnSpPr>
        <p:spPr>
          <a:xfrm flipV="1">
            <a:off x="2255771" y="4263605"/>
            <a:ext cx="168612" cy="3887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3491299" y="4005854"/>
            <a:ext cx="854103" cy="136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1</a:t>
            </a:r>
            <a:endParaRPr lang="en-GB" sz="600" dirty="0"/>
          </a:p>
        </p:txBody>
      </p:sp>
      <p:sp>
        <p:nvSpPr>
          <p:cNvPr id="49" name="Rounded Rectangle 48"/>
          <p:cNvSpPr/>
          <p:nvPr/>
        </p:nvSpPr>
        <p:spPr>
          <a:xfrm>
            <a:off x="3490853" y="4198977"/>
            <a:ext cx="854103" cy="136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2</a:t>
            </a:r>
            <a:endParaRPr lang="en-GB" sz="600" dirty="0"/>
          </a:p>
        </p:txBody>
      </p:sp>
      <p:sp>
        <p:nvSpPr>
          <p:cNvPr id="50" name="Rounded Rectangle 49"/>
          <p:cNvSpPr/>
          <p:nvPr/>
        </p:nvSpPr>
        <p:spPr>
          <a:xfrm>
            <a:off x="3490853" y="4591839"/>
            <a:ext cx="854103" cy="136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n</a:t>
            </a:r>
            <a:endParaRPr lang="en-GB" sz="600" dirty="0"/>
          </a:p>
        </p:txBody>
      </p:sp>
      <p:cxnSp>
        <p:nvCxnSpPr>
          <p:cNvPr id="51" name="Straight Connector 50"/>
          <p:cNvCxnSpPr/>
          <p:nvPr/>
        </p:nvCxnSpPr>
        <p:spPr>
          <a:xfrm>
            <a:off x="3705411" y="4454482"/>
            <a:ext cx="415636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Down Arrow 51"/>
          <p:cNvSpPr/>
          <p:nvPr/>
        </p:nvSpPr>
        <p:spPr>
          <a:xfrm>
            <a:off x="3882196" y="4378390"/>
            <a:ext cx="45719" cy="1692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Elbow Connector 52"/>
          <p:cNvCxnSpPr>
            <a:stCxn id="38" idx="3"/>
            <a:endCxn id="48" idx="1"/>
          </p:cNvCxnSpPr>
          <p:nvPr/>
        </p:nvCxnSpPr>
        <p:spPr>
          <a:xfrm flipV="1">
            <a:off x="3310078" y="4074104"/>
            <a:ext cx="181221" cy="18950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38" idx="3"/>
            <a:endCxn id="49" idx="1"/>
          </p:cNvCxnSpPr>
          <p:nvPr/>
        </p:nvCxnSpPr>
        <p:spPr>
          <a:xfrm>
            <a:off x="3310078" y="4263605"/>
            <a:ext cx="180775" cy="362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38" idx="3"/>
            <a:endCxn id="50" idx="1"/>
          </p:cNvCxnSpPr>
          <p:nvPr/>
        </p:nvCxnSpPr>
        <p:spPr>
          <a:xfrm>
            <a:off x="3310078" y="4263605"/>
            <a:ext cx="180775" cy="39648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3449579" y="3950708"/>
            <a:ext cx="934857" cy="848879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7" name="Group 56"/>
          <p:cNvGrpSpPr/>
          <p:nvPr/>
        </p:nvGrpSpPr>
        <p:grpSpPr>
          <a:xfrm>
            <a:off x="2774662" y="4871009"/>
            <a:ext cx="151542" cy="314406"/>
            <a:chOff x="2125628" y="1155568"/>
            <a:chExt cx="151542" cy="314406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59" name="Oval 5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582724" y="4709529"/>
            <a:ext cx="57900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" dirty="0" smtClean="0"/>
              <a:t>For each speed</a:t>
            </a:r>
            <a:endParaRPr lang="en-GB" sz="500" dirty="0"/>
          </a:p>
        </p:txBody>
      </p:sp>
      <p:sp>
        <p:nvSpPr>
          <p:cNvPr id="62" name="Rounded Rectangle 61"/>
          <p:cNvSpPr/>
          <p:nvPr/>
        </p:nvSpPr>
        <p:spPr>
          <a:xfrm>
            <a:off x="2639993" y="4740714"/>
            <a:ext cx="443090" cy="472099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3352415" y="4930616"/>
            <a:ext cx="136354" cy="190261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3278566" y="5084946"/>
            <a:ext cx="28405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" dirty="0" smtClean="0"/>
              <a:t>1- n</a:t>
            </a:r>
            <a:endParaRPr lang="en-GB" sz="500" dirty="0"/>
          </a:p>
        </p:txBody>
      </p:sp>
      <p:cxnSp>
        <p:nvCxnSpPr>
          <p:cNvPr id="65" name="Straight Arrow Connector 64"/>
          <p:cNvCxnSpPr>
            <a:stCxn id="58" idx="1"/>
            <a:endCxn id="63" idx="1"/>
          </p:cNvCxnSpPr>
          <p:nvPr/>
        </p:nvCxnSpPr>
        <p:spPr>
          <a:xfrm flipV="1">
            <a:off x="2926204" y="5025747"/>
            <a:ext cx="426211" cy="2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3339124" y="5221337"/>
            <a:ext cx="156363" cy="1461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n</a:t>
            </a:r>
            <a:endParaRPr lang="en-GB" sz="600" dirty="0"/>
          </a:p>
        </p:txBody>
      </p:sp>
      <p:grpSp>
        <p:nvGrpSpPr>
          <p:cNvPr id="67" name="Group 66"/>
          <p:cNvGrpSpPr/>
          <p:nvPr/>
        </p:nvGrpSpPr>
        <p:grpSpPr>
          <a:xfrm>
            <a:off x="3687286" y="4993894"/>
            <a:ext cx="151542" cy="314406"/>
            <a:chOff x="2125628" y="1155568"/>
            <a:chExt cx="151542" cy="314406"/>
          </a:xfrm>
        </p:grpSpPr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69" name="Oval 6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1" name="Elbow Connector 70"/>
          <p:cNvCxnSpPr>
            <a:stCxn id="63" idx="3"/>
            <a:endCxn id="69" idx="6"/>
          </p:cNvCxnSpPr>
          <p:nvPr/>
        </p:nvCxnSpPr>
        <p:spPr>
          <a:xfrm>
            <a:off x="3488769" y="5025747"/>
            <a:ext cx="199631" cy="674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66" idx="3"/>
            <a:endCxn id="70" idx="6"/>
          </p:cNvCxnSpPr>
          <p:nvPr/>
        </p:nvCxnSpPr>
        <p:spPr>
          <a:xfrm flipV="1">
            <a:off x="3495487" y="5212266"/>
            <a:ext cx="191799" cy="8212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3992780" y="5017444"/>
            <a:ext cx="1084132" cy="2673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per compressor unit flow rate [kW/(L/s)]</a:t>
            </a:r>
            <a:endParaRPr lang="en-GB" sz="600" dirty="0"/>
          </a:p>
        </p:txBody>
      </p:sp>
      <p:cxnSp>
        <p:nvCxnSpPr>
          <p:cNvPr id="74" name="Elbow Connector 73"/>
          <p:cNvCxnSpPr>
            <a:stCxn id="39" idx="2"/>
            <a:endCxn id="60" idx="6"/>
          </p:cNvCxnSpPr>
          <p:nvPr/>
        </p:nvCxnSpPr>
        <p:spPr>
          <a:xfrm rot="16200000" flipH="1">
            <a:off x="2146566" y="4461285"/>
            <a:ext cx="303144" cy="9530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56" idx="2"/>
            <a:endCxn id="59" idx="6"/>
          </p:cNvCxnSpPr>
          <p:nvPr/>
        </p:nvCxnSpPr>
        <p:spPr>
          <a:xfrm rot="5400000">
            <a:off x="3261009" y="4314354"/>
            <a:ext cx="170766" cy="1141232"/>
          </a:xfrm>
          <a:prstGeom prst="bentConnector4">
            <a:avLst>
              <a:gd name="adj1" fmla="val 40908"/>
              <a:gd name="adj2" fmla="val 12003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245039" y="3799529"/>
            <a:ext cx="655949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" dirty="0" smtClean="0"/>
              <a:t>For each flow rate</a:t>
            </a:r>
            <a:endParaRPr lang="en-GB" sz="500" dirty="0"/>
          </a:p>
        </p:txBody>
      </p:sp>
      <p:cxnSp>
        <p:nvCxnSpPr>
          <p:cNvPr id="77" name="Straight Arrow Connector 76"/>
          <p:cNvCxnSpPr>
            <a:stCxn id="68" idx="1"/>
            <a:endCxn id="73" idx="1"/>
          </p:cNvCxnSpPr>
          <p:nvPr/>
        </p:nvCxnSpPr>
        <p:spPr>
          <a:xfrm>
            <a:off x="3838828" y="5151097"/>
            <a:ext cx="153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5377570" y="5052616"/>
            <a:ext cx="171490" cy="307424"/>
            <a:chOff x="2119626" y="1550074"/>
            <a:chExt cx="171490" cy="307424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80" name="Oval 7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2" name="Straight Arrow Connector 81"/>
          <p:cNvCxnSpPr>
            <a:stCxn id="73" idx="3"/>
            <a:endCxn id="80" idx="6"/>
          </p:cNvCxnSpPr>
          <p:nvPr/>
        </p:nvCxnSpPr>
        <p:spPr>
          <a:xfrm>
            <a:off x="5076912" y="5151097"/>
            <a:ext cx="301772" cy="1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96" name="Group 95"/>
          <p:cNvGrpSpPr/>
          <p:nvPr/>
        </p:nvGrpSpPr>
        <p:grpSpPr>
          <a:xfrm>
            <a:off x="4308665" y="6001799"/>
            <a:ext cx="151542" cy="314406"/>
            <a:chOff x="2125628" y="1155568"/>
            <a:chExt cx="151542" cy="314406"/>
          </a:xfrm>
        </p:grpSpPr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98" name="Oval 9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0" name="Straight Arrow Connector 99"/>
          <p:cNvCxnSpPr>
            <a:stCxn id="22" idx="3"/>
            <a:endCxn id="98" idx="6"/>
          </p:cNvCxnSpPr>
          <p:nvPr/>
        </p:nvCxnSpPr>
        <p:spPr>
          <a:xfrm>
            <a:off x="3962347" y="6101078"/>
            <a:ext cx="347432" cy="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1" name="Snip Single Corner Rectangle 100"/>
          <p:cNvSpPr/>
          <p:nvPr/>
        </p:nvSpPr>
        <p:spPr>
          <a:xfrm>
            <a:off x="3083083" y="6364432"/>
            <a:ext cx="874399" cy="173765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Time (s)</a:t>
            </a:r>
            <a:endParaRPr lang="en-GB" sz="600" dirty="0"/>
          </a:p>
        </p:txBody>
      </p:sp>
      <p:cxnSp>
        <p:nvCxnSpPr>
          <p:cNvPr id="102" name="Elbow Connector 101"/>
          <p:cNvCxnSpPr>
            <a:stCxn id="101" idx="0"/>
            <a:endCxn id="99" idx="6"/>
          </p:cNvCxnSpPr>
          <p:nvPr/>
        </p:nvCxnSpPr>
        <p:spPr>
          <a:xfrm flipV="1">
            <a:off x="3957482" y="6220171"/>
            <a:ext cx="351183" cy="23114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3" name="Elbow Connector 102"/>
          <p:cNvCxnSpPr>
            <a:stCxn id="97" idx="1"/>
            <a:endCxn id="81" idx="6"/>
          </p:cNvCxnSpPr>
          <p:nvPr/>
        </p:nvCxnSpPr>
        <p:spPr>
          <a:xfrm flipV="1">
            <a:off x="4460207" y="5258392"/>
            <a:ext cx="917363" cy="900610"/>
          </a:xfrm>
          <a:prstGeom prst="bentConnector3">
            <a:avLst>
              <a:gd name="adj1" fmla="val 8028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8" name="Elbow Connector 107"/>
          <p:cNvCxnSpPr>
            <a:stCxn id="22" idx="3"/>
            <a:endCxn id="147" idx="1"/>
          </p:cNvCxnSpPr>
          <p:nvPr/>
        </p:nvCxnSpPr>
        <p:spPr>
          <a:xfrm>
            <a:off x="3962347" y="6101078"/>
            <a:ext cx="3572636" cy="288423"/>
          </a:xfrm>
          <a:prstGeom prst="bentConnector3">
            <a:avLst>
              <a:gd name="adj1" fmla="val 2699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3" name="Rounded Rectangle 112"/>
          <p:cNvSpPr/>
          <p:nvPr/>
        </p:nvSpPr>
        <p:spPr>
          <a:xfrm>
            <a:off x="7534984" y="5129119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</a:t>
            </a:r>
            <a:endParaRPr lang="en-GB" sz="600" dirty="0"/>
          </a:p>
        </p:txBody>
      </p:sp>
      <p:sp>
        <p:nvSpPr>
          <p:cNvPr id="114" name="Rectangle 113"/>
          <p:cNvSpPr/>
          <p:nvPr/>
        </p:nvSpPr>
        <p:spPr>
          <a:xfrm>
            <a:off x="6026811" y="5332462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Pulley/Mechanical Gear Efficiency</a:t>
            </a:r>
            <a:endParaRPr lang="en-GB" sz="600" dirty="0"/>
          </a:p>
        </p:txBody>
      </p:sp>
      <p:grpSp>
        <p:nvGrpSpPr>
          <p:cNvPr id="115" name="Group 114"/>
          <p:cNvGrpSpPr/>
          <p:nvPr/>
        </p:nvGrpSpPr>
        <p:grpSpPr>
          <a:xfrm>
            <a:off x="7021731" y="5105859"/>
            <a:ext cx="151542" cy="314406"/>
            <a:chOff x="2125628" y="1155568"/>
            <a:chExt cx="151542" cy="314406"/>
          </a:xfrm>
        </p:grpSpPr>
        <p:pic>
          <p:nvPicPr>
            <p:cNvPr id="116" name="Picture 1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17" name="Oval 116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9" name="Elbow Connector 118"/>
          <p:cNvCxnSpPr>
            <a:stCxn id="114" idx="3"/>
            <a:endCxn id="118" idx="6"/>
          </p:cNvCxnSpPr>
          <p:nvPr/>
        </p:nvCxnSpPr>
        <p:spPr>
          <a:xfrm flipV="1">
            <a:off x="6841094" y="5324231"/>
            <a:ext cx="180637" cy="1030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stCxn id="116" idx="1"/>
            <a:endCxn id="113" idx="1"/>
          </p:cNvCxnSpPr>
          <p:nvPr/>
        </p:nvCxnSpPr>
        <p:spPr>
          <a:xfrm>
            <a:off x="7173273" y="5263062"/>
            <a:ext cx="361711" cy="3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79" idx="3"/>
            <a:endCxn id="117" idx="6"/>
          </p:cNvCxnSpPr>
          <p:nvPr/>
        </p:nvCxnSpPr>
        <p:spPr>
          <a:xfrm flipV="1">
            <a:off x="5549060" y="5205203"/>
            <a:ext cx="1473785" cy="11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2" name="Rounded Rectangle 121"/>
          <p:cNvSpPr/>
          <p:nvPr/>
        </p:nvSpPr>
        <p:spPr>
          <a:xfrm>
            <a:off x="1051118" y="3799529"/>
            <a:ext cx="6214534" cy="299375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TextBox 122"/>
          <p:cNvSpPr txBox="1"/>
          <p:nvPr/>
        </p:nvSpPr>
        <p:spPr>
          <a:xfrm>
            <a:off x="956327" y="3477507"/>
            <a:ext cx="4361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3: Average Pneumatic </a:t>
            </a:r>
            <a:r>
              <a:rPr lang="en-GB" dirty="0" smtClean="0"/>
              <a:t>Load Demand</a:t>
            </a:r>
            <a:endParaRPr lang="en-GB" dirty="0"/>
          </a:p>
        </p:txBody>
      </p:sp>
      <p:sp>
        <p:nvSpPr>
          <p:cNvPr id="147" name="Rounded Rectangle 146"/>
          <p:cNvSpPr/>
          <p:nvPr/>
        </p:nvSpPr>
        <p:spPr>
          <a:xfrm>
            <a:off x="7534983" y="6262675"/>
            <a:ext cx="842839" cy="253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Required Air Delivery Rate (L)</a:t>
            </a:r>
            <a:endParaRPr lang="en-GB" sz="600" dirty="0"/>
          </a:p>
        </p:txBody>
      </p:sp>
      <p:sp>
        <p:nvSpPr>
          <p:cNvPr id="83" name="Rounded Rectangle 82"/>
          <p:cNvSpPr/>
          <p:nvPr/>
        </p:nvSpPr>
        <p:spPr>
          <a:xfrm>
            <a:off x="2820577" y="2775768"/>
            <a:ext cx="854103" cy="136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Efficiency</a:t>
            </a:r>
            <a:endParaRPr lang="en-GB" sz="600" dirty="0"/>
          </a:p>
        </p:txBody>
      </p:sp>
      <p:cxnSp>
        <p:nvCxnSpPr>
          <p:cNvPr id="84" name="Elbow Connector 83"/>
          <p:cNvCxnSpPr>
            <a:stCxn id="86" idx="3"/>
            <a:endCxn id="83" idx="2"/>
          </p:cNvCxnSpPr>
          <p:nvPr/>
        </p:nvCxnSpPr>
        <p:spPr>
          <a:xfrm flipV="1">
            <a:off x="3189610" y="2912267"/>
            <a:ext cx="58019" cy="2851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1169513" y="2468976"/>
            <a:ext cx="814283" cy="2870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List of electrical consumables</a:t>
            </a:r>
          </a:p>
        </p:txBody>
      </p:sp>
      <p:sp>
        <p:nvSpPr>
          <p:cNvPr id="86" name="Rectangle 85"/>
          <p:cNvSpPr/>
          <p:nvPr/>
        </p:nvSpPr>
        <p:spPr>
          <a:xfrm>
            <a:off x="2375327" y="3053881"/>
            <a:ext cx="814283" cy="2870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Map</a:t>
            </a:r>
            <a:endParaRPr lang="en-GB" sz="600" dirty="0"/>
          </a:p>
        </p:txBody>
      </p:sp>
      <p:grpSp>
        <p:nvGrpSpPr>
          <p:cNvPr id="94" name="Group 93"/>
          <p:cNvGrpSpPr/>
          <p:nvPr/>
        </p:nvGrpSpPr>
        <p:grpSpPr>
          <a:xfrm>
            <a:off x="3850214" y="2500661"/>
            <a:ext cx="151542" cy="314406"/>
            <a:chOff x="2125628" y="1155568"/>
            <a:chExt cx="151542" cy="314406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04" name="Oval 103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6" name="Elbow Connector 105"/>
          <p:cNvCxnSpPr>
            <a:stCxn id="83" idx="3"/>
            <a:endCxn id="105" idx="6"/>
          </p:cNvCxnSpPr>
          <p:nvPr/>
        </p:nvCxnSpPr>
        <p:spPr>
          <a:xfrm flipV="1">
            <a:off x="3674680" y="2719033"/>
            <a:ext cx="175534" cy="12498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2" name="Rounded Rectangle 111"/>
          <p:cNvSpPr/>
          <p:nvPr/>
        </p:nvSpPr>
        <p:spPr>
          <a:xfrm>
            <a:off x="1059919" y="2222931"/>
            <a:ext cx="4341338" cy="1287279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4123550" y="2783971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Pulley/Mechanical Gear Efficiency</a:t>
            </a:r>
            <a:endParaRPr lang="en-GB" sz="600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5118470" y="2557368"/>
            <a:ext cx="151542" cy="314406"/>
            <a:chOff x="2125628" y="1155568"/>
            <a:chExt cx="151542" cy="314406"/>
          </a:xfrm>
        </p:grpSpPr>
        <p:pic>
          <p:nvPicPr>
            <p:cNvPr id="126" name="Picture 1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27" name="Oval 126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Oval 127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9" name="Elbow Connector 128"/>
          <p:cNvCxnSpPr>
            <a:stCxn id="124" idx="3"/>
            <a:endCxn id="128" idx="6"/>
          </p:cNvCxnSpPr>
          <p:nvPr/>
        </p:nvCxnSpPr>
        <p:spPr>
          <a:xfrm flipV="1">
            <a:off x="4937833" y="2775740"/>
            <a:ext cx="180637" cy="1030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95" idx="1"/>
            <a:endCxn id="127" idx="6"/>
          </p:cNvCxnSpPr>
          <p:nvPr/>
        </p:nvCxnSpPr>
        <p:spPr>
          <a:xfrm flipV="1">
            <a:off x="4001756" y="2656712"/>
            <a:ext cx="1117828" cy="1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0" name="Rounded Rectangle 129"/>
          <p:cNvSpPr/>
          <p:nvPr/>
        </p:nvSpPr>
        <p:spPr>
          <a:xfrm>
            <a:off x="5545945" y="2581406"/>
            <a:ext cx="993759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Electrics</a:t>
            </a:r>
            <a:endParaRPr lang="en-GB" sz="600" dirty="0"/>
          </a:p>
        </p:txBody>
      </p:sp>
      <p:sp>
        <p:nvSpPr>
          <p:cNvPr id="131" name="Rounded Rectangle 130"/>
          <p:cNvSpPr/>
          <p:nvPr/>
        </p:nvSpPr>
        <p:spPr>
          <a:xfrm>
            <a:off x="5545944" y="2268064"/>
            <a:ext cx="993760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</a:t>
            </a:r>
            <a:r>
              <a:rPr lang="en-GB" sz="600" dirty="0"/>
              <a:t>a</a:t>
            </a:r>
            <a:r>
              <a:rPr lang="en-GB" sz="600" dirty="0" smtClean="0"/>
              <a:t>t alternator from Electrics</a:t>
            </a:r>
            <a:endParaRPr lang="en-GB" sz="600" dirty="0"/>
          </a:p>
        </p:txBody>
      </p:sp>
      <p:cxnSp>
        <p:nvCxnSpPr>
          <p:cNvPr id="8" name="Straight Arrow Connector 7"/>
          <p:cNvCxnSpPr>
            <a:stCxn id="126" idx="1"/>
            <a:endCxn id="130" idx="1"/>
          </p:cNvCxnSpPr>
          <p:nvPr/>
        </p:nvCxnSpPr>
        <p:spPr>
          <a:xfrm>
            <a:off x="5270012" y="2714571"/>
            <a:ext cx="275933" cy="4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964624" y="1892415"/>
            <a:ext cx="4210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2</a:t>
            </a:r>
            <a:r>
              <a:rPr lang="en-GB" dirty="0" smtClean="0"/>
              <a:t>: Average Electrical </a:t>
            </a:r>
            <a:r>
              <a:rPr lang="en-GB" dirty="0" smtClean="0"/>
              <a:t>Load Demand</a:t>
            </a:r>
            <a:endParaRPr lang="en-GB" dirty="0"/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2108648" y="571600"/>
            <a:ext cx="1182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4" name="Rounded Rectangle 133"/>
          <p:cNvSpPr/>
          <p:nvPr/>
        </p:nvSpPr>
        <p:spPr>
          <a:xfrm>
            <a:off x="6470699" y="566329"/>
            <a:ext cx="963106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</a:t>
            </a:r>
            <a:r>
              <a:rPr lang="en-GB" sz="600" dirty="0" smtClean="0"/>
              <a:t>ower demand at crank from HVAC Mechanicals</a:t>
            </a:r>
            <a:endParaRPr lang="en-GB" sz="600" dirty="0"/>
          </a:p>
        </p:txBody>
      </p:sp>
      <p:sp>
        <p:nvSpPr>
          <p:cNvPr id="135" name="Rectangle 134"/>
          <p:cNvSpPr/>
          <p:nvPr/>
        </p:nvSpPr>
        <p:spPr>
          <a:xfrm>
            <a:off x="1280087" y="428099"/>
            <a:ext cx="814283" cy="2870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List of Agreed Inputs for the HVAC Model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2243193" y="430039"/>
            <a:ext cx="814283" cy="2870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DOE Generated lookup Map</a:t>
            </a:r>
          </a:p>
        </p:txBody>
      </p:sp>
      <p:cxnSp>
        <p:nvCxnSpPr>
          <p:cNvPr id="137" name="Straight Arrow Connector 136"/>
          <p:cNvCxnSpPr>
            <a:stCxn id="144" idx="1"/>
            <a:endCxn id="134" idx="1"/>
          </p:cNvCxnSpPr>
          <p:nvPr/>
        </p:nvCxnSpPr>
        <p:spPr>
          <a:xfrm>
            <a:off x="4518564" y="703944"/>
            <a:ext cx="1952135" cy="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3312639" y="422238"/>
            <a:ext cx="1205925" cy="539616"/>
            <a:chOff x="7077690" y="1537065"/>
            <a:chExt cx="1205925" cy="539616"/>
          </a:xfrm>
        </p:grpSpPr>
        <p:sp>
          <p:nvSpPr>
            <p:cNvPr id="139" name="Rounded Rectangle 138"/>
            <p:cNvSpPr/>
            <p:nvPr/>
          </p:nvSpPr>
          <p:spPr>
            <a:xfrm>
              <a:off x="7077690" y="1537065"/>
              <a:ext cx="842839" cy="31010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dirty="0" smtClean="0"/>
                <a:t>HVAC Mechanical Loads (Power kW)</a:t>
              </a:r>
              <a:endParaRPr lang="en-GB" sz="600" dirty="0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7095943" y="1887144"/>
              <a:ext cx="814283" cy="1895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dirty="0" smtClean="0"/>
                <a:t>Pulley/Mechanical Gear Efficiency</a:t>
              </a:r>
              <a:endParaRPr lang="en-GB" sz="600" dirty="0"/>
            </a:p>
          </p:txBody>
        </p:sp>
        <p:grpSp>
          <p:nvGrpSpPr>
            <p:cNvPr id="141" name="Group 140"/>
            <p:cNvGrpSpPr/>
            <p:nvPr/>
          </p:nvGrpSpPr>
          <p:grpSpPr>
            <a:xfrm>
              <a:off x="8132073" y="1661568"/>
              <a:ext cx="151542" cy="314406"/>
              <a:chOff x="2125628" y="1155568"/>
              <a:chExt cx="151542" cy="314406"/>
            </a:xfrm>
          </p:grpSpPr>
          <p:pic>
            <p:nvPicPr>
              <p:cNvPr id="144" name="Picture 14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2150685" y="1155568"/>
                <a:ext cx="126485" cy="314406"/>
              </a:xfrm>
              <a:prstGeom prst="rect">
                <a:avLst/>
              </a:prstGeom>
            </p:spPr>
          </p:pic>
          <p:sp>
            <p:nvSpPr>
              <p:cNvPr id="145" name="Oval 144"/>
              <p:cNvSpPr/>
              <p:nvPr/>
            </p:nvSpPr>
            <p:spPr>
              <a:xfrm flipH="1" flipV="1">
                <a:off x="2126742" y="1223860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Oval 145"/>
              <p:cNvSpPr/>
              <p:nvPr/>
            </p:nvSpPr>
            <p:spPr>
              <a:xfrm flipH="1" flipV="1">
                <a:off x="2125628" y="1342888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42" name="Elbow Connector 141"/>
            <p:cNvCxnSpPr>
              <a:stCxn id="139" idx="3"/>
              <a:endCxn id="145" idx="6"/>
            </p:cNvCxnSpPr>
            <p:nvPr/>
          </p:nvCxnSpPr>
          <p:spPr>
            <a:xfrm>
              <a:off x="7920529" y="1692116"/>
              <a:ext cx="212658" cy="68796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3" name="Elbow Connector 142"/>
            <p:cNvCxnSpPr>
              <a:stCxn id="140" idx="3"/>
              <a:endCxn id="146" idx="6"/>
            </p:cNvCxnSpPr>
            <p:nvPr/>
          </p:nvCxnSpPr>
          <p:spPr>
            <a:xfrm flipV="1">
              <a:off x="7910226" y="1879940"/>
              <a:ext cx="221847" cy="101973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148" name="Straight Arrow Connector 147"/>
          <p:cNvCxnSpPr>
            <a:stCxn id="136" idx="3"/>
            <a:endCxn id="139" idx="1"/>
          </p:cNvCxnSpPr>
          <p:nvPr/>
        </p:nvCxnSpPr>
        <p:spPr>
          <a:xfrm>
            <a:off x="3057476" y="573540"/>
            <a:ext cx="255163" cy="3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9" name="Rounded Rectangle 148"/>
          <p:cNvSpPr/>
          <p:nvPr/>
        </p:nvSpPr>
        <p:spPr>
          <a:xfrm>
            <a:off x="1054132" y="285151"/>
            <a:ext cx="5265653" cy="1634636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TextBox 149"/>
          <p:cNvSpPr txBox="1"/>
          <p:nvPr/>
        </p:nvSpPr>
        <p:spPr>
          <a:xfrm>
            <a:off x="978487" y="-38259"/>
            <a:ext cx="388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1: Average HVAC </a:t>
            </a:r>
            <a:r>
              <a:rPr lang="en-GB" dirty="0" smtClean="0"/>
              <a:t>Load Demand</a:t>
            </a:r>
            <a:endParaRPr lang="en-GB" dirty="0"/>
          </a:p>
        </p:txBody>
      </p:sp>
      <p:sp>
        <p:nvSpPr>
          <p:cNvPr id="152" name="TextBox 151"/>
          <p:cNvSpPr txBox="1"/>
          <p:nvPr/>
        </p:nvSpPr>
        <p:spPr>
          <a:xfrm>
            <a:off x="7436068" y="4802837"/>
            <a:ext cx="10406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Possible outputs</a:t>
            </a:r>
            <a:endParaRPr lang="en-GB" sz="1000" dirty="0"/>
          </a:p>
        </p:txBody>
      </p:sp>
      <p:sp>
        <p:nvSpPr>
          <p:cNvPr id="161" name="Rounded Rectangle 160"/>
          <p:cNvSpPr/>
          <p:nvPr/>
        </p:nvSpPr>
        <p:spPr>
          <a:xfrm>
            <a:off x="6470699" y="909936"/>
            <a:ext cx="96449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alternator from HVAC Electrics</a:t>
            </a:r>
            <a:endParaRPr lang="en-GB" sz="600" dirty="0"/>
          </a:p>
        </p:txBody>
      </p:sp>
      <p:cxnSp>
        <p:nvCxnSpPr>
          <p:cNvPr id="15" name="Elbow Connector 14"/>
          <p:cNvCxnSpPr>
            <a:stCxn id="136" idx="3"/>
            <a:endCxn id="161" idx="1"/>
          </p:cNvCxnSpPr>
          <p:nvPr/>
        </p:nvCxnSpPr>
        <p:spPr>
          <a:xfrm>
            <a:off x="3057476" y="573540"/>
            <a:ext cx="3413223" cy="474219"/>
          </a:xfrm>
          <a:prstGeom prst="bentConnector3">
            <a:avLst>
              <a:gd name="adj1" fmla="val 3033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5" idx="3"/>
            <a:endCxn id="104" idx="6"/>
          </p:cNvCxnSpPr>
          <p:nvPr/>
        </p:nvCxnSpPr>
        <p:spPr>
          <a:xfrm flipV="1">
            <a:off x="1983796" y="2600005"/>
            <a:ext cx="1867532" cy="12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85" idx="3"/>
            <a:endCxn id="131" idx="1"/>
          </p:cNvCxnSpPr>
          <p:nvPr/>
        </p:nvCxnSpPr>
        <p:spPr>
          <a:xfrm flipV="1">
            <a:off x="1983796" y="2397422"/>
            <a:ext cx="3562148" cy="215055"/>
          </a:xfrm>
          <a:prstGeom prst="bentConnector3">
            <a:avLst>
              <a:gd name="adj1" fmla="val 2156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9" name="Rounded Rectangle 168"/>
          <p:cNvSpPr/>
          <p:nvPr/>
        </p:nvSpPr>
        <p:spPr>
          <a:xfrm>
            <a:off x="3325447" y="1330989"/>
            <a:ext cx="854103" cy="136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Efficiency</a:t>
            </a:r>
            <a:endParaRPr lang="en-GB" sz="600" dirty="0"/>
          </a:p>
        </p:txBody>
      </p:sp>
      <p:cxnSp>
        <p:nvCxnSpPr>
          <p:cNvPr id="170" name="Elbow Connector 169"/>
          <p:cNvCxnSpPr>
            <a:stCxn id="171" idx="3"/>
            <a:endCxn id="169" idx="2"/>
          </p:cNvCxnSpPr>
          <p:nvPr/>
        </p:nvCxnSpPr>
        <p:spPr>
          <a:xfrm flipV="1">
            <a:off x="3381963" y="1467488"/>
            <a:ext cx="370536" cy="21567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1" name="Rectangle 170"/>
          <p:cNvSpPr/>
          <p:nvPr/>
        </p:nvSpPr>
        <p:spPr>
          <a:xfrm>
            <a:off x="2567680" y="1539658"/>
            <a:ext cx="814283" cy="2870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Map</a:t>
            </a:r>
            <a:endParaRPr lang="en-GB" sz="600" dirty="0"/>
          </a:p>
        </p:txBody>
      </p:sp>
      <p:grpSp>
        <p:nvGrpSpPr>
          <p:cNvPr id="173" name="Group 172"/>
          <p:cNvGrpSpPr/>
          <p:nvPr/>
        </p:nvGrpSpPr>
        <p:grpSpPr>
          <a:xfrm>
            <a:off x="4412954" y="1154261"/>
            <a:ext cx="151542" cy="314406"/>
            <a:chOff x="2125628" y="1155568"/>
            <a:chExt cx="151542" cy="314406"/>
          </a:xfrm>
        </p:grpSpPr>
        <p:pic>
          <p:nvPicPr>
            <p:cNvPr id="174" name="Picture 17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75" name="Oval 174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Oval 175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77" name="Elbow Connector 176"/>
          <p:cNvCxnSpPr>
            <a:stCxn id="169" idx="3"/>
            <a:endCxn id="176" idx="6"/>
          </p:cNvCxnSpPr>
          <p:nvPr/>
        </p:nvCxnSpPr>
        <p:spPr>
          <a:xfrm flipV="1">
            <a:off x="4179550" y="1372633"/>
            <a:ext cx="233404" cy="266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stCxn id="276" idx="3"/>
            <a:endCxn id="171" idx="1"/>
          </p:cNvCxnSpPr>
          <p:nvPr/>
        </p:nvCxnSpPr>
        <p:spPr>
          <a:xfrm>
            <a:off x="2371415" y="1682057"/>
            <a:ext cx="196265" cy="1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9" name="Rectangle 178"/>
          <p:cNvSpPr/>
          <p:nvPr/>
        </p:nvSpPr>
        <p:spPr>
          <a:xfrm>
            <a:off x="4686290" y="1443363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Pulley/Mechanical Gear Efficiency</a:t>
            </a:r>
            <a:endParaRPr lang="en-GB" sz="600" dirty="0"/>
          </a:p>
        </p:txBody>
      </p:sp>
      <p:grpSp>
        <p:nvGrpSpPr>
          <p:cNvPr id="180" name="Group 179"/>
          <p:cNvGrpSpPr/>
          <p:nvPr/>
        </p:nvGrpSpPr>
        <p:grpSpPr>
          <a:xfrm>
            <a:off x="5681210" y="1216760"/>
            <a:ext cx="151542" cy="314406"/>
            <a:chOff x="2125628" y="1155568"/>
            <a:chExt cx="151542" cy="314406"/>
          </a:xfrm>
        </p:grpSpPr>
        <p:pic>
          <p:nvPicPr>
            <p:cNvPr id="181" name="Picture 18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182" name="Oval 181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Oval 182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84" name="Elbow Connector 183"/>
          <p:cNvCxnSpPr>
            <a:stCxn id="179" idx="3"/>
            <a:endCxn id="183" idx="6"/>
          </p:cNvCxnSpPr>
          <p:nvPr/>
        </p:nvCxnSpPr>
        <p:spPr>
          <a:xfrm flipV="1">
            <a:off x="5500573" y="1435132"/>
            <a:ext cx="180637" cy="1030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stCxn id="174" idx="1"/>
            <a:endCxn id="182" idx="6"/>
          </p:cNvCxnSpPr>
          <p:nvPr/>
        </p:nvCxnSpPr>
        <p:spPr>
          <a:xfrm>
            <a:off x="4564496" y="1311464"/>
            <a:ext cx="1117828" cy="4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6" name="Rounded Rectangle 185"/>
          <p:cNvSpPr/>
          <p:nvPr/>
        </p:nvSpPr>
        <p:spPr>
          <a:xfrm>
            <a:off x="3326146" y="1121887"/>
            <a:ext cx="940210" cy="1681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HVAC electrical Power</a:t>
            </a:r>
            <a:endParaRPr lang="en-GB" sz="600" dirty="0"/>
          </a:p>
        </p:txBody>
      </p:sp>
      <p:cxnSp>
        <p:nvCxnSpPr>
          <p:cNvPr id="36" name="Elbow Connector 35"/>
          <p:cNvCxnSpPr>
            <a:stCxn id="186" idx="3"/>
            <a:endCxn id="175" idx="6"/>
          </p:cNvCxnSpPr>
          <p:nvPr/>
        </p:nvCxnSpPr>
        <p:spPr>
          <a:xfrm>
            <a:off x="4266356" y="1205947"/>
            <a:ext cx="147712" cy="47658"/>
          </a:xfrm>
          <a:prstGeom prst="bentConnector3">
            <a:avLst>
              <a:gd name="adj1" fmla="val 2257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0" name="Elbow Connector 189"/>
          <p:cNvCxnSpPr>
            <a:stCxn id="136" idx="3"/>
            <a:endCxn id="186" idx="1"/>
          </p:cNvCxnSpPr>
          <p:nvPr/>
        </p:nvCxnSpPr>
        <p:spPr>
          <a:xfrm>
            <a:off x="3057476" y="573540"/>
            <a:ext cx="268670" cy="632407"/>
          </a:xfrm>
          <a:prstGeom prst="bentConnector3">
            <a:avLst>
              <a:gd name="adj1" fmla="val 3923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2" name="Rounded Rectangle 191"/>
          <p:cNvSpPr/>
          <p:nvPr/>
        </p:nvSpPr>
        <p:spPr>
          <a:xfrm>
            <a:off x="6467497" y="1238267"/>
            <a:ext cx="96449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HVAC Electrics</a:t>
            </a:r>
            <a:endParaRPr lang="en-GB" sz="600" dirty="0"/>
          </a:p>
        </p:txBody>
      </p:sp>
      <p:cxnSp>
        <p:nvCxnSpPr>
          <p:cNvPr id="194" name="Straight Arrow Connector 193"/>
          <p:cNvCxnSpPr>
            <a:stCxn id="181" idx="1"/>
            <a:endCxn id="192" idx="1"/>
          </p:cNvCxnSpPr>
          <p:nvPr/>
        </p:nvCxnSpPr>
        <p:spPr>
          <a:xfrm>
            <a:off x="5832752" y="1373963"/>
            <a:ext cx="634745" cy="2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>
            <a:stCxn id="223" idx="3"/>
            <a:endCxn id="201" idx="1"/>
          </p:cNvCxnSpPr>
          <p:nvPr/>
        </p:nvCxnSpPr>
        <p:spPr>
          <a:xfrm flipV="1">
            <a:off x="8675965" y="2426711"/>
            <a:ext cx="178134" cy="2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0" name="Rectangle 199"/>
          <p:cNvSpPr/>
          <p:nvPr/>
        </p:nvSpPr>
        <p:spPr>
          <a:xfrm>
            <a:off x="8854100" y="2066459"/>
            <a:ext cx="700801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OFF Power Map</a:t>
            </a:r>
            <a:endParaRPr lang="en-GB" sz="600" dirty="0"/>
          </a:p>
        </p:txBody>
      </p:sp>
      <p:sp>
        <p:nvSpPr>
          <p:cNvPr id="201" name="Rectangle 200"/>
          <p:cNvSpPr/>
          <p:nvPr/>
        </p:nvSpPr>
        <p:spPr>
          <a:xfrm>
            <a:off x="8854099" y="2328292"/>
            <a:ext cx="700802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ON Power Map</a:t>
            </a:r>
            <a:endParaRPr lang="en-GB" sz="600" dirty="0"/>
          </a:p>
        </p:txBody>
      </p:sp>
      <p:cxnSp>
        <p:nvCxnSpPr>
          <p:cNvPr id="204" name="Elbow Connector 203"/>
          <p:cNvCxnSpPr>
            <a:stCxn id="223" idx="3"/>
            <a:endCxn id="200" idx="1"/>
          </p:cNvCxnSpPr>
          <p:nvPr/>
        </p:nvCxnSpPr>
        <p:spPr>
          <a:xfrm flipV="1">
            <a:off x="8675965" y="2164878"/>
            <a:ext cx="178135" cy="2644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5" name="Rectangle 204"/>
          <p:cNvSpPr/>
          <p:nvPr/>
        </p:nvSpPr>
        <p:spPr>
          <a:xfrm>
            <a:off x="8853021" y="2583694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Pulley/Mechanical Gear Efficiency</a:t>
            </a:r>
            <a:endParaRPr lang="en-GB" sz="600" dirty="0"/>
          </a:p>
        </p:txBody>
      </p:sp>
      <p:grpSp>
        <p:nvGrpSpPr>
          <p:cNvPr id="206" name="Group 205"/>
          <p:cNvGrpSpPr/>
          <p:nvPr/>
        </p:nvGrpSpPr>
        <p:grpSpPr>
          <a:xfrm>
            <a:off x="9894236" y="2461261"/>
            <a:ext cx="151542" cy="314406"/>
            <a:chOff x="2125628" y="1155568"/>
            <a:chExt cx="151542" cy="314406"/>
          </a:xfrm>
        </p:grpSpPr>
        <p:pic>
          <p:nvPicPr>
            <p:cNvPr id="207" name="Picture 20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08" name="Oval 20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Oval 20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0" name="Elbow Connector 209"/>
          <p:cNvCxnSpPr>
            <a:stCxn id="205" idx="3"/>
            <a:endCxn id="209" idx="6"/>
          </p:cNvCxnSpPr>
          <p:nvPr/>
        </p:nvCxnSpPr>
        <p:spPr>
          <a:xfrm>
            <a:off x="9667304" y="2678463"/>
            <a:ext cx="226932" cy="1170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11" name="Group 210"/>
          <p:cNvGrpSpPr/>
          <p:nvPr/>
        </p:nvGrpSpPr>
        <p:grpSpPr>
          <a:xfrm>
            <a:off x="9894236" y="2131329"/>
            <a:ext cx="151542" cy="314406"/>
            <a:chOff x="2125628" y="1155568"/>
            <a:chExt cx="151542" cy="314406"/>
          </a:xfrm>
        </p:grpSpPr>
        <p:pic>
          <p:nvPicPr>
            <p:cNvPr id="212" name="Picture 2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13" name="Oval 212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Oval 213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6" name="Elbow Connector 215"/>
          <p:cNvCxnSpPr>
            <a:stCxn id="200" idx="3"/>
            <a:endCxn id="213" idx="6"/>
          </p:cNvCxnSpPr>
          <p:nvPr/>
        </p:nvCxnSpPr>
        <p:spPr>
          <a:xfrm>
            <a:off x="9554901" y="2164878"/>
            <a:ext cx="340449" cy="6579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8" name="Elbow Connector 217"/>
          <p:cNvCxnSpPr>
            <a:stCxn id="201" idx="3"/>
            <a:endCxn id="208" idx="6"/>
          </p:cNvCxnSpPr>
          <p:nvPr/>
        </p:nvCxnSpPr>
        <p:spPr>
          <a:xfrm>
            <a:off x="9554901" y="2426711"/>
            <a:ext cx="340449" cy="1338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0" name="Elbow Connector 219"/>
          <p:cNvCxnSpPr>
            <a:stCxn id="205" idx="3"/>
            <a:endCxn id="214" idx="6"/>
          </p:cNvCxnSpPr>
          <p:nvPr/>
        </p:nvCxnSpPr>
        <p:spPr>
          <a:xfrm flipV="1">
            <a:off x="9667304" y="2349701"/>
            <a:ext cx="226932" cy="328762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1" name="Rounded Rectangle 220"/>
          <p:cNvSpPr/>
          <p:nvPr/>
        </p:nvSpPr>
        <p:spPr>
          <a:xfrm>
            <a:off x="10587316" y="2479795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ON</a:t>
            </a:r>
            <a:endParaRPr lang="en-GB" sz="600" dirty="0"/>
          </a:p>
        </p:txBody>
      </p:sp>
      <p:sp>
        <p:nvSpPr>
          <p:cNvPr id="222" name="Rounded Rectangle 221"/>
          <p:cNvSpPr/>
          <p:nvPr/>
        </p:nvSpPr>
        <p:spPr>
          <a:xfrm>
            <a:off x="10587315" y="2150618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OFF</a:t>
            </a:r>
            <a:endParaRPr lang="en-GB" sz="600" dirty="0"/>
          </a:p>
        </p:txBody>
      </p:sp>
      <p:cxnSp>
        <p:nvCxnSpPr>
          <p:cNvPr id="224" name="Straight Arrow Connector 223"/>
          <p:cNvCxnSpPr>
            <a:stCxn id="212" idx="1"/>
            <a:endCxn id="222" idx="1"/>
          </p:cNvCxnSpPr>
          <p:nvPr/>
        </p:nvCxnSpPr>
        <p:spPr>
          <a:xfrm flipV="1">
            <a:off x="10045778" y="2288441"/>
            <a:ext cx="541537" cy="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>
            <a:stCxn id="207" idx="1"/>
            <a:endCxn id="221" idx="1"/>
          </p:cNvCxnSpPr>
          <p:nvPr/>
        </p:nvCxnSpPr>
        <p:spPr>
          <a:xfrm flipV="1">
            <a:off x="10045778" y="2617618"/>
            <a:ext cx="541538" cy="846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7" name="Rounded Rectangle 226"/>
          <p:cNvSpPr/>
          <p:nvPr/>
        </p:nvSpPr>
        <p:spPr>
          <a:xfrm>
            <a:off x="7534983" y="1427783"/>
            <a:ext cx="2932033" cy="139994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TextBox 227"/>
          <p:cNvSpPr txBox="1"/>
          <p:nvPr/>
        </p:nvSpPr>
        <p:spPr>
          <a:xfrm>
            <a:off x="7799272" y="1101729"/>
            <a:ext cx="264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4</a:t>
            </a:r>
            <a:r>
              <a:rPr lang="en-GB" dirty="0" smtClean="0"/>
              <a:t>: Air Compressor</a:t>
            </a:r>
            <a:endParaRPr lang="en-GB" dirty="0"/>
          </a:p>
        </p:txBody>
      </p:sp>
      <p:cxnSp>
        <p:nvCxnSpPr>
          <p:cNvPr id="230" name="Straight Arrow Connector 229"/>
          <p:cNvCxnSpPr>
            <a:stCxn id="239" idx="3"/>
            <a:endCxn id="232" idx="1"/>
          </p:cNvCxnSpPr>
          <p:nvPr/>
        </p:nvCxnSpPr>
        <p:spPr>
          <a:xfrm flipV="1">
            <a:off x="8828236" y="3718451"/>
            <a:ext cx="234206" cy="3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1" name="Rectangle 230"/>
          <p:cNvSpPr/>
          <p:nvPr/>
        </p:nvSpPr>
        <p:spPr>
          <a:xfrm>
            <a:off x="9062443" y="3358199"/>
            <a:ext cx="648795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Max Re-gen power</a:t>
            </a:r>
            <a:endParaRPr lang="en-GB" sz="600" dirty="0"/>
          </a:p>
        </p:txBody>
      </p:sp>
      <p:sp>
        <p:nvSpPr>
          <p:cNvPr id="232" name="Rectangle 231"/>
          <p:cNvSpPr/>
          <p:nvPr/>
        </p:nvSpPr>
        <p:spPr>
          <a:xfrm>
            <a:off x="9062442" y="3620032"/>
            <a:ext cx="648795" cy="196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Alternator Efficiency Map</a:t>
            </a:r>
            <a:endParaRPr lang="en-GB" sz="600" dirty="0"/>
          </a:p>
        </p:txBody>
      </p:sp>
      <p:cxnSp>
        <p:nvCxnSpPr>
          <p:cNvPr id="233" name="Elbow Connector 232"/>
          <p:cNvCxnSpPr>
            <a:stCxn id="239" idx="3"/>
            <a:endCxn id="231" idx="1"/>
          </p:cNvCxnSpPr>
          <p:nvPr/>
        </p:nvCxnSpPr>
        <p:spPr>
          <a:xfrm flipV="1">
            <a:off x="8828236" y="3456618"/>
            <a:ext cx="234207" cy="26572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4" name="Rectangle 233"/>
          <p:cNvSpPr/>
          <p:nvPr/>
        </p:nvSpPr>
        <p:spPr>
          <a:xfrm>
            <a:off x="9061364" y="3875434"/>
            <a:ext cx="814283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Pulley/Mechanical Gear Efficiency</a:t>
            </a:r>
            <a:endParaRPr lang="en-GB" sz="600" dirty="0"/>
          </a:p>
        </p:txBody>
      </p:sp>
      <p:cxnSp>
        <p:nvCxnSpPr>
          <p:cNvPr id="244" name="Elbow Connector 243"/>
          <p:cNvCxnSpPr>
            <a:stCxn id="231" idx="3"/>
            <a:endCxn id="255" idx="6"/>
          </p:cNvCxnSpPr>
          <p:nvPr/>
        </p:nvCxnSpPr>
        <p:spPr>
          <a:xfrm>
            <a:off x="9711238" y="3456618"/>
            <a:ext cx="455944" cy="37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7" name="Rounded Rectangle 246"/>
          <p:cNvSpPr/>
          <p:nvPr/>
        </p:nvSpPr>
        <p:spPr>
          <a:xfrm>
            <a:off x="10587315" y="3430770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Max Alternator Re-gen power at crank</a:t>
            </a:r>
            <a:endParaRPr lang="en-GB" sz="600" dirty="0"/>
          </a:p>
        </p:txBody>
      </p:sp>
      <p:sp>
        <p:nvSpPr>
          <p:cNvPr id="251" name="Rounded Rectangle 250"/>
          <p:cNvSpPr/>
          <p:nvPr/>
        </p:nvSpPr>
        <p:spPr>
          <a:xfrm>
            <a:off x="7534983" y="3158562"/>
            <a:ext cx="2932033" cy="1076651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2" name="TextBox 251"/>
          <p:cNvSpPr txBox="1"/>
          <p:nvPr/>
        </p:nvSpPr>
        <p:spPr>
          <a:xfrm>
            <a:off x="7791760" y="2825653"/>
            <a:ext cx="216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5: Alternator</a:t>
            </a:r>
            <a:endParaRPr lang="en-GB" dirty="0"/>
          </a:p>
        </p:txBody>
      </p:sp>
      <p:grpSp>
        <p:nvGrpSpPr>
          <p:cNvPr id="253" name="Group 252"/>
          <p:cNvGrpSpPr/>
          <p:nvPr/>
        </p:nvGrpSpPr>
        <p:grpSpPr>
          <a:xfrm>
            <a:off x="10164958" y="3358099"/>
            <a:ext cx="184308" cy="413164"/>
            <a:chOff x="8128610" y="4290100"/>
            <a:chExt cx="184308" cy="413164"/>
          </a:xfrm>
        </p:grpSpPr>
        <p:pic>
          <p:nvPicPr>
            <p:cNvPr id="254" name="Picture 25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36511" y="4290100"/>
              <a:ext cx="176407" cy="413164"/>
            </a:xfrm>
            <a:prstGeom prst="rect">
              <a:avLst/>
            </a:prstGeom>
          </p:spPr>
        </p:pic>
        <p:sp>
          <p:nvSpPr>
            <p:cNvPr id="255" name="Oval 254"/>
            <p:cNvSpPr/>
            <p:nvPr/>
          </p:nvSpPr>
          <p:spPr>
            <a:xfrm flipH="1" flipV="1">
              <a:off x="8130834" y="4361363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6" name="Oval 255"/>
            <p:cNvSpPr/>
            <p:nvPr/>
          </p:nvSpPr>
          <p:spPr>
            <a:xfrm flipH="1" flipV="1">
              <a:off x="8129720" y="447105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7" name="Oval 256"/>
            <p:cNvSpPr/>
            <p:nvPr/>
          </p:nvSpPr>
          <p:spPr>
            <a:xfrm flipH="1" flipV="1">
              <a:off x="8128610" y="458742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60" name="Elbow Connector 259"/>
          <p:cNvCxnSpPr>
            <a:stCxn id="232" idx="3"/>
            <a:endCxn id="254" idx="1"/>
          </p:cNvCxnSpPr>
          <p:nvPr/>
        </p:nvCxnSpPr>
        <p:spPr>
          <a:xfrm flipV="1">
            <a:off x="9711237" y="3564681"/>
            <a:ext cx="461622" cy="15377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2" name="Elbow Connector 261"/>
          <p:cNvCxnSpPr>
            <a:stCxn id="234" idx="3"/>
            <a:endCxn id="257" idx="6"/>
          </p:cNvCxnSpPr>
          <p:nvPr/>
        </p:nvCxnSpPr>
        <p:spPr>
          <a:xfrm flipV="1">
            <a:off x="9875647" y="3686476"/>
            <a:ext cx="289311" cy="2837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5" name="Straight Arrow Connector 264"/>
          <p:cNvCxnSpPr>
            <a:stCxn id="254" idx="3"/>
            <a:endCxn id="247" idx="1"/>
          </p:cNvCxnSpPr>
          <p:nvPr/>
        </p:nvCxnSpPr>
        <p:spPr>
          <a:xfrm>
            <a:off x="10349266" y="3564681"/>
            <a:ext cx="238049" cy="3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66" name="Group 265"/>
          <p:cNvGrpSpPr/>
          <p:nvPr/>
        </p:nvGrpSpPr>
        <p:grpSpPr>
          <a:xfrm>
            <a:off x="10233987" y="1803477"/>
            <a:ext cx="201966" cy="319330"/>
            <a:chOff x="2031714" y="1900840"/>
            <a:chExt cx="201966" cy="319330"/>
          </a:xfrm>
        </p:grpSpPr>
        <p:pic>
          <p:nvPicPr>
            <p:cNvPr id="267" name="Picture 26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268" name="Oval 267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Oval 268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71" name="Elbow Connector 270"/>
          <p:cNvCxnSpPr>
            <a:stCxn id="212" idx="1"/>
            <a:endCxn id="269" idx="6"/>
          </p:cNvCxnSpPr>
          <p:nvPr/>
        </p:nvCxnSpPr>
        <p:spPr>
          <a:xfrm flipV="1">
            <a:off x="10045778" y="2013699"/>
            <a:ext cx="188209" cy="2748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3" name="Elbow Connector 272"/>
          <p:cNvCxnSpPr>
            <a:stCxn id="207" idx="1"/>
            <a:endCxn id="268" idx="6"/>
          </p:cNvCxnSpPr>
          <p:nvPr/>
        </p:nvCxnSpPr>
        <p:spPr>
          <a:xfrm flipV="1">
            <a:off x="10045778" y="1908019"/>
            <a:ext cx="189323" cy="710445"/>
          </a:xfrm>
          <a:prstGeom prst="bentConnector3">
            <a:avLst>
              <a:gd name="adj1" fmla="val 22489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5" name="Rounded Rectangle 274"/>
          <p:cNvSpPr/>
          <p:nvPr/>
        </p:nvSpPr>
        <p:spPr>
          <a:xfrm>
            <a:off x="10596298" y="1821440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Power difference between OFF and ON operation</a:t>
            </a:r>
            <a:endParaRPr lang="en-GB" sz="600" dirty="0"/>
          </a:p>
        </p:txBody>
      </p:sp>
      <p:cxnSp>
        <p:nvCxnSpPr>
          <p:cNvPr id="277" name="Straight Arrow Connector 276"/>
          <p:cNvCxnSpPr>
            <a:stCxn id="267" idx="3"/>
            <a:endCxn id="275" idx="1"/>
          </p:cNvCxnSpPr>
          <p:nvPr/>
        </p:nvCxnSpPr>
        <p:spPr>
          <a:xfrm flipV="1">
            <a:off x="10435953" y="1959263"/>
            <a:ext cx="160345" cy="3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2" name="Rectangle 201"/>
          <p:cNvSpPr/>
          <p:nvPr/>
        </p:nvSpPr>
        <p:spPr>
          <a:xfrm>
            <a:off x="8847232" y="1498789"/>
            <a:ext cx="820071" cy="2753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Speed/ Flow Rate Compressor Map</a:t>
            </a:r>
            <a:endParaRPr lang="en-GB" sz="600" dirty="0"/>
          </a:p>
        </p:txBody>
      </p:sp>
      <p:cxnSp>
        <p:nvCxnSpPr>
          <p:cNvPr id="11" name="Elbow Connector 10"/>
          <p:cNvCxnSpPr>
            <a:stCxn id="223" idx="3"/>
            <a:endCxn id="202" idx="1"/>
          </p:cNvCxnSpPr>
          <p:nvPr/>
        </p:nvCxnSpPr>
        <p:spPr>
          <a:xfrm flipV="1">
            <a:off x="8675965" y="1636477"/>
            <a:ext cx="171267" cy="7928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3" name="Rounded Rectangle 202"/>
          <p:cNvSpPr/>
          <p:nvPr/>
        </p:nvSpPr>
        <p:spPr>
          <a:xfrm>
            <a:off x="10588786" y="1499315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Flow Rate</a:t>
            </a:r>
            <a:endParaRPr lang="en-GB" sz="600" dirty="0"/>
          </a:p>
        </p:txBody>
      </p:sp>
      <p:cxnSp>
        <p:nvCxnSpPr>
          <p:cNvPr id="18" name="Straight Arrow Connector 17"/>
          <p:cNvCxnSpPr>
            <a:stCxn id="202" idx="3"/>
            <a:endCxn id="203" idx="1"/>
          </p:cNvCxnSpPr>
          <p:nvPr/>
        </p:nvCxnSpPr>
        <p:spPr>
          <a:xfrm>
            <a:off x="9667303" y="1636477"/>
            <a:ext cx="921483" cy="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7" name="Snip Single Corner Rectangle 216"/>
          <p:cNvSpPr/>
          <p:nvPr/>
        </p:nvSpPr>
        <p:spPr>
          <a:xfrm>
            <a:off x="7579840" y="2386162"/>
            <a:ext cx="627532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grpSp>
        <p:nvGrpSpPr>
          <p:cNvPr id="219" name="Group 218"/>
          <p:cNvGrpSpPr/>
          <p:nvPr/>
        </p:nvGrpSpPr>
        <p:grpSpPr>
          <a:xfrm>
            <a:off x="8504475" y="2275569"/>
            <a:ext cx="171490" cy="307424"/>
            <a:chOff x="2119626" y="1550074"/>
            <a:chExt cx="171490" cy="307424"/>
          </a:xfrm>
        </p:grpSpPr>
        <p:pic>
          <p:nvPicPr>
            <p:cNvPr id="223" name="Picture 2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25" name="Oval 224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Oval 234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" name="Elbow Connector 27"/>
          <p:cNvCxnSpPr>
            <a:stCxn id="217" idx="0"/>
            <a:endCxn id="235" idx="6"/>
          </p:cNvCxnSpPr>
          <p:nvPr/>
        </p:nvCxnSpPr>
        <p:spPr>
          <a:xfrm>
            <a:off x="8207372" y="2480630"/>
            <a:ext cx="297103" cy="7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6" name="Rectangle 235"/>
          <p:cNvSpPr/>
          <p:nvPr/>
        </p:nvSpPr>
        <p:spPr>
          <a:xfrm>
            <a:off x="7579706" y="2125152"/>
            <a:ext cx="766008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Pulley/Mechanical Gear Ratio</a:t>
            </a:r>
            <a:endParaRPr lang="en-GB" sz="600" dirty="0"/>
          </a:p>
        </p:txBody>
      </p:sp>
      <p:cxnSp>
        <p:nvCxnSpPr>
          <p:cNvPr id="30" name="Elbow Connector 29"/>
          <p:cNvCxnSpPr>
            <a:stCxn id="236" idx="3"/>
            <a:endCxn id="225" idx="6"/>
          </p:cNvCxnSpPr>
          <p:nvPr/>
        </p:nvCxnSpPr>
        <p:spPr>
          <a:xfrm>
            <a:off x="8345714" y="2219921"/>
            <a:ext cx="159875" cy="155744"/>
          </a:xfrm>
          <a:prstGeom prst="bentConnector3">
            <a:avLst>
              <a:gd name="adj1" fmla="val 2828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7" name="Snip Single Corner Rectangle 236"/>
          <p:cNvSpPr/>
          <p:nvPr/>
        </p:nvSpPr>
        <p:spPr>
          <a:xfrm>
            <a:off x="7732111" y="3679219"/>
            <a:ext cx="627532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grpSp>
        <p:nvGrpSpPr>
          <p:cNvPr id="238" name="Group 237"/>
          <p:cNvGrpSpPr/>
          <p:nvPr/>
        </p:nvGrpSpPr>
        <p:grpSpPr>
          <a:xfrm>
            <a:off x="8656746" y="3568626"/>
            <a:ext cx="171490" cy="307424"/>
            <a:chOff x="2119626" y="1550074"/>
            <a:chExt cx="171490" cy="307424"/>
          </a:xfrm>
        </p:grpSpPr>
        <p:pic>
          <p:nvPicPr>
            <p:cNvPr id="239" name="Picture 2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40" name="Oval 23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1" name="Oval 24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42" name="Elbow Connector 241"/>
          <p:cNvCxnSpPr>
            <a:stCxn id="237" idx="0"/>
            <a:endCxn id="241" idx="6"/>
          </p:cNvCxnSpPr>
          <p:nvPr/>
        </p:nvCxnSpPr>
        <p:spPr>
          <a:xfrm>
            <a:off x="8359643" y="3773687"/>
            <a:ext cx="297103" cy="7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3" name="Rectangle 242"/>
          <p:cNvSpPr/>
          <p:nvPr/>
        </p:nvSpPr>
        <p:spPr>
          <a:xfrm>
            <a:off x="7731977" y="3418209"/>
            <a:ext cx="766008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Pulley/Mechanical Gear Ratio</a:t>
            </a:r>
            <a:endParaRPr lang="en-GB" sz="600" dirty="0"/>
          </a:p>
        </p:txBody>
      </p:sp>
      <p:cxnSp>
        <p:nvCxnSpPr>
          <p:cNvPr id="245" name="Elbow Connector 244"/>
          <p:cNvCxnSpPr>
            <a:stCxn id="243" idx="3"/>
            <a:endCxn id="240" idx="6"/>
          </p:cNvCxnSpPr>
          <p:nvPr/>
        </p:nvCxnSpPr>
        <p:spPr>
          <a:xfrm>
            <a:off x="8497985" y="3512978"/>
            <a:ext cx="159875" cy="155744"/>
          </a:xfrm>
          <a:prstGeom prst="bentConnector3">
            <a:avLst>
              <a:gd name="adj1" fmla="val 2828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9" name="Snip Single Corner Rectangle 248"/>
          <p:cNvSpPr/>
          <p:nvPr/>
        </p:nvSpPr>
        <p:spPr>
          <a:xfrm>
            <a:off x="1165479" y="3153935"/>
            <a:ext cx="627532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grpSp>
        <p:nvGrpSpPr>
          <p:cNvPr id="250" name="Group 249"/>
          <p:cNvGrpSpPr/>
          <p:nvPr/>
        </p:nvGrpSpPr>
        <p:grpSpPr>
          <a:xfrm>
            <a:off x="2090114" y="3043342"/>
            <a:ext cx="171490" cy="307424"/>
            <a:chOff x="2119626" y="1550074"/>
            <a:chExt cx="171490" cy="307424"/>
          </a:xfrm>
        </p:grpSpPr>
        <p:pic>
          <p:nvPicPr>
            <p:cNvPr id="258" name="Picture 25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59" name="Oval 258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Oval 26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63" name="Elbow Connector 262"/>
          <p:cNvCxnSpPr>
            <a:stCxn id="249" idx="0"/>
            <a:endCxn id="261" idx="6"/>
          </p:cNvCxnSpPr>
          <p:nvPr/>
        </p:nvCxnSpPr>
        <p:spPr>
          <a:xfrm>
            <a:off x="1793011" y="3248403"/>
            <a:ext cx="297103" cy="7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4" name="Rectangle 263"/>
          <p:cNvSpPr/>
          <p:nvPr/>
        </p:nvSpPr>
        <p:spPr>
          <a:xfrm>
            <a:off x="1165345" y="2892925"/>
            <a:ext cx="766008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Pulley/Mechanical Gear Ratio</a:t>
            </a:r>
            <a:endParaRPr lang="en-GB" sz="600" dirty="0"/>
          </a:p>
        </p:txBody>
      </p:sp>
      <p:cxnSp>
        <p:nvCxnSpPr>
          <p:cNvPr id="270" name="Elbow Connector 269"/>
          <p:cNvCxnSpPr>
            <a:stCxn id="264" idx="3"/>
            <a:endCxn id="259" idx="6"/>
          </p:cNvCxnSpPr>
          <p:nvPr/>
        </p:nvCxnSpPr>
        <p:spPr>
          <a:xfrm>
            <a:off x="1931353" y="2987694"/>
            <a:ext cx="159875" cy="155744"/>
          </a:xfrm>
          <a:prstGeom prst="bentConnector3">
            <a:avLst>
              <a:gd name="adj1" fmla="val 2828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58" idx="3"/>
            <a:endCxn id="86" idx="1"/>
          </p:cNvCxnSpPr>
          <p:nvPr/>
        </p:nvCxnSpPr>
        <p:spPr>
          <a:xfrm>
            <a:off x="2261604" y="3197054"/>
            <a:ext cx="113723" cy="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2" name="Snip Single Corner Rectangle 271"/>
          <p:cNvSpPr/>
          <p:nvPr/>
        </p:nvSpPr>
        <p:spPr>
          <a:xfrm>
            <a:off x="1275290" y="1638938"/>
            <a:ext cx="627532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grpSp>
        <p:nvGrpSpPr>
          <p:cNvPr id="274" name="Group 273"/>
          <p:cNvGrpSpPr/>
          <p:nvPr/>
        </p:nvGrpSpPr>
        <p:grpSpPr>
          <a:xfrm>
            <a:off x="2199925" y="1528345"/>
            <a:ext cx="171490" cy="307424"/>
            <a:chOff x="2119626" y="1550074"/>
            <a:chExt cx="171490" cy="307424"/>
          </a:xfrm>
        </p:grpSpPr>
        <p:pic>
          <p:nvPicPr>
            <p:cNvPr id="276" name="Picture 27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78" name="Oval 277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9" name="Oval 278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0" name="Elbow Connector 279"/>
          <p:cNvCxnSpPr>
            <a:stCxn id="272" idx="0"/>
            <a:endCxn id="279" idx="6"/>
          </p:cNvCxnSpPr>
          <p:nvPr/>
        </p:nvCxnSpPr>
        <p:spPr>
          <a:xfrm>
            <a:off x="1902822" y="1733406"/>
            <a:ext cx="297103" cy="7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1" name="Rectangle 280"/>
          <p:cNvSpPr/>
          <p:nvPr/>
        </p:nvSpPr>
        <p:spPr>
          <a:xfrm>
            <a:off x="1275156" y="1377928"/>
            <a:ext cx="766008" cy="189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Pulley/Mechanical Gear Ratio</a:t>
            </a:r>
            <a:endParaRPr lang="en-GB" sz="600" dirty="0"/>
          </a:p>
        </p:txBody>
      </p:sp>
      <p:cxnSp>
        <p:nvCxnSpPr>
          <p:cNvPr id="282" name="Elbow Connector 281"/>
          <p:cNvCxnSpPr>
            <a:stCxn id="281" idx="3"/>
            <a:endCxn id="278" idx="6"/>
          </p:cNvCxnSpPr>
          <p:nvPr/>
        </p:nvCxnSpPr>
        <p:spPr>
          <a:xfrm>
            <a:off x="2041164" y="1472697"/>
            <a:ext cx="159875" cy="155744"/>
          </a:xfrm>
          <a:prstGeom prst="bentConnector3">
            <a:avLst>
              <a:gd name="adj1" fmla="val 2828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4" name="Snip Single Corner Rectangle 283"/>
          <p:cNvSpPr/>
          <p:nvPr/>
        </p:nvSpPr>
        <p:spPr>
          <a:xfrm>
            <a:off x="9641375" y="87022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5" name="Rectangle 284"/>
          <p:cNvSpPr/>
          <p:nvPr/>
        </p:nvSpPr>
        <p:spPr>
          <a:xfrm>
            <a:off x="9642951" y="311567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6" name="Rounded Rectangle 285"/>
          <p:cNvSpPr/>
          <p:nvPr/>
        </p:nvSpPr>
        <p:spPr>
          <a:xfrm>
            <a:off x="9641375" y="552540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7" name="TextBox 286"/>
          <p:cNvSpPr txBox="1"/>
          <p:nvPr/>
        </p:nvSpPr>
        <p:spPr>
          <a:xfrm>
            <a:off x="10147096" y="40332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</a:t>
            </a:r>
            <a:endParaRPr lang="en-GB" sz="800" dirty="0"/>
          </a:p>
        </p:txBody>
      </p:sp>
      <p:sp>
        <p:nvSpPr>
          <p:cNvPr id="288" name="TextBox 287"/>
          <p:cNvSpPr txBox="1"/>
          <p:nvPr/>
        </p:nvSpPr>
        <p:spPr>
          <a:xfrm>
            <a:off x="10147096" y="272866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89" name="TextBox 288"/>
          <p:cNvSpPr txBox="1"/>
          <p:nvPr/>
        </p:nvSpPr>
        <p:spPr>
          <a:xfrm>
            <a:off x="10147096" y="513392"/>
            <a:ext cx="2008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Values derived from calculations or lookups</a:t>
            </a:r>
            <a:endParaRPr lang="en-GB" sz="800" dirty="0"/>
          </a:p>
        </p:txBody>
      </p:sp>
      <p:sp>
        <p:nvSpPr>
          <p:cNvPr id="290" name="Flowchart: Terminator 289"/>
          <p:cNvSpPr/>
          <p:nvPr/>
        </p:nvSpPr>
        <p:spPr>
          <a:xfrm>
            <a:off x="9641374" y="777705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91" name="TextBox 290"/>
          <p:cNvSpPr txBox="1"/>
          <p:nvPr/>
        </p:nvSpPr>
        <p:spPr>
          <a:xfrm>
            <a:off x="10147095" y="760340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92" name="TextBox 291"/>
          <p:cNvSpPr txBox="1"/>
          <p:nvPr/>
        </p:nvSpPr>
        <p:spPr>
          <a:xfrm>
            <a:off x="9635238" y="1002806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93" name="TextBox 292"/>
          <p:cNvSpPr txBox="1"/>
          <p:nvPr/>
        </p:nvSpPr>
        <p:spPr>
          <a:xfrm>
            <a:off x="10147094" y="972380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246" name="Rounded Rectangle 245"/>
          <p:cNvSpPr/>
          <p:nvPr/>
        </p:nvSpPr>
        <p:spPr>
          <a:xfrm>
            <a:off x="9061364" y="552540"/>
            <a:ext cx="505721" cy="1430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760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900259" y="834382"/>
            <a:ext cx="484428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/>
              <a:t>-</a:t>
            </a:r>
            <a:r>
              <a:rPr lang="en-GB" sz="600" dirty="0" smtClean="0"/>
              <a:t> </a:t>
            </a:r>
            <a:r>
              <a:rPr lang="en-GB" sz="600" dirty="0" err="1" smtClean="0"/>
              <a:t>Ve</a:t>
            </a:r>
            <a:r>
              <a:rPr lang="en-GB" sz="600" dirty="0" smtClean="0"/>
              <a:t> or 0?</a:t>
            </a:r>
            <a:endParaRPr lang="en-GB" sz="600" dirty="0"/>
          </a:p>
        </p:txBody>
      </p:sp>
      <p:sp>
        <p:nvSpPr>
          <p:cNvPr id="11" name="TextBox 10"/>
          <p:cNvSpPr txBox="1"/>
          <p:nvPr/>
        </p:nvSpPr>
        <p:spPr>
          <a:xfrm>
            <a:off x="5334828" y="789614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15" name="Elbow Connector 14"/>
          <p:cNvCxnSpPr>
            <a:stCxn id="9" idx="3"/>
            <a:endCxn id="497" idx="6"/>
          </p:cNvCxnSpPr>
          <p:nvPr/>
        </p:nvCxnSpPr>
        <p:spPr>
          <a:xfrm>
            <a:off x="5384687" y="926715"/>
            <a:ext cx="1125533" cy="264460"/>
          </a:xfrm>
          <a:prstGeom prst="bentConnector3">
            <a:avLst>
              <a:gd name="adj1" fmla="val 88655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79" idx="0"/>
            <a:endCxn id="270" idx="6"/>
          </p:cNvCxnSpPr>
          <p:nvPr/>
        </p:nvCxnSpPr>
        <p:spPr>
          <a:xfrm>
            <a:off x="4196241" y="634759"/>
            <a:ext cx="363833" cy="28529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181" idx="0"/>
            <a:endCxn id="271" idx="6"/>
          </p:cNvCxnSpPr>
          <p:nvPr/>
        </p:nvCxnSpPr>
        <p:spPr>
          <a:xfrm>
            <a:off x="4195127" y="881588"/>
            <a:ext cx="363833" cy="1307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Rounded Rectangle 146"/>
          <p:cNvSpPr/>
          <p:nvPr/>
        </p:nvSpPr>
        <p:spPr>
          <a:xfrm>
            <a:off x="1046584" y="347242"/>
            <a:ext cx="9619487" cy="386052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TextBox 147"/>
          <p:cNvSpPr txBox="1"/>
          <p:nvPr/>
        </p:nvSpPr>
        <p:spPr>
          <a:xfrm>
            <a:off x="1056704" y="33396"/>
            <a:ext cx="9500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6: </a:t>
            </a:r>
            <a:r>
              <a:rPr lang="en-GB" dirty="0" smtClean="0"/>
              <a:t>OVER-RUN smart and non-smart systems </a:t>
            </a:r>
            <a:r>
              <a:rPr lang="en-GB" dirty="0" smtClean="0"/>
              <a:t>alternator and air compressor l</a:t>
            </a:r>
            <a:r>
              <a:rPr lang="en-GB" dirty="0" smtClean="0"/>
              <a:t>oad calculations</a:t>
            </a:r>
            <a:endParaRPr lang="en-GB" dirty="0"/>
          </a:p>
        </p:txBody>
      </p:sp>
      <p:sp>
        <p:nvSpPr>
          <p:cNvPr id="179" name="Snip Single Corner Rectangle 178"/>
          <p:cNvSpPr/>
          <p:nvPr/>
        </p:nvSpPr>
        <p:spPr>
          <a:xfrm>
            <a:off x="3476682" y="540291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Motoring Power</a:t>
            </a:r>
            <a:endParaRPr lang="en-GB" sz="600" dirty="0"/>
          </a:p>
        </p:txBody>
      </p:sp>
      <p:sp>
        <p:nvSpPr>
          <p:cNvPr id="181" name="Snip Single Corner Rectangle 180"/>
          <p:cNvSpPr/>
          <p:nvPr/>
        </p:nvSpPr>
        <p:spPr>
          <a:xfrm>
            <a:off x="3476682" y="787120"/>
            <a:ext cx="718445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Power </a:t>
            </a:r>
            <a:endParaRPr lang="en-GB" sz="600" dirty="0"/>
          </a:p>
        </p:txBody>
      </p:sp>
      <p:sp>
        <p:nvSpPr>
          <p:cNvPr id="200" name="Snip Single Corner Rectangle 199"/>
          <p:cNvSpPr/>
          <p:nvPr/>
        </p:nvSpPr>
        <p:spPr>
          <a:xfrm>
            <a:off x="2361612" y="749785"/>
            <a:ext cx="609403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Pre-existing Aux Power</a:t>
            </a:r>
            <a:endParaRPr lang="en-GB" sz="600" dirty="0"/>
          </a:p>
        </p:txBody>
      </p:sp>
      <p:cxnSp>
        <p:nvCxnSpPr>
          <p:cNvPr id="213" name="Elbow Connector 212"/>
          <p:cNvCxnSpPr>
            <a:stCxn id="229" idx="3"/>
            <a:endCxn id="272" idx="6"/>
          </p:cNvCxnSpPr>
          <p:nvPr/>
        </p:nvCxnSpPr>
        <p:spPr>
          <a:xfrm flipV="1">
            <a:off x="3693156" y="1111390"/>
            <a:ext cx="864694" cy="1433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6" name="Elbow Connector 215"/>
          <p:cNvCxnSpPr>
            <a:stCxn id="200" idx="0"/>
            <a:endCxn id="230" idx="6"/>
          </p:cNvCxnSpPr>
          <p:nvPr/>
        </p:nvCxnSpPr>
        <p:spPr>
          <a:xfrm>
            <a:off x="2971015" y="844253"/>
            <a:ext cx="555975" cy="2704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28" name="Group 227"/>
          <p:cNvGrpSpPr/>
          <p:nvPr/>
        </p:nvGrpSpPr>
        <p:grpSpPr>
          <a:xfrm>
            <a:off x="3524766" y="1032443"/>
            <a:ext cx="168390" cy="444563"/>
            <a:chOff x="2841029" y="2926492"/>
            <a:chExt cx="168390" cy="444563"/>
          </a:xfrm>
        </p:grpSpPr>
        <p:pic>
          <p:nvPicPr>
            <p:cNvPr id="229" name="Picture 228"/>
            <p:cNvPicPr>
              <a:picLocks noChangeAspect="1"/>
            </p:cNvPicPr>
            <p:nvPr/>
          </p:nvPicPr>
          <p:blipFill rotWithShape="1">
            <a:blip r:embed="rId3"/>
            <a:srcRect r="4567"/>
            <a:stretch/>
          </p:blipFill>
          <p:spPr>
            <a:xfrm>
              <a:off x="2864071" y="2926492"/>
              <a:ext cx="145348" cy="444563"/>
            </a:xfrm>
            <a:prstGeom prst="rect">
              <a:avLst/>
            </a:prstGeom>
          </p:spPr>
        </p:pic>
        <p:sp>
          <p:nvSpPr>
            <p:cNvPr id="230" name="Oval 229"/>
            <p:cNvSpPr/>
            <p:nvPr/>
          </p:nvSpPr>
          <p:spPr>
            <a:xfrm flipH="1" flipV="1">
              <a:off x="2843253" y="297774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Oval 230"/>
            <p:cNvSpPr/>
            <p:nvPr/>
          </p:nvSpPr>
          <p:spPr>
            <a:xfrm flipH="1" flipV="1">
              <a:off x="2842139" y="307586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Oval 231"/>
            <p:cNvSpPr/>
            <p:nvPr/>
          </p:nvSpPr>
          <p:spPr>
            <a:xfrm flipH="1" flipV="1">
              <a:off x="2841029" y="316908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Oval 232"/>
            <p:cNvSpPr/>
            <p:nvPr/>
          </p:nvSpPr>
          <p:spPr>
            <a:xfrm flipH="1" flipV="1">
              <a:off x="2841029" y="32571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8" name="Group 267"/>
          <p:cNvGrpSpPr/>
          <p:nvPr/>
        </p:nvGrpSpPr>
        <p:grpSpPr>
          <a:xfrm>
            <a:off x="4557850" y="851692"/>
            <a:ext cx="156553" cy="325716"/>
            <a:chOff x="2002867" y="1585853"/>
            <a:chExt cx="156553" cy="325716"/>
          </a:xfrm>
        </p:grpSpPr>
        <p:pic>
          <p:nvPicPr>
            <p:cNvPr id="269" name="Picture 26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31460" y="1585853"/>
              <a:ext cx="127960" cy="325716"/>
            </a:xfrm>
            <a:prstGeom prst="rect">
              <a:avLst/>
            </a:prstGeom>
          </p:spPr>
        </p:pic>
        <p:sp>
          <p:nvSpPr>
            <p:cNvPr id="270" name="Oval 269"/>
            <p:cNvSpPr/>
            <p:nvPr/>
          </p:nvSpPr>
          <p:spPr>
            <a:xfrm flipH="1" flipV="1">
              <a:off x="2005091" y="1623159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Oval 270"/>
            <p:cNvSpPr/>
            <p:nvPr/>
          </p:nvSpPr>
          <p:spPr>
            <a:xfrm flipH="1" flipV="1">
              <a:off x="2003977" y="1715491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2" name="Oval 271"/>
            <p:cNvSpPr/>
            <p:nvPr/>
          </p:nvSpPr>
          <p:spPr>
            <a:xfrm flipH="1" flipV="1">
              <a:off x="2002867" y="1814499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90" name="Elbow Connector 289"/>
          <p:cNvCxnSpPr>
            <a:stCxn id="269" idx="3"/>
            <a:endCxn id="235" idx="6"/>
          </p:cNvCxnSpPr>
          <p:nvPr/>
        </p:nvCxnSpPr>
        <p:spPr>
          <a:xfrm>
            <a:off x="4714403" y="1014550"/>
            <a:ext cx="1118755" cy="146274"/>
          </a:xfrm>
          <a:prstGeom prst="bentConnector3">
            <a:avLst>
              <a:gd name="adj1" fmla="val 848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5" name="Elbow Connector 294"/>
          <p:cNvCxnSpPr>
            <a:stCxn id="269" idx="3"/>
            <a:endCxn id="9" idx="1"/>
          </p:cNvCxnSpPr>
          <p:nvPr/>
        </p:nvCxnSpPr>
        <p:spPr>
          <a:xfrm flipV="1">
            <a:off x="4714403" y="926715"/>
            <a:ext cx="185856" cy="878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4" name="Flowchart: Terminator 303"/>
          <p:cNvSpPr/>
          <p:nvPr/>
        </p:nvSpPr>
        <p:spPr>
          <a:xfrm>
            <a:off x="6737241" y="1107786"/>
            <a:ext cx="781287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 &amp; Pneumatics: Regen Power</a:t>
            </a:r>
          </a:p>
        </p:txBody>
      </p:sp>
      <p:sp>
        <p:nvSpPr>
          <p:cNvPr id="188" name="Rounded Rectangle 187"/>
          <p:cNvSpPr/>
          <p:nvPr/>
        </p:nvSpPr>
        <p:spPr>
          <a:xfrm>
            <a:off x="1123967" y="105015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89" name="Rounded Rectangle 188"/>
          <p:cNvSpPr/>
          <p:nvPr/>
        </p:nvSpPr>
        <p:spPr>
          <a:xfrm>
            <a:off x="1922953" y="1019048"/>
            <a:ext cx="1041031" cy="249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HVAC Mechanicals</a:t>
            </a:r>
            <a:endParaRPr lang="en-GB" sz="600" dirty="0"/>
          </a:p>
        </p:txBody>
      </p:sp>
      <p:cxnSp>
        <p:nvCxnSpPr>
          <p:cNvPr id="17" name="Straight Arrow Connector 16"/>
          <p:cNvCxnSpPr>
            <a:stCxn id="188" idx="3"/>
            <a:endCxn id="189" idx="1"/>
          </p:cNvCxnSpPr>
          <p:nvPr/>
        </p:nvCxnSpPr>
        <p:spPr>
          <a:xfrm flipV="1">
            <a:off x="1752303" y="1143999"/>
            <a:ext cx="170650" cy="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9" name="Rounded Rectangle 198"/>
          <p:cNvSpPr/>
          <p:nvPr/>
        </p:nvSpPr>
        <p:spPr>
          <a:xfrm>
            <a:off x="1123833" y="157076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2</a:t>
            </a:r>
            <a:endParaRPr lang="en-GB" sz="700" dirty="0">
              <a:solidFill>
                <a:srgbClr val="000000"/>
              </a:solidFill>
            </a:endParaRPr>
          </a:p>
        </p:txBody>
      </p:sp>
      <p:grpSp>
        <p:nvGrpSpPr>
          <p:cNvPr id="201" name="Group 200"/>
          <p:cNvGrpSpPr/>
          <p:nvPr/>
        </p:nvGrpSpPr>
        <p:grpSpPr>
          <a:xfrm>
            <a:off x="3113596" y="1337541"/>
            <a:ext cx="177402" cy="263401"/>
            <a:chOff x="1426057" y="1874219"/>
            <a:chExt cx="177402" cy="263401"/>
          </a:xfrm>
        </p:grpSpPr>
        <p:pic>
          <p:nvPicPr>
            <p:cNvPr id="202" name="Picture 20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203" name="Oval 20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Oval 203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7" name="Rounded Rectangle 206"/>
          <p:cNvSpPr/>
          <p:nvPr/>
        </p:nvSpPr>
        <p:spPr>
          <a:xfrm>
            <a:off x="1911315" y="1566342"/>
            <a:ext cx="1059700" cy="1924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Electrics</a:t>
            </a:r>
            <a:endParaRPr lang="en-GB" sz="600" dirty="0"/>
          </a:p>
        </p:txBody>
      </p:sp>
      <p:sp>
        <p:nvSpPr>
          <p:cNvPr id="208" name="Rounded Rectangle 207"/>
          <p:cNvSpPr/>
          <p:nvPr/>
        </p:nvSpPr>
        <p:spPr>
          <a:xfrm>
            <a:off x="1919415" y="1320800"/>
            <a:ext cx="1053899" cy="1948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HVAC Electrics</a:t>
            </a:r>
            <a:endParaRPr lang="en-GB" sz="600" dirty="0"/>
          </a:p>
        </p:txBody>
      </p:sp>
      <p:cxnSp>
        <p:nvCxnSpPr>
          <p:cNvPr id="226" name="Elbow Connector 225"/>
          <p:cNvCxnSpPr>
            <a:stCxn id="188" idx="3"/>
            <a:endCxn id="208" idx="1"/>
          </p:cNvCxnSpPr>
          <p:nvPr/>
        </p:nvCxnSpPr>
        <p:spPr>
          <a:xfrm>
            <a:off x="1752303" y="1144851"/>
            <a:ext cx="167112" cy="273361"/>
          </a:xfrm>
          <a:prstGeom prst="bentConnector3">
            <a:avLst>
              <a:gd name="adj1" fmla="val 4048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>
            <a:stCxn id="208" idx="3"/>
            <a:endCxn id="203" idx="6"/>
          </p:cNvCxnSpPr>
          <p:nvPr/>
        </p:nvCxnSpPr>
        <p:spPr>
          <a:xfrm>
            <a:off x="2973314" y="1418212"/>
            <a:ext cx="141396" cy="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8" name="Straight Arrow Connector 237"/>
          <p:cNvCxnSpPr>
            <a:stCxn id="199" idx="3"/>
            <a:endCxn id="207" idx="1"/>
          </p:cNvCxnSpPr>
          <p:nvPr/>
        </p:nvCxnSpPr>
        <p:spPr>
          <a:xfrm flipV="1">
            <a:off x="1752169" y="1662582"/>
            <a:ext cx="159146" cy="2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1" name="Elbow Connector 240"/>
          <p:cNvCxnSpPr>
            <a:stCxn id="207" idx="3"/>
            <a:endCxn id="204" idx="6"/>
          </p:cNvCxnSpPr>
          <p:nvPr/>
        </p:nvCxnSpPr>
        <p:spPr>
          <a:xfrm flipV="1">
            <a:off x="2971015" y="1524602"/>
            <a:ext cx="142581" cy="137980"/>
          </a:xfrm>
          <a:prstGeom prst="bentConnector3">
            <a:avLst>
              <a:gd name="adj1" fmla="val 2769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6" name="Elbow Connector 245"/>
          <p:cNvCxnSpPr>
            <a:stCxn id="189" idx="3"/>
            <a:endCxn id="231" idx="6"/>
          </p:cNvCxnSpPr>
          <p:nvPr/>
        </p:nvCxnSpPr>
        <p:spPr>
          <a:xfrm>
            <a:off x="2963984" y="1143999"/>
            <a:ext cx="561892" cy="6886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8" name="Elbow Connector 247"/>
          <p:cNvCxnSpPr>
            <a:stCxn id="202" idx="3"/>
            <a:endCxn id="232" idx="6"/>
          </p:cNvCxnSpPr>
          <p:nvPr/>
        </p:nvCxnSpPr>
        <p:spPr>
          <a:xfrm flipV="1">
            <a:off x="3290998" y="1306089"/>
            <a:ext cx="233768" cy="163153"/>
          </a:xfrm>
          <a:prstGeom prst="bentConnector3">
            <a:avLst>
              <a:gd name="adj1" fmla="val 3267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9" name="Rounded Rectangle 248"/>
          <p:cNvSpPr/>
          <p:nvPr/>
        </p:nvSpPr>
        <p:spPr>
          <a:xfrm>
            <a:off x="1120750" y="182459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3</a:t>
            </a:r>
          </a:p>
        </p:txBody>
      </p:sp>
      <p:cxnSp>
        <p:nvCxnSpPr>
          <p:cNvPr id="252" name="Straight Arrow Connector 251"/>
          <p:cNvCxnSpPr>
            <a:stCxn id="249" idx="3"/>
            <a:endCxn id="257" idx="1"/>
          </p:cNvCxnSpPr>
          <p:nvPr/>
        </p:nvCxnSpPr>
        <p:spPr>
          <a:xfrm flipV="1">
            <a:off x="1749086" y="1918502"/>
            <a:ext cx="171496" cy="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257" idx="3"/>
            <a:endCxn id="233" idx="6"/>
          </p:cNvCxnSpPr>
          <p:nvPr/>
        </p:nvCxnSpPr>
        <p:spPr>
          <a:xfrm flipV="1">
            <a:off x="2963984" y="1394163"/>
            <a:ext cx="560782" cy="524339"/>
          </a:xfrm>
          <a:prstGeom prst="bentConnector3">
            <a:avLst>
              <a:gd name="adj1" fmla="val 79776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202" idx="3"/>
            <a:endCxn id="237" idx="6"/>
          </p:cNvCxnSpPr>
          <p:nvPr/>
        </p:nvCxnSpPr>
        <p:spPr>
          <a:xfrm flipV="1">
            <a:off x="3290998" y="1258943"/>
            <a:ext cx="2541046" cy="2102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57" idx="3"/>
            <a:endCxn id="239" idx="6"/>
          </p:cNvCxnSpPr>
          <p:nvPr/>
        </p:nvCxnSpPr>
        <p:spPr>
          <a:xfrm flipV="1">
            <a:off x="2963984" y="1352164"/>
            <a:ext cx="2866950" cy="566338"/>
          </a:xfrm>
          <a:prstGeom prst="bentConnector3">
            <a:avLst>
              <a:gd name="adj1" fmla="val 2899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7" name="Rounded Rectangle 256"/>
          <p:cNvSpPr/>
          <p:nvPr/>
        </p:nvSpPr>
        <p:spPr>
          <a:xfrm>
            <a:off x="1920582" y="1812174"/>
            <a:ext cx="1043402" cy="2126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</a:t>
            </a:r>
            <a:r>
              <a:rPr lang="en-GB" sz="600" dirty="0"/>
              <a:t>power demand at </a:t>
            </a:r>
            <a:r>
              <a:rPr lang="en-GB" sz="600" dirty="0" smtClean="0"/>
              <a:t>crank from Pneumatics</a:t>
            </a:r>
            <a:endParaRPr lang="en-GB" sz="600" dirty="0"/>
          </a:p>
        </p:txBody>
      </p:sp>
      <p:sp>
        <p:nvSpPr>
          <p:cNvPr id="278" name="Rounded Rectangle 277"/>
          <p:cNvSpPr/>
          <p:nvPr/>
        </p:nvSpPr>
        <p:spPr>
          <a:xfrm>
            <a:off x="3932467" y="163849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279" name="Rounded Rectangle 278"/>
          <p:cNvSpPr/>
          <p:nvPr/>
        </p:nvSpPr>
        <p:spPr>
          <a:xfrm>
            <a:off x="4750723" y="1592239"/>
            <a:ext cx="94346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 </a:t>
            </a:r>
          </a:p>
          <a:p>
            <a:pPr algn="ctr"/>
            <a:r>
              <a:rPr lang="en-GB" sz="600" dirty="0" smtClean="0"/>
              <a:t>compressor OFF</a:t>
            </a:r>
            <a:endParaRPr lang="en-GB" sz="600" dirty="0"/>
          </a:p>
        </p:txBody>
      </p:sp>
      <p:cxnSp>
        <p:nvCxnSpPr>
          <p:cNvPr id="281" name="Straight Arrow Connector 280"/>
          <p:cNvCxnSpPr>
            <a:stCxn id="278" idx="3"/>
            <a:endCxn id="279" idx="1"/>
          </p:cNvCxnSpPr>
          <p:nvPr/>
        </p:nvCxnSpPr>
        <p:spPr>
          <a:xfrm flipV="1">
            <a:off x="4560803" y="1730062"/>
            <a:ext cx="189920" cy="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3" name="Elbow Connector 282"/>
          <p:cNvCxnSpPr>
            <a:stCxn id="279" idx="3"/>
            <a:endCxn id="240" idx="6"/>
          </p:cNvCxnSpPr>
          <p:nvPr/>
        </p:nvCxnSpPr>
        <p:spPr>
          <a:xfrm flipV="1">
            <a:off x="5694184" y="1440238"/>
            <a:ext cx="136750" cy="289824"/>
          </a:xfrm>
          <a:prstGeom prst="bentConnector3">
            <a:avLst>
              <a:gd name="adj1" fmla="val 24608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4" name="Elbow Connector 293"/>
          <p:cNvCxnSpPr>
            <a:stCxn id="304" idx="3"/>
            <a:endCxn id="26" idx="0"/>
          </p:cNvCxnSpPr>
          <p:nvPr/>
        </p:nvCxnSpPr>
        <p:spPr>
          <a:xfrm>
            <a:off x="7518528" y="1251883"/>
            <a:ext cx="38222" cy="2865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7826311" y="1151060"/>
            <a:ext cx="201966" cy="319330"/>
            <a:chOff x="2031714" y="1900840"/>
            <a:chExt cx="201966" cy="319330"/>
          </a:xfrm>
        </p:grpSpPr>
        <p:pic>
          <p:nvPicPr>
            <p:cNvPr id="299" name="Picture 29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300" name="Oval 299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1" name="Oval 300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05" name="Elbow Connector 304"/>
          <p:cNvCxnSpPr>
            <a:stCxn id="26" idx="3"/>
            <a:endCxn id="301" idx="6"/>
          </p:cNvCxnSpPr>
          <p:nvPr/>
        </p:nvCxnSpPr>
        <p:spPr>
          <a:xfrm flipV="1">
            <a:off x="7627485" y="1361282"/>
            <a:ext cx="198826" cy="29113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7" name="Straight Arrow Connector 306"/>
          <p:cNvCxnSpPr>
            <a:stCxn id="304" idx="3"/>
            <a:endCxn id="300" idx="6"/>
          </p:cNvCxnSpPr>
          <p:nvPr/>
        </p:nvCxnSpPr>
        <p:spPr>
          <a:xfrm>
            <a:off x="7518528" y="1251883"/>
            <a:ext cx="308897" cy="3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8" name="Rounded Rectangle 307"/>
          <p:cNvSpPr/>
          <p:nvPr/>
        </p:nvSpPr>
        <p:spPr>
          <a:xfrm>
            <a:off x="7040137" y="495956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Power difference between OFF and ON operation</a:t>
            </a:r>
            <a:endParaRPr lang="en-GB" sz="600" dirty="0"/>
          </a:p>
        </p:txBody>
      </p:sp>
      <p:sp>
        <p:nvSpPr>
          <p:cNvPr id="309" name="Rounded Rectangle 308"/>
          <p:cNvSpPr/>
          <p:nvPr/>
        </p:nvSpPr>
        <p:spPr>
          <a:xfrm>
            <a:off x="6207871" y="53584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311" name="Straight Arrow Connector 310"/>
          <p:cNvCxnSpPr>
            <a:stCxn id="309" idx="3"/>
            <a:endCxn id="308" idx="1"/>
          </p:cNvCxnSpPr>
          <p:nvPr/>
        </p:nvCxnSpPr>
        <p:spPr>
          <a:xfrm>
            <a:off x="6836207" y="630539"/>
            <a:ext cx="203930" cy="3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8" name="Elbow Connector 317"/>
          <p:cNvCxnSpPr>
            <a:stCxn id="299" idx="3"/>
            <a:endCxn id="459" idx="6"/>
          </p:cNvCxnSpPr>
          <p:nvPr/>
        </p:nvCxnSpPr>
        <p:spPr>
          <a:xfrm flipV="1">
            <a:off x="8028277" y="1008570"/>
            <a:ext cx="170861" cy="3021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1" name="Elbow Connector 320"/>
          <p:cNvCxnSpPr>
            <a:stCxn id="308" idx="3"/>
            <a:endCxn id="458" idx="6"/>
          </p:cNvCxnSpPr>
          <p:nvPr/>
        </p:nvCxnSpPr>
        <p:spPr>
          <a:xfrm>
            <a:off x="7991154" y="633779"/>
            <a:ext cx="209098" cy="26911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3" name="TextBox 322"/>
          <p:cNvSpPr txBox="1"/>
          <p:nvPr/>
        </p:nvSpPr>
        <p:spPr>
          <a:xfrm>
            <a:off x="8721386" y="857479"/>
            <a:ext cx="349776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 smtClean="0"/>
              <a:t>+ </a:t>
            </a:r>
            <a:r>
              <a:rPr lang="en-GB" sz="600" dirty="0" err="1" smtClean="0"/>
              <a:t>ve</a:t>
            </a:r>
            <a:r>
              <a:rPr lang="en-GB" sz="600" dirty="0" smtClean="0"/>
              <a:t>?</a:t>
            </a:r>
            <a:endParaRPr lang="en-GB" sz="600" dirty="0"/>
          </a:p>
        </p:txBody>
      </p:sp>
      <p:sp>
        <p:nvSpPr>
          <p:cNvPr id="324" name="TextBox 323"/>
          <p:cNvSpPr txBox="1"/>
          <p:nvPr/>
        </p:nvSpPr>
        <p:spPr>
          <a:xfrm>
            <a:off x="9030597" y="812711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327" name="Straight Arrow Connector 326"/>
          <p:cNvCxnSpPr>
            <a:stCxn id="457" idx="3"/>
            <a:endCxn id="323" idx="1"/>
          </p:cNvCxnSpPr>
          <p:nvPr/>
        </p:nvCxnSpPr>
        <p:spPr>
          <a:xfrm flipV="1">
            <a:off x="8376540" y="949812"/>
            <a:ext cx="344846" cy="3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29" name="Group 328"/>
          <p:cNvGrpSpPr/>
          <p:nvPr/>
        </p:nvGrpSpPr>
        <p:grpSpPr>
          <a:xfrm>
            <a:off x="9789135" y="1621136"/>
            <a:ext cx="171490" cy="307424"/>
            <a:chOff x="2119626" y="1550074"/>
            <a:chExt cx="171490" cy="307424"/>
          </a:xfrm>
        </p:grpSpPr>
        <p:pic>
          <p:nvPicPr>
            <p:cNvPr id="331" name="Picture 33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32" name="Oval 33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4" name="Oval 33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7" name="Elbow Connector 336"/>
          <p:cNvCxnSpPr>
            <a:stCxn id="323" idx="3"/>
            <a:endCxn id="332" idx="6"/>
          </p:cNvCxnSpPr>
          <p:nvPr/>
        </p:nvCxnSpPr>
        <p:spPr>
          <a:xfrm>
            <a:off x="9071162" y="949812"/>
            <a:ext cx="719087" cy="7714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4" name="Rounded Rectangle 343"/>
          <p:cNvSpPr/>
          <p:nvPr/>
        </p:nvSpPr>
        <p:spPr>
          <a:xfrm>
            <a:off x="7700482" y="173799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345" name="Rounded Rectangle 344"/>
          <p:cNvSpPr/>
          <p:nvPr/>
        </p:nvSpPr>
        <p:spPr>
          <a:xfrm>
            <a:off x="8460862" y="1691733"/>
            <a:ext cx="94346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compressor OFF</a:t>
            </a:r>
            <a:endParaRPr lang="en-GB" sz="600" dirty="0"/>
          </a:p>
        </p:txBody>
      </p:sp>
      <p:cxnSp>
        <p:nvCxnSpPr>
          <p:cNvPr id="346" name="Straight Arrow Connector 345"/>
          <p:cNvCxnSpPr>
            <a:stCxn id="344" idx="3"/>
            <a:endCxn id="345" idx="1"/>
          </p:cNvCxnSpPr>
          <p:nvPr/>
        </p:nvCxnSpPr>
        <p:spPr>
          <a:xfrm flipV="1">
            <a:off x="8328818" y="1829556"/>
            <a:ext cx="132044" cy="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7" name="Rounded Rectangle 346"/>
          <p:cNvSpPr/>
          <p:nvPr/>
        </p:nvSpPr>
        <p:spPr>
          <a:xfrm>
            <a:off x="8470729" y="2017942"/>
            <a:ext cx="943461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compressor ON</a:t>
            </a:r>
            <a:endParaRPr lang="en-GB" sz="600" dirty="0"/>
          </a:p>
        </p:txBody>
      </p:sp>
      <p:cxnSp>
        <p:nvCxnSpPr>
          <p:cNvPr id="349" name="Elbow Connector 348"/>
          <p:cNvCxnSpPr>
            <a:stCxn id="344" idx="3"/>
            <a:endCxn id="347" idx="1"/>
          </p:cNvCxnSpPr>
          <p:nvPr/>
        </p:nvCxnSpPr>
        <p:spPr>
          <a:xfrm>
            <a:off x="8328818" y="1832688"/>
            <a:ext cx="141911" cy="323077"/>
          </a:xfrm>
          <a:prstGeom prst="bentConnector3">
            <a:avLst>
              <a:gd name="adj1" fmla="val 2145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51" name="Group 350"/>
          <p:cNvGrpSpPr/>
          <p:nvPr/>
        </p:nvGrpSpPr>
        <p:grpSpPr>
          <a:xfrm>
            <a:off x="9789135" y="1949284"/>
            <a:ext cx="171490" cy="307424"/>
            <a:chOff x="2119626" y="1550074"/>
            <a:chExt cx="171490" cy="307424"/>
          </a:xfrm>
        </p:grpSpPr>
        <p:pic>
          <p:nvPicPr>
            <p:cNvPr id="352" name="Picture 35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53" name="Oval 352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4" name="Oval 35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5" name="TextBox 354"/>
          <p:cNvSpPr txBox="1"/>
          <p:nvPr/>
        </p:nvSpPr>
        <p:spPr>
          <a:xfrm>
            <a:off x="8722037" y="1211570"/>
            <a:ext cx="476412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 smtClean="0"/>
              <a:t>- </a:t>
            </a:r>
            <a:r>
              <a:rPr lang="en-GB" sz="600" dirty="0" err="1" smtClean="0"/>
              <a:t>ve</a:t>
            </a:r>
            <a:r>
              <a:rPr lang="en-GB" sz="600" dirty="0" smtClean="0"/>
              <a:t> or 0?</a:t>
            </a:r>
            <a:endParaRPr lang="en-GB" sz="600" dirty="0"/>
          </a:p>
        </p:txBody>
      </p:sp>
      <p:sp>
        <p:nvSpPr>
          <p:cNvPr id="356" name="TextBox 355"/>
          <p:cNvSpPr txBox="1"/>
          <p:nvPr/>
        </p:nvSpPr>
        <p:spPr>
          <a:xfrm>
            <a:off x="9131913" y="1166802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150" name="Elbow Connector 149"/>
          <p:cNvCxnSpPr>
            <a:stCxn id="457" idx="3"/>
            <a:endCxn id="355" idx="1"/>
          </p:cNvCxnSpPr>
          <p:nvPr/>
        </p:nvCxnSpPr>
        <p:spPr>
          <a:xfrm>
            <a:off x="8376540" y="953210"/>
            <a:ext cx="345497" cy="3506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0" name="Elbow Connector 359"/>
          <p:cNvCxnSpPr>
            <a:stCxn id="355" idx="3"/>
            <a:endCxn id="353" idx="6"/>
          </p:cNvCxnSpPr>
          <p:nvPr/>
        </p:nvCxnSpPr>
        <p:spPr>
          <a:xfrm>
            <a:off x="9198449" y="1303903"/>
            <a:ext cx="591800" cy="74547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4" name="Straight Arrow Connector 363"/>
          <p:cNvCxnSpPr>
            <a:stCxn id="347" idx="3"/>
            <a:endCxn id="354" idx="6"/>
          </p:cNvCxnSpPr>
          <p:nvPr/>
        </p:nvCxnSpPr>
        <p:spPr>
          <a:xfrm flipV="1">
            <a:off x="9414190" y="2155060"/>
            <a:ext cx="374945" cy="705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6" name="Straight Arrow Connector 365"/>
          <p:cNvCxnSpPr>
            <a:stCxn id="345" idx="3"/>
            <a:endCxn id="334" idx="6"/>
          </p:cNvCxnSpPr>
          <p:nvPr/>
        </p:nvCxnSpPr>
        <p:spPr>
          <a:xfrm flipV="1">
            <a:off x="9404323" y="1826912"/>
            <a:ext cx="384812" cy="2644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331" idx="3"/>
            <a:endCxn id="462" idx="6"/>
          </p:cNvCxnSpPr>
          <p:nvPr/>
        </p:nvCxnSpPr>
        <p:spPr>
          <a:xfrm>
            <a:off x="9960625" y="1774848"/>
            <a:ext cx="220767" cy="11324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5" name="Elbow Connector 374"/>
          <p:cNvCxnSpPr>
            <a:stCxn id="352" idx="3"/>
            <a:endCxn id="463" idx="6"/>
          </p:cNvCxnSpPr>
          <p:nvPr/>
        </p:nvCxnSpPr>
        <p:spPr>
          <a:xfrm flipV="1">
            <a:off x="9960625" y="1993777"/>
            <a:ext cx="219653" cy="1092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6" name="Rounded Rectangle 375"/>
          <p:cNvSpPr/>
          <p:nvPr/>
        </p:nvSpPr>
        <p:spPr>
          <a:xfrm>
            <a:off x="10927474" y="1802425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Pneumatic: air comp power gen. at crank</a:t>
            </a:r>
            <a:endParaRPr lang="en-GB" sz="600" dirty="0"/>
          </a:p>
        </p:txBody>
      </p:sp>
      <p:cxnSp>
        <p:nvCxnSpPr>
          <p:cNvPr id="378" name="Straight Arrow Connector 377"/>
          <p:cNvCxnSpPr>
            <a:stCxn id="461" idx="3"/>
            <a:endCxn id="376" idx="1"/>
          </p:cNvCxnSpPr>
          <p:nvPr/>
        </p:nvCxnSpPr>
        <p:spPr>
          <a:xfrm>
            <a:off x="10357680" y="1938417"/>
            <a:ext cx="569794" cy="1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9" name="Rounded Rectangle 378"/>
          <p:cNvSpPr/>
          <p:nvPr/>
        </p:nvSpPr>
        <p:spPr>
          <a:xfrm>
            <a:off x="10927474" y="1470076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Pneumatic: alternator power gen. at crank</a:t>
            </a:r>
            <a:endParaRPr lang="en-GB" sz="600" dirty="0"/>
          </a:p>
        </p:txBody>
      </p:sp>
      <p:cxnSp>
        <p:nvCxnSpPr>
          <p:cNvPr id="381" name="Elbow Connector 380"/>
          <p:cNvCxnSpPr>
            <a:stCxn id="26" idx="3"/>
            <a:endCxn id="379" idx="1"/>
          </p:cNvCxnSpPr>
          <p:nvPr/>
        </p:nvCxnSpPr>
        <p:spPr>
          <a:xfrm flipV="1">
            <a:off x="7627485" y="1607899"/>
            <a:ext cx="3299989" cy="4451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27" name="Group 226"/>
          <p:cNvGrpSpPr/>
          <p:nvPr/>
        </p:nvGrpSpPr>
        <p:grpSpPr>
          <a:xfrm>
            <a:off x="5830934" y="1066180"/>
            <a:ext cx="184890" cy="461498"/>
            <a:chOff x="3796559" y="2401074"/>
            <a:chExt cx="184890" cy="461498"/>
          </a:xfrm>
        </p:grpSpPr>
        <p:pic>
          <p:nvPicPr>
            <p:cNvPr id="234" name="Picture 23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13632" y="2401074"/>
              <a:ext cx="167817" cy="461498"/>
            </a:xfrm>
            <a:prstGeom prst="rect">
              <a:avLst/>
            </a:prstGeom>
          </p:spPr>
        </p:pic>
        <p:sp>
          <p:nvSpPr>
            <p:cNvPr id="235" name="Oval 234"/>
            <p:cNvSpPr/>
            <p:nvPr/>
          </p:nvSpPr>
          <p:spPr>
            <a:xfrm flipH="1" flipV="1">
              <a:off x="3798783" y="246466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Oval 236"/>
            <p:cNvSpPr/>
            <p:nvPr/>
          </p:nvSpPr>
          <p:spPr>
            <a:xfrm flipH="1" flipV="1">
              <a:off x="3797669" y="256278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Oval 238"/>
            <p:cNvSpPr/>
            <p:nvPr/>
          </p:nvSpPr>
          <p:spPr>
            <a:xfrm flipH="1" flipV="1">
              <a:off x="3796559" y="265600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Oval 239"/>
            <p:cNvSpPr/>
            <p:nvPr/>
          </p:nvSpPr>
          <p:spPr>
            <a:xfrm flipH="1" flipV="1">
              <a:off x="3796559" y="274408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1" name="Flowchart: Terminator 250"/>
          <p:cNvSpPr/>
          <p:nvPr/>
        </p:nvSpPr>
        <p:spPr>
          <a:xfrm>
            <a:off x="6723135" y="2531232"/>
            <a:ext cx="781287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 only: Regen Power</a:t>
            </a:r>
          </a:p>
        </p:txBody>
      </p:sp>
      <p:cxnSp>
        <p:nvCxnSpPr>
          <p:cNvPr id="30" name="Elbow Connector 29"/>
          <p:cNvCxnSpPr>
            <a:stCxn id="234" idx="3"/>
            <a:endCxn id="282" idx="6"/>
          </p:cNvCxnSpPr>
          <p:nvPr/>
        </p:nvCxnSpPr>
        <p:spPr>
          <a:xfrm>
            <a:off x="6015824" y="1296929"/>
            <a:ext cx="196377" cy="1288961"/>
          </a:xfrm>
          <a:prstGeom prst="bentConnector3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257" idx="3"/>
            <a:endCxn id="285" idx="6"/>
          </p:cNvCxnSpPr>
          <p:nvPr/>
        </p:nvCxnSpPr>
        <p:spPr>
          <a:xfrm>
            <a:off x="2963984" y="1918502"/>
            <a:ext cx="3245993" cy="858728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77" name="Group 276"/>
          <p:cNvGrpSpPr/>
          <p:nvPr/>
        </p:nvGrpSpPr>
        <p:grpSpPr>
          <a:xfrm>
            <a:off x="6209197" y="2491870"/>
            <a:ext cx="174509" cy="366916"/>
            <a:chOff x="2125935" y="699015"/>
            <a:chExt cx="174509" cy="366916"/>
          </a:xfrm>
        </p:grpSpPr>
        <p:pic>
          <p:nvPicPr>
            <p:cNvPr id="280" name="Picture 27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25935" y="699015"/>
              <a:ext cx="174509" cy="366916"/>
            </a:xfrm>
            <a:prstGeom prst="rect">
              <a:avLst/>
            </a:prstGeom>
          </p:spPr>
        </p:pic>
        <p:sp>
          <p:nvSpPr>
            <p:cNvPr id="282" name="Oval 281"/>
            <p:cNvSpPr/>
            <p:nvPr/>
          </p:nvSpPr>
          <p:spPr>
            <a:xfrm flipH="1" flipV="1">
              <a:off x="2128939" y="761983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4" name="Oval 283"/>
            <p:cNvSpPr/>
            <p:nvPr/>
          </p:nvSpPr>
          <p:spPr>
            <a:xfrm flipH="1" flipV="1">
              <a:off x="2127825" y="85431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5" name="Oval 284"/>
            <p:cNvSpPr/>
            <p:nvPr/>
          </p:nvSpPr>
          <p:spPr>
            <a:xfrm flipH="1" flipV="1">
              <a:off x="2126715" y="953323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0" name="Elbow Connector 39"/>
          <p:cNvCxnSpPr>
            <a:stCxn id="279" idx="3"/>
            <a:endCxn id="280" idx="1"/>
          </p:cNvCxnSpPr>
          <p:nvPr/>
        </p:nvCxnSpPr>
        <p:spPr>
          <a:xfrm>
            <a:off x="5694184" y="1730062"/>
            <a:ext cx="515013" cy="9452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251" idx="3"/>
            <a:endCxn id="320" idx="2"/>
          </p:cNvCxnSpPr>
          <p:nvPr/>
        </p:nvCxnSpPr>
        <p:spPr>
          <a:xfrm flipV="1">
            <a:off x="7504422" y="2474925"/>
            <a:ext cx="52739" cy="2004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88" idx="3"/>
            <a:endCxn id="289" idx="1"/>
          </p:cNvCxnSpPr>
          <p:nvPr/>
        </p:nvCxnSpPr>
        <p:spPr>
          <a:xfrm>
            <a:off x="6148549" y="2027864"/>
            <a:ext cx="201724" cy="2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3" name="Rounded Rectangle 292"/>
          <p:cNvSpPr/>
          <p:nvPr/>
        </p:nvSpPr>
        <p:spPr>
          <a:xfrm>
            <a:off x="10927474" y="2227790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only: </a:t>
            </a:r>
            <a:r>
              <a:rPr lang="en-GB" sz="600" dirty="0"/>
              <a:t>alternator power gen. at crank</a:t>
            </a:r>
          </a:p>
        </p:txBody>
      </p:sp>
      <p:cxnSp>
        <p:nvCxnSpPr>
          <p:cNvPr id="54" name="Straight Arrow Connector 53"/>
          <p:cNvCxnSpPr>
            <a:stCxn id="320" idx="3"/>
            <a:endCxn id="293" idx="1"/>
          </p:cNvCxnSpPr>
          <p:nvPr/>
        </p:nvCxnSpPr>
        <p:spPr>
          <a:xfrm>
            <a:off x="7627896" y="2360963"/>
            <a:ext cx="3299578" cy="4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6" name="Rounded Rectangle 295"/>
          <p:cNvSpPr/>
          <p:nvPr/>
        </p:nvSpPr>
        <p:spPr>
          <a:xfrm>
            <a:off x="10927474" y="2808282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</a:t>
            </a:r>
            <a:endParaRPr lang="en-GB" sz="600" dirty="0"/>
          </a:p>
        </p:txBody>
      </p:sp>
      <p:cxnSp>
        <p:nvCxnSpPr>
          <p:cNvPr id="63" name="Elbow Connector 62"/>
          <p:cNvCxnSpPr>
            <a:stCxn id="257" idx="3"/>
            <a:endCxn id="296" idx="1"/>
          </p:cNvCxnSpPr>
          <p:nvPr/>
        </p:nvCxnSpPr>
        <p:spPr>
          <a:xfrm>
            <a:off x="2963984" y="1918502"/>
            <a:ext cx="7963490" cy="1027603"/>
          </a:xfrm>
          <a:prstGeom prst="bentConnector3">
            <a:avLst>
              <a:gd name="adj1" fmla="val 20445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2" name="Flowchart: Terminator 301"/>
          <p:cNvSpPr/>
          <p:nvPr/>
        </p:nvSpPr>
        <p:spPr>
          <a:xfrm>
            <a:off x="6722366" y="3054907"/>
            <a:ext cx="834384" cy="28819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 only: Regen Power</a:t>
            </a:r>
          </a:p>
        </p:txBody>
      </p:sp>
      <p:cxnSp>
        <p:nvCxnSpPr>
          <p:cNvPr id="72" name="Elbow Connector 71"/>
          <p:cNvCxnSpPr>
            <a:stCxn id="234" idx="3"/>
            <a:endCxn id="326" idx="6"/>
          </p:cNvCxnSpPr>
          <p:nvPr/>
        </p:nvCxnSpPr>
        <p:spPr>
          <a:xfrm>
            <a:off x="6015824" y="1296929"/>
            <a:ext cx="182932" cy="1906552"/>
          </a:xfrm>
          <a:prstGeom prst="bentConnector3">
            <a:avLst>
              <a:gd name="adj1" fmla="val 53967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202" idx="3"/>
            <a:endCxn id="328" idx="6"/>
          </p:cNvCxnSpPr>
          <p:nvPr/>
        </p:nvCxnSpPr>
        <p:spPr>
          <a:xfrm>
            <a:off x="3290998" y="1469242"/>
            <a:ext cx="2906644" cy="1839919"/>
          </a:xfrm>
          <a:prstGeom prst="bentConnector3">
            <a:avLst>
              <a:gd name="adj1" fmla="val 256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0" name="Rounded Rectangle 329"/>
          <p:cNvSpPr/>
          <p:nvPr/>
        </p:nvSpPr>
        <p:spPr>
          <a:xfrm>
            <a:off x="6552636" y="3444872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Power difference between OFF and ON operation</a:t>
            </a:r>
            <a:endParaRPr lang="en-GB" sz="600" dirty="0"/>
          </a:p>
        </p:txBody>
      </p:sp>
      <p:sp>
        <p:nvSpPr>
          <p:cNvPr id="333" name="Rounded Rectangle 332"/>
          <p:cNvSpPr/>
          <p:nvPr/>
        </p:nvSpPr>
        <p:spPr>
          <a:xfrm>
            <a:off x="5720370" y="348476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335" name="Straight Arrow Connector 334"/>
          <p:cNvCxnSpPr>
            <a:stCxn id="333" idx="3"/>
            <a:endCxn id="330" idx="1"/>
          </p:cNvCxnSpPr>
          <p:nvPr/>
        </p:nvCxnSpPr>
        <p:spPr>
          <a:xfrm>
            <a:off x="6348706" y="3579455"/>
            <a:ext cx="203930" cy="3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>
            <a:off x="8355938" y="3265532"/>
            <a:ext cx="349776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600" dirty="0" smtClean="0"/>
              <a:t>+ </a:t>
            </a:r>
            <a:r>
              <a:rPr lang="en-GB" sz="600" dirty="0" err="1" smtClean="0"/>
              <a:t>ve</a:t>
            </a:r>
            <a:r>
              <a:rPr lang="en-GB" sz="600" dirty="0" smtClean="0"/>
              <a:t>?</a:t>
            </a:r>
            <a:endParaRPr lang="en-GB" sz="600" dirty="0"/>
          </a:p>
        </p:txBody>
      </p:sp>
      <p:sp>
        <p:nvSpPr>
          <p:cNvPr id="342" name="TextBox 341"/>
          <p:cNvSpPr txBox="1"/>
          <p:nvPr/>
        </p:nvSpPr>
        <p:spPr>
          <a:xfrm>
            <a:off x="8724141" y="3220764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343" name="Straight Arrow Connector 342"/>
          <p:cNvCxnSpPr>
            <a:stCxn id="389" idx="3"/>
            <a:endCxn id="341" idx="1"/>
          </p:cNvCxnSpPr>
          <p:nvPr/>
        </p:nvCxnSpPr>
        <p:spPr>
          <a:xfrm>
            <a:off x="8080830" y="3354058"/>
            <a:ext cx="275108" cy="3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0" name="TextBox 349"/>
          <p:cNvSpPr txBox="1"/>
          <p:nvPr/>
        </p:nvSpPr>
        <p:spPr>
          <a:xfrm>
            <a:off x="8356587" y="3503876"/>
            <a:ext cx="526009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600" dirty="0"/>
              <a:t>- </a:t>
            </a:r>
            <a:r>
              <a:rPr lang="en-GB" sz="600" dirty="0" err="1" smtClean="0"/>
              <a:t>ve</a:t>
            </a:r>
            <a:r>
              <a:rPr lang="en-GB" sz="600" dirty="0" smtClean="0"/>
              <a:t> </a:t>
            </a:r>
            <a:r>
              <a:rPr lang="en-GB" sz="600" dirty="0"/>
              <a:t>or 0?</a:t>
            </a:r>
          </a:p>
        </p:txBody>
      </p:sp>
      <p:sp>
        <p:nvSpPr>
          <p:cNvPr id="357" name="TextBox 356"/>
          <p:cNvSpPr txBox="1"/>
          <p:nvPr/>
        </p:nvSpPr>
        <p:spPr>
          <a:xfrm>
            <a:off x="8935250" y="3459108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Yes=1</a:t>
            </a:r>
          </a:p>
          <a:p>
            <a:r>
              <a:rPr lang="en-GB" sz="600" dirty="0" smtClean="0"/>
              <a:t>No=0</a:t>
            </a:r>
            <a:endParaRPr lang="en-GB" sz="600" dirty="0"/>
          </a:p>
        </p:txBody>
      </p:sp>
      <p:cxnSp>
        <p:nvCxnSpPr>
          <p:cNvPr id="358" name="Elbow Connector 357"/>
          <p:cNvCxnSpPr>
            <a:stCxn id="389" idx="3"/>
            <a:endCxn id="350" idx="1"/>
          </p:cNvCxnSpPr>
          <p:nvPr/>
        </p:nvCxnSpPr>
        <p:spPr>
          <a:xfrm>
            <a:off x="8080830" y="3354058"/>
            <a:ext cx="275757" cy="24215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330" idx="3"/>
            <a:endCxn id="454" idx="6"/>
          </p:cNvCxnSpPr>
          <p:nvPr/>
        </p:nvCxnSpPr>
        <p:spPr>
          <a:xfrm flipV="1">
            <a:off x="7503653" y="3409418"/>
            <a:ext cx="399775" cy="173277"/>
          </a:xfrm>
          <a:prstGeom prst="bentConnector3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1" name="Elbow Connector 290"/>
          <p:cNvCxnSpPr>
            <a:stCxn id="302" idx="3"/>
            <a:endCxn id="452" idx="6"/>
          </p:cNvCxnSpPr>
          <p:nvPr/>
        </p:nvCxnSpPr>
        <p:spPr>
          <a:xfrm>
            <a:off x="7556750" y="3199004"/>
            <a:ext cx="347792" cy="10473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59" name="Group 358"/>
          <p:cNvGrpSpPr/>
          <p:nvPr/>
        </p:nvGrpSpPr>
        <p:grpSpPr>
          <a:xfrm>
            <a:off x="9780299" y="3128680"/>
            <a:ext cx="171490" cy="307424"/>
            <a:chOff x="2119626" y="1550074"/>
            <a:chExt cx="171490" cy="307424"/>
          </a:xfrm>
        </p:grpSpPr>
        <p:pic>
          <p:nvPicPr>
            <p:cNvPr id="361" name="Picture 36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62" name="Oval 36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3" name="Oval 362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5" name="Group 364"/>
          <p:cNvGrpSpPr/>
          <p:nvPr/>
        </p:nvGrpSpPr>
        <p:grpSpPr>
          <a:xfrm>
            <a:off x="9780299" y="3456828"/>
            <a:ext cx="171490" cy="307424"/>
            <a:chOff x="2119626" y="1550074"/>
            <a:chExt cx="171490" cy="307424"/>
          </a:xfrm>
        </p:grpSpPr>
        <p:pic>
          <p:nvPicPr>
            <p:cNvPr id="367" name="Picture 36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72" name="Oval 371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4" name="Oval 373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84" name="Elbow Connector 383"/>
          <p:cNvCxnSpPr>
            <a:stCxn id="361" idx="3"/>
            <a:endCxn id="466" idx="6"/>
          </p:cNvCxnSpPr>
          <p:nvPr/>
        </p:nvCxnSpPr>
        <p:spPr>
          <a:xfrm>
            <a:off x="9951789" y="3282392"/>
            <a:ext cx="221073" cy="11354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5" name="Elbow Connector 384"/>
          <p:cNvCxnSpPr>
            <a:stCxn id="367" idx="3"/>
            <a:endCxn id="467" idx="6"/>
          </p:cNvCxnSpPr>
          <p:nvPr/>
        </p:nvCxnSpPr>
        <p:spPr>
          <a:xfrm flipV="1">
            <a:off x="9951789" y="3501617"/>
            <a:ext cx="219959" cy="10892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6" name="Straight Arrow Connector 385"/>
          <p:cNvCxnSpPr>
            <a:stCxn id="465" idx="3"/>
            <a:endCxn id="387" idx="1"/>
          </p:cNvCxnSpPr>
          <p:nvPr/>
        </p:nvCxnSpPr>
        <p:spPr>
          <a:xfrm>
            <a:off x="10349150" y="3446257"/>
            <a:ext cx="579572" cy="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3" name="Elbow Connector 182"/>
          <p:cNvCxnSpPr>
            <a:stCxn id="341" idx="3"/>
            <a:endCxn id="363" idx="6"/>
          </p:cNvCxnSpPr>
          <p:nvPr/>
        </p:nvCxnSpPr>
        <p:spPr>
          <a:xfrm flipV="1">
            <a:off x="8705714" y="3334456"/>
            <a:ext cx="1074585" cy="23409"/>
          </a:xfrm>
          <a:prstGeom prst="bentConnector3">
            <a:avLst/>
          </a:prstGeom>
          <a:noFill/>
          <a:ln w="6350" cap="flat" cmpd="sng" algn="ctr">
            <a:solidFill>
              <a:srgbClr val="FAE6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5" name="Elbow Connector 184"/>
          <p:cNvCxnSpPr>
            <a:stCxn id="350" idx="3"/>
            <a:endCxn id="374" idx="6"/>
          </p:cNvCxnSpPr>
          <p:nvPr/>
        </p:nvCxnSpPr>
        <p:spPr>
          <a:xfrm>
            <a:off x="8882596" y="3596209"/>
            <a:ext cx="897703" cy="66395"/>
          </a:xfrm>
          <a:prstGeom prst="bentConnector3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7" name="Elbow Connector 186"/>
          <p:cNvCxnSpPr>
            <a:stCxn id="345" idx="3"/>
            <a:endCxn id="362" idx="6"/>
          </p:cNvCxnSpPr>
          <p:nvPr/>
        </p:nvCxnSpPr>
        <p:spPr>
          <a:xfrm>
            <a:off x="9404323" y="1829556"/>
            <a:ext cx="377090" cy="1399220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1" name="Elbow Connector 190"/>
          <p:cNvCxnSpPr>
            <a:stCxn id="347" idx="3"/>
            <a:endCxn id="372" idx="6"/>
          </p:cNvCxnSpPr>
          <p:nvPr/>
        </p:nvCxnSpPr>
        <p:spPr>
          <a:xfrm>
            <a:off x="9414190" y="2155765"/>
            <a:ext cx="367223" cy="1401159"/>
          </a:xfrm>
          <a:prstGeom prst="bentConnector3">
            <a:avLst>
              <a:gd name="adj1" fmla="val 61032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87" name="Rounded Rectangle 386"/>
          <p:cNvSpPr/>
          <p:nvPr/>
        </p:nvSpPr>
        <p:spPr>
          <a:xfrm>
            <a:off x="10928722" y="3308990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 only: </a:t>
            </a:r>
            <a:r>
              <a:rPr lang="en-GB" sz="600" dirty="0"/>
              <a:t>air comp power gen. at crank</a:t>
            </a:r>
          </a:p>
        </p:txBody>
      </p:sp>
      <p:sp>
        <p:nvSpPr>
          <p:cNvPr id="388" name="Rounded Rectangle 387"/>
          <p:cNvSpPr/>
          <p:nvPr/>
        </p:nvSpPr>
        <p:spPr>
          <a:xfrm>
            <a:off x="10927473" y="3611236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</a:t>
            </a:r>
            <a:r>
              <a:rPr lang="en-GB" sz="600" dirty="0" smtClean="0"/>
              <a:t>power demand </a:t>
            </a:r>
            <a:r>
              <a:rPr lang="en-GB" sz="600" dirty="0"/>
              <a:t>at crank from Electrics (including HVAC electrics)</a:t>
            </a:r>
          </a:p>
        </p:txBody>
      </p:sp>
      <p:cxnSp>
        <p:nvCxnSpPr>
          <p:cNvPr id="195" name="Elbow Connector 194"/>
          <p:cNvCxnSpPr>
            <a:stCxn id="202" idx="3"/>
            <a:endCxn id="388" idx="1"/>
          </p:cNvCxnSpPr>
          <p:nvPr/>
        </p:nvCxnSpPr>
        <p:spPr>
          <a:xfrm>
            <a:off x="3290998" y="1469242"/>
            <a:ext cx="7636475" cy="2279817"/>
          </a:xfrm>
          <a:prstGeom prst="bentConnector3">
            <a:avLst>
              <a:gd name="adj1" fmla="val 96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90" name="Group 389"/>
          <p:cNvGrpSpPr/>
          <p:nvPr/>
        </p:nvGrpSpPr>
        <p:grpSpPr>
          <a:xfrm>
            <a:off x="6753529" y="4537258"/>
            <a:ext cx="271228" cy="533339"/>
            <a:chOff x="3704809" y="3042615"/>
            <a:chExt cx="271228" cy="715121"/>
          </a:xfrm>
        </p:grpSpPr>
        <p:grpSp>
          <p:nvGrpSpPr>
            <p:cNvPr id="391" name="Group 390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397" name="Rectangle 396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8" name="Oval 397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9" name="Oval 398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0" name="Oval 399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92" name="TextBox 391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93" name="TextBox 392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94" name="Straight Connector 393"/>
            <p:cNvCxnSpPr>
              <a:stCxn id="399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5" name="Straight Connector 394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6" name="Straight Connector 395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3" name="Rounded Rectangle 402"/>
          <p:cNvSpPr/>
          <p:nvPr/>
        </p:nvSpPr>
        <p:spPr>
          <a:xfrm>
            <a:off x="1046584" y="4516202"/>
            <a:ext cx="6080183" cy="228045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4" name="TextBox 403"/>
          <p:cNvSpPr txBox="1"/>
          <p:nvPr/>
        </p:nvSpPr>
        <p:spPr>
          <a:xfrm>
            <a:off x="1022507" y="4185392"/>
            <a:ext cx="8574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7</a:t>
            </a:r>
            <a:r>
              <a:rPr lang="en-GB" dirty="0" smtClean="0"/>
              <a:t>: </a:t>
            </a:r>
            <a:r>
              <a:rPr lang="en-GB" dirty="0" smtClean="0"/>
              <a:t>FULL CYCLE </a:t>
            </a:r>
            <a:r>
              <a:rPr lang="en-GB" dirty="0"/>
              <a:t>definition of alternator and air compressor </a:t>
            </a:r>
            <a:r>
              <a:rPr lang="en-GB" dirty="0" smtClean="0"/>
              <a:t>loads for smart systems</a:t>
            </a:r>
            <a:endParaRPr lang="en-GB" dirty="0"/>
          </a:p>
        </p:txBody>
      </p:sp>
      <p:sp>
        <p:nvSpPr>
          <p:cNvPr id="405" name="Rounded Rectangle 404"/>
          <p:cNvSpPr/>
          <p:nvPr/>
        </p:nvSpPr>
        <p:spPr>
          <a:xfrm>
            <a:off x="3901709" y="5024313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 </a:t>
            </a:r>
            <a:r>
              <a:rPr lang="en-GB" sz="600" dirty="0"/>
              <a:t>: air comp power gen. at crank</a:t>
            </a:r>
          </a:p>
        </p:txBody>
      </p:sp>
      <p:sp>
        <p:nvSpPr>
          <p:cNvPr id="406" name="Rounded Rectangle 405"/>
          <p:cNvSpPr/>
          <p:nvPr/>
        </p:nvSpPr>
        <p:spPr>
          <a:xfrm>
            <a:off x="3901709" y="4707828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&amp; Pneumatic</a:t>
            </a:r>
            <a:r>
              <a:rPr lang="en-GB" sz="600" dirty="0"/>
              <a:t>: alternator power gen. at crank</a:t>
            </a:r>
          </a:p>
        </p:txBody>
      </p:sp>
      <p:sp>
        <p:nvSpPr>
          <p:cNvPr id="407" name="Rounded Rectangle 406"/>
          <p:cNvSpPr/>
          <p:nvPr/>
        </p:nvSpPr>
        <p:spPr>
          <a:xfrm>
            <a:off x="3901709" y="5340798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</a:t>
            </a:r>
            <a:r>
              <a:rPr lang="en-GB" sz="600" dirty="0"/>
              <a:t>Electrical </a:t>
            </a:r>
            <a:r>
              <a:rPr lang="en-GB" sz="600" dirty="0" smtClean="0"/>
              <a:t>only: </a:t>
            </a:r>
            <a:r>
              <a:rPr lang="en-GB" sz="600" dirty="0"/>
              <a:t>alternator power gen. at crank</a:t>
            </a:r>
          </a:p>
        </p:txBody>
      </p:sp>
      <p:sp>
        <p:nvSpPr>
          <p:cNvPr id="408" name="Rounded Rectangle 407"/>
          <p:cNvSpPr/>
          <p:nvPr/>
        </p:nvSpPr>
        <p:spPr>
          <a:xfrm>
            <a:off x="3901709" y="5657283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</a:t>
            </a:r>
            <a:endParaRPr lang="en-GB" sz="600" dirty="0"/>
          </a:p>
        </p:txBody>
      </p:sp>
      <p:sp>
        <p:nvSpPr>
          <p:cNvPr id="409" name="Rounded Rectangle 408"/>
          <p:cNvSpPr/>
          <p:nvPr/>
        </p:nvSpPr>
        <p:spPr>
          <a:xfrm>
            <a:off x="3901709" y="5973768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 only</a:t>
            </a:r>
            <a:r>
              <a:rPr lang="en-GB" sz="600" dirty="0"/>
              <a:t>: air comp power gen. at crank</a:t>
            </a:r>
          </a:p>
        </p:txBody>
      </p:sp>
      <p:sp>
        <p:nvSpPr>
          <p:cNvPr id="410" name="Rounded Rectangle 409"/>
          <p:cNvSpPr/>
          <p:nvPr/>
        </p:nvSpPr>
        <p:spPr>
          <a:xfrm>
            <a:off x="3901709" y="629025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power </a:t>
            </a:r>
            <a:r>
              <a:rPr lang="en-GB" sz="600" dirty="0" smtClean="0"/>
              <a:t>demand at </a:t>
            </a:r>
            <a:r>
              <a:rPr lang="en-GB" sz="600" dirty="0"/>
              <a:t>crank from Electrics (including </a:t>
            </a:r>
            <a:r>
              <a:rPr lang="en-GB" sz="600" dirty="0" smtClean="0"/>
              <a:t>HVAC electrics)</a:t>
            </a:r>
            <a:endParaRPr lang="en-GB" sz="600" dirty="0"/>
          </a:p>
        </p:txBody>
      </p:sp>
      <p:sp>
        <p:nvSpPr>
          <p:cNvPr id="411" name="Rounded Rectangle 410"/>
          <p:cNvSpPr/>
          <p:nvPr/>
        </p:nvSpPr>
        <p:spPr>
          <a:xfrm>
            <a:off x="1307670" y="569931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cxnSp>
        <p:nvCxnSpPr>
          <p:cNvPr id="198" name="Elbow Connector 197"/>
          <p:cNvCxnSpPr>
            <a:stCxn id="411" idx="3"/>
            <a:endCxn id="406" idx="1"/>
          </p:cNvCxnSpPr>
          <p:nvPr/>
        </p:nvCxnSpPr>
        <p:spPr>
          <a:xfrm flipV="1">
            <a:off x="1936006" y="4845651"/>
            <a:ext cx="1965703" cy="9483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6" name="Elbow Connector 205"/>
          <p:cNvCxnSpPr>
            <a:stCxn id="411" idx="3"/>
            <a:endCxn id="405" idx="1"/>
          </p:cNvCxnSpPr>
          <p:nvPr/>
        </p:nvCxnSpPr>
        <p:spPr>
          <a:xfrm flipV="1">
            <a:off x="1936006" y="5162136"/>
            <a:ext cx="1965703" cy="63187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0" name="Elbow Connector 209"/>
          <p:cNvCxnSpPr>
            <a:stCxn id="411" idx="3"/>
            <a:endCxn id="407" idx="1"/>
          </p:cNvCxnSpPr>
          <p:nvPr/>
        </p:nvCxnSpPr>
        <p:spPr>
          <a:xfrm flipV="1">
            <a:off x="1936006" y="5478621"/>
            <a:ext cx="1965703" cy="3153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2" name="Elbow Connector 211"/>
          <p:cNvCxnSpPr>
            <a:stCxn id="411" idx="3"/>
            <a:endCxn id="408" idx="1"/>
          </p:cNvCxnSpPr>
          <p:nvPr/>
        </p:nvCxnSpPr>
        <p:spPr>
          <a:xfrm>
            <a:off x="1936006" y="5794011"/>
            <a:ext cx="1965703" cy="109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5" name="Elbow Connector 214"/>
          <p:cNvCxnSpPr>
            <a:stCxn id="411" idx="3"/>
            <a:endCxn id="409" idx="1"/>
          </p:cNvCxnSpPr>
          <p:nvPr/>
        </p:nvCxnSpPr>
        <p:spPr>
          <a:xfrm>
            <a:off x="1936006" y="5794011"/>
            <a:ext cx="1965703" cy="3175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8" name="Elbow Connector 217"/>
          <p:cNvCxnSpPr>
            <a:stCxn id="411" idx="3"/>
            <a:endCxn id="410" idx="1"/>
          </p:cNvCxnSpPr>
          <p:nvPr/>
        </p:nvCxnSpPr>
        <p:spPr>
          <a:xfrm>
            <a:off x="1936006" y="5794011"/>
            <a:ext cx="1965703" cy="63406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12" name="Group 411"/>
          <p:cNvGrpSpPr/>
          <p:nvPr/>
        </p:nvGrpSpPr>
        <p:grpSpPr>
          <a:xfrm>
            <a:off x="6753529" y="5095641"/>
            <a:ext cx="271228" cy="533339"/>
            <a:chOff x="3704809" y="3042615"/>
            <a:chExt cx="271228" cy="715121"/>
          </a:xfrm>
        </p:grpSpPr>
        <p:grpSp>
          <p:nvGrpSpPr>
            <p:cNvPr id="413" name="Group 412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19" name="Rectangle 418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0" name="Oval 419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1" name="Oval 420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2" name="Oval 421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14" name="TextBox 413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15" name="TextBox 414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16" name="Straight Connector 415"/>
            <p:cNvCxnSpPr>
              <a:stCxn id="421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0" name="Elbow Connector 219"/>
          <p:cNvCxnSpPr>
            <a:stCxn id="406" idx="3"/>
            <a:endCxn id="392" idx="1"/>
          </p:cNvCxnSpPr>
          <p:nvPr/>
        </p:nvCxnSpPr>
        <p:spPr>
          <a:xfrm flipV="1">
            <a:off x="4970902" y="4625407"/>
            <a:ext cx="1782627" cy="220244"/>
          </a:xfrm>
          <a:prstGeom prst="bentConnector3">
            <a:avLst>
              <a:gd name="adj1" fmla="val 9418"/>
            </a:avLst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25" name="Group 424"/>
          <p:cNvGrpSpPr/>
          <p:nvPr/>
        </p:nvGrpSpPr>
        <p:grpSpPr>
          <a:xfrm>
            <a:off x="6753529" y="5646994"/>
            <a:ext cx="271228" cy="533339"/>
            <a:chOff x="3704809" y="3042615"/>
            <a:chExt cx="271228" cy="715121"/>
          </a:xfrm>
        </p:grpSpPr>
        <p:grpSp>
          <p:nvGrpSpPr>
            <p:cNvPr id="426" name="Group 425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32" name="Rectangle 431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3" name="Oval 432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4" name="Oval 433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5" name="Oval 434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27" name="TextBox 426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28" name="TextBox 427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29" name="Straight Connector 428"/>
            <p:cNvCxnSpPr>
              <a:stCxn id="434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0" name="Straight Connector 429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1" name="Straight Connector 430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8" name="Group 437"/>
          <p:cNvGrpSpPr/>
          <p:nvPr/>
        </p:nvGrpSpPr>
        <p:grpSpPr>
          <a:xfrm>
            <a:off x="6753529" y="6205377"/>
            <a:ext cx="271228" cy="533339"/>
            <a:chOff x="3704809" y="3042615"/>
            <a:chExt cx="271228" cy="715121"/>
          </a:xfrm>
        </p:grpSpPr>
        <p:grpSp>
          <p:nvGrpSpPr>
            <p:cNvPr id="439" name="Group 43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445" name="Rectangle 444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6" name="Oval 445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7" name="Oval 446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8" name="Oval 447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0" name="TextBox 43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441" name="TextBox 44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442" name="Straight Connector 441"/>
            <p:cNvCxnSpPr>
              <a:stCxn id="447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3" name="Straight Connector 442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4" name="Straight Connector 443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2" name="Elbow Connector 221"/>
          <p:cNvCxnSpPr>
            <a:endCxn id="414" idx="1"/>
          </p:cNvCxnSpPr>
          <p:nvPr/>
        </p:nvCxnSpPr>
        <p:spPr>
          <a:xfrm>
            <a:off x="4988336" y="5162024"/>
            <a:ext cx="1765193" cy="21766"/>
          </a:xfrm>
          <a:prstGeom prst="bentConnector3">
            <a:avLst>
              <a:gd name="adj1" fmla="val 21148"/>
            </a:avLst>
          </a:prstGeom>
          <a:ln>
            <a:solidFill>
              <a:srgbClr val="469C23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1" name="Elbow Connector 450"/>
          <p:cNvCxnSpPr>
            <a:stCxn id="407" idx="3"/>
            <a:endCxn id="427" idx="1"/>
          </p:cNvCxnSpPr>
          <p:nvPr/>
        </p:nvCxnSpPr>
        <p:spPr>
          <a:xfrm>
            <a:off x="4970902" y="5478621"/>
            <a:ext cx="1782627" cy="256522"/>
          </a:xfrm>
          <a:prstGeom prst="bentConnector3">
            <a:avLst>
              <a:gd name="adj1" fmla="val 9047"/>
            </a:avLst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3" name="Elbow Connector 452"/>
          <p:cNvCxnSpPr>
            <a:stCxn id="408" idx="3"/>
            <a:endCxn id="415" idx="1"/>
          </p:cNvCxnSpPr>
          <p:nvPr/>
        </p:nvCxnSpPr>
        <p:spPr>
          <a:xfrm flipV="1">
            <a:off x="4970902" y="5544472"/>
            <a:ext cx="1783986" cy="250634"/>
          </a:xfrm>
          <a:prstGeom prst="bentConnector3">
            <a:avLst>
              <a:gd name="adj1" fmla="val 13018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5" name="Elbow Connector 454"/>
          <p:cNvCxnSpPr>
            <a:stCxn id="410" idx="3"/>
            <a:endCxn id="393" idx="1"/>
          </p:cNvCxnSpPr>
          <p:nvPr/>
        </p:nvCxnSpPr>
        <p:spPr>
          <a:xfrm flipV="1">
            <a:off x="4970902" y="4986089"/>
            <a:ext cx="1783986" cy="1441988"/>
          </a:xfrm>
          <a:prstGeom prst="bentConnector3">
            <a:avLst>
              <a:gd name="adj1" fmla="val 17805"/>
            </a:avLst>
          </a:prstGeom>
          <a:noFill/>
          <a:ln w="6350" cap="flat" cmpd="sng" algn="ctr">
            <a:solidFill>
              <a:srgbClr val="92499E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8" name="Elbow Connector 467"/>
          <p:cNvCxnSpPr>
            <a:stCxn id="409" idx="3"/>
            <a:endCxn id="440" idx="1"/>
          </p:cNvCxnSpPr>
          <p:nvPr/>
        </p:nvCxnSpPr>
        <p:spPr>
          <a:xfrm>
            <a:off x="4970902" y="6111591"/>
            <a:ext cx="1782627" cy="181935"/>
          </a:xfrm>
          <a:prstGeom prst="bentConnector3">
            <a:avLst>
              <a:gd name="adj1" fmla="val 9047"/>
            </a:avLst>
          </a:prstGeom>
          <a:ln>
            <a:solidFill>
              <a:srgbClr val="469C23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2" name="Elbow Connector 471"/>
          <p:cNvCxnSpPr>
            <a:stCxn id="410" idx="3"/>
            <a:endCxn id="428" idx="1"/>
          </p:cNvCxnSpPr>
          <p:nvPr/>
        </p:nvCxnSpPr>
        <p:spPr>
          <a:xfrm flipV="1">
            <a:off x="4970902" y="6095825"/>
            <a:ext cx="1783986" cy="332252"/>
          </a:xfrm>
          <a:prstGeom prst="bentConnector3">
            <a:avLst>
              <a:gd name="adj1" fmla="val 17759"/>
            </a:avLst>
          </a:prstGeom>
          <a:noFill/>
          <a:ln w="6350" cap="flat" cmpd="sng" algn="ctr">
            <a:solidFill>
              <a:srgbClr val="92499E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0" name="Elbow Connector 479"/>
          <p:cNvCxnSpPr>
            <a:stCxn id="408" idx="3"/>
            <a:endCxn id="441" idx="1"/>
          </p:cNvCxnSpPr>
          <p:nvPr/>
        </p:nvCxnSpPr>
        <p:spPr>
          <a:xfrm>
            <a:off x="4970902" y="5795106"/>
            <a:ext cx="1783986" cy="859102"/>
          </a:xfrm>
          <a:prstGeom prst="bentConnector3">
            <a:avLst>
              <a:gd name="adj1" fmla="val 13211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2" name="Rounded Rectangle 481"/>
          <p:cNvSpPr/>
          <p:nvPr/>
        </p:nvSpPr>
        <p:spPr>
          <a:xfrm>
            <a:off x="7361783" y="4578673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Electrical &amp; Pneumatic</a:t>
            </a:r>
            <a:r>
              <a:rPr lang="en-GB" sz="600" dirty="0" smtClean="0"/>
              <a:t> Aux:</a:t>
            </a:r>
          </a:p>
          <a:p>
            <a:pPr algn="ctr"/>
            <a:r>
              <a:rPr lang="en-GB" sz="600" dirty="0"/>
              <a:t>alternator power gen. at crank</a:t>
            </a:r>
          </a:p>
        </p:txBody>
      </p:sp>
      <p:sp>
        <p:nvSpPr>
          <p:cNvPr id="485" name="Rounded Rectangle 484"/>
          <p:cNvSpPr/>
          <p:nvPr/>
        </p:nvSpPr>
        <p:spPr>
          <a:xfrm>
            <a:off x="7351338" y="5138791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Electrical &amp; Pneumatic</a:t>
            </a:r>
            <a:r>
              <a:rPr lang="en-GB" sz="600" dirty="0" smtClean="0"/>
              <a:t> Aux:</a:t>
            </a:r>
          </a:p>
          <a:p>
            <a:pPr algn="ctr"/>
            <a:r>
              <a:rPr lang="en-GB" sz="600" dirty="0"/>
              <a:t>air comp power gen. at crank</a:t>
            </a:r>
          </a:p>
        </p:txBody>
      </p:sp>
      <p:sp>
        <p:nvSpPr>
          <p:cNvPr id="488" name="Rounded Rectangle 487"/>
          <p:cNvSpPr/>
          <p:nvPr/>
        </p:nvSpPr>
        <p:spPr>
          <a:xfrm>
            <a:off x="7357726" y="5701536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Electrical only </a:t>
            </a:r>
            <a:r>
              <a:rPr lang="en-GB" sz="600" dirty="0" smtClean="0"/>
              <a:t>Aux:</a:t>
            </a:r>
          </a:p>
          <a:p>
            <a:pPr algn="ctr"/>
            <a:r>
              <a:rPr lang="en-GB" sz="600" dirty="0"/>
              <a:t>alternator power gen. at crank</a:t>
            </a:r>
          </a:p>
        </p:txBody>
      </p:sp>
      <p:sp>
        <p:nvSpPr>
          <p:cNvPr id="489" name="Rounded Rectangle 488"/>
          <p:cNvSpPr/>
          <p:nvPr/>
        </p:nvSpPr>
        <p:spPr>
          <a:xfrm>
            <a:off x="7347281" y="6261654"/>
            <a:ext cx="1394865" cy="450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Smart Pneumatic only </a:t>
            </a:r>
            <a:r>
              <a:rPr lang="en-GB" sz="600" dirty="0" smtClean="0"/>
              <a:t>Aux:</a:t>
            </a:r>
          </a:p>
          <a:p>
            <a:pPr algn="ctr"/>
            <a:r>
              <a:rPr lang="en-GB" sz="600" dirty="0"/>
              <a:t>air comp power gen. at crank</a:t>
            </a:r>
          </a:p>
        </p:txBody>
      </p:sp>
      <p:grpSp>
        <p:nvGrpSpPr>
          <p:cNvPr id="495" name="Group 494"/>
          <p:cNvGrpSpPr/>
          <p:nvPr/>
        </p:nvGrpSpPr>
        <p:grpSpPr>
          <a:xfrm>
            <a:off x="6509106" y="1091079"/>
            <a:ext cx="171490" cy="307424"/>
            <a:chOff x="2119626" y="1550074"/>
            <a:chExt cx="171490" cy="307424"/>
          </a:xfrm>
        </p:grpSpPr>
        <p:pic>
          <p:nvPicPr>
            <p:cNvPr id="496" name="Picture 49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497" name="Oval 496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8" name="Oval 497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9" name="Group 498"/>
          <p:cNvGrpSpPr/>
          <p:nvPr/>
        </p:nvGrpSpPr>
        <p:grpSpPr>
          <a:xfrm>
            <a:off x="6498823" y="2523575"/>
            <a:ext cx="171490" cy="307424"/>
            <a:chOff x="2119626" y="1550074"/>
            <a:chExt cx="171490" cy="307424"/>
          </a:xfrm>
        </p:grpSpPr>
        <p:pic>
          <p:nvPicPr>
            <p:cNvPr id="500" name="Picture 49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01" name="Oval 500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2" name="Oval 501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3" name="Group 502"/>
          <p:cNvGrpSpPr/>
          <p:nvPr/>
        </p:nvGrpSpPr>
        <p:grpSpPr>
          <a:xfrm>
            <a:off x="6494603" y="3045922"/>
            <a:ext cx="171490" cy="307424"/>
            <a:chOff x="2119626" y="1550074"/>
            <a:chExt cx="171490" cy="307424"/>
          </a:xfrm>
        </p:grpSpPr>
        <p:pic>
          <p:nvPicPr>
            <p:cNvPr id="504" name="Picture 50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505" name="Oval 504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6" name="Oval 505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08" name="Straight Arrow Connector 507"/>
          <p:cNvCxnSpPr>
            <a:stCxn id="496" idx="3"/>
            <a:endCxn id="304" idx="1"/>
          </p:cNvCxnSpPr>
          <p:nvPr/>
        </p:nvCxnSpPr>
        <p:spPr>
          <a:xfrm>
            <a:off x="6680596" y="1244791"/>
            <a:ext cx="56645" cy="7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0" name="Straight Arrow Connector 509"/>
          <p:cNvCxnSpPr>
            <a:stCxn id="500" idx="3"/>
            <a:endCxn id="251" idx="1"/>
          </p:cNvCxnSpPr>
          <p:nvPr/>
        </p:nvCxnSpPr>
        <p:spPr>
          <a:xfrm flipV="1">
            <a:off x="6670313" y="2675329"/>
            <a:ext cx="52822" cy="1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2" name="Straight Arrow Connector 511"/>
          <p:cNvCxnSpPr>
            <a:stCxn id="504" idx="3"/>
            <a:endCxn id="302" idx="1"/>
          </p:cNvCxnSpPr>
          <p:nvPr/>
        </p:nvCxnSpPr>
        <p:spPr>
          <a:xfrm flipV="1">
            <a:off x="6666093" y="3199004"/>
            <a:ext cx="56273" cy="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8" name="Elbow Connector 517"/>
          <p:cNvCxnSpPr>
            <a:stCxn id="9" idx="3"/>
            <a:endCxn id="501" idx="6"/>
          </p:cNvCxnSpPr>
          <p:nvPr/>
        </p:nvCxnSpPr>
        <p:spPr>
          <a:xfrm>
            <a:off x="5384687" y="926715"/>
            <a:ext cx="1115250" cy="1696956"/>
          </a:xfrm>
          <a:prstGeom prst="bentConnector3">
            <a:avLst>
              <a:gd name="adj1" fmla="val 89673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1" name="Elbow Connector 520"/>
          <p:cNvCxnSpPr>
            <a:stCxn id="9" idx="3"/>
            <a:endCxn id="505" idx="6"/>
          </p:cNvCxnSpPr>
          <p:nvPr/>
        </p:nvCxnSpPr>
        <p:spPr>
          <a:xfrm>
            <a:off x="5384687" y="926715"/>
            <a:ext cx="1111030" cy="2219303"/>
          </a:xfrm>
          <a:prstGeom prst="bentConnector3">
            <a:avLst>
              <a:gd name="adj1" fmla="val 89823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32" name="Elbow Connector 531"/>
          <p:cNvCxnSpPr>
            <a:stCxn id="234" idx="3"/>
            <a:endCxn id="498" idx="6"/>
          </p:cNvCxnSpPr>
          <p:nvPr/>
        </p:nvCxnSpPr>
        <p:spPr>
          <a:xfrm flipV="1">
            <a:off x="6015824" y="1296855"/>
            <a:ext cx="493282" cy="74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6" name="Rounded Rectangle 285"/>
          <p:cNvSpPr/>
          <p:nvPr/>
        </p:nvSpPr>
        <p:spPr>
          <a:xfrm>
            <a:off x="10923599" y="293962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cxnSp>
        <p:nvCxnSpPr>
          <p:cNvPr id="5" name="Elbow Connector 4"/>
          <p:cNvCxnSpPr>
            <a:stCxn id="9" idx="3"/>
            <a:endCxn id="286" idx="1"/>
          </p:cNvCxnSpPr>
          <p:nvPr/>
        </p:nvCxnSpPr>
        <p:spPr>
          <a:xfrm flipV="1">
            <a:off x="5384687" y="431785"/>
            <a:ext cx="5538912" cy="494930"/>
          </a:xfrm>
          <a:prstGeom prst="bentConnector3">
            <a:avLst>
              <a:gd name="adj1" fmla="val 10725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8" name="Rounded Rectangle 287"/>
          <p:cNvSpPr/>
          <p:nvPr/>
        </p:nvSpPr>
        <p:spPr>
          <a:xfrm>
            <a:off x="5520213" y="193316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289" name="Rounded Rectangle 288"/>
          <p:cNvSpPr/>
          <p:nvPr/>
        </p:nvSpPr>
        <p:spPr>
          <a:xfrm>
            <a:off x="6350273" y="1898430"/>
            <a:ext cx="682128" cy="263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Max Alternator Re-gen power at crank</a:t>
            </a:r>
            <a:endParaRPr lang="en-GB" sz="600" dirty="0"/>
          </a:p>
        </p:txBody>
      </p:sp>
      <p:sp>
        <p:nvSpPr>
          <p:cNvPr id="303" name="TextBox 302"/>
          <p:cNvSpPr txBox="1"/>
          <p:nvPr/>
        </p:nvSpPr>
        <p:spPr>
          <a:xfrm>
            <a:off x="6788392" y="2215528"/>
            <a:ext cx="248174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600" dirty="0" smtClean="0"/>
              <a:t>-1</a:t>
            </a:r>
            <a:endParaRPr lang="en-GB" sz="600" dirty="0"/>
          </a:p>
        </p:txBody>
      </p:sp>
      <p:grpSp>
        <p:nvGrpSpPr>
          <p:cNvPr id="310" name="Group 309"/>
          <p:cNvGrpSpPr/>
          <p:nvPr/>
        </p:nvGrpSpPr>
        <p:grpSpPr>
          <a:xfrm>
            <a:off x="7194951" y="1928540"/>
            <a:ext cx="171490" cy="307424"/>
            <a:chOff x="2119626" y="1550074"/>
            <a:chExt cx="171490" cy="307424"/>
          </a:xfrm>
        </p:grpSpPr>
        <p:pic>
          <p:nvPicPr>
            <p:cNvPr id="314" name="Picture 3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17" name="Oval 316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9" name="Oval 318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" name="Elbow Connector 7"/>
          <p:cNvCxnSpPr>
            <a:stCxn id="289" idx="3"/>
            <a:endCxn id="317" idx="6"/>
          </p:cNvCxnSpPr>
          <p:nvPr/>
        </p:nvCxnSpPr>
        <p:spPr>
          <a:xfrm flipV="1">
            <a:off x="7032401" y="2028636"/>
            <a:ext cx="163664" cy="16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303" idx="3"/>
            <a:endCxn id="319" idx="6"/>
          </p:cNvCxnSpPr>
          <p:nvPr/>
        </p:nvCxnSpPr>
        <p:spPr>
          <a:xfrm flipV="1">
            <a:off x="7036566" y="2134316"/>
            <a:ext cx="158385" cy="17354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314" idx="3"/>
            <a:endCxn id="26" idx="2"/>
          </p:cNvCxnSpPr>
          <p:nvPr/>
        </p:nvCxnSpPr>
        <p:spPr>
          <a:xfrm flipV="1">
            <a:off x="7366441" y="1766380"/>
            <a:ext cx="190309" cy="3158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314" idx="3"/>
            <a:endCxn id="320" idx="0"/>
          </p:cNvCxnSpPr>
          <p:nvPr/>
        </p:nvCxnSpPr>
        <p:spPr>
          <a:xfrm>
            <a:off x="7366441" y="2082252"/>
            <a:ext cx="190720" cy="1647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280" idx="3"/>
            <a:endCxn id="502" idx="6"/>
          </p:cNvCxnSpPr>
          <p:nvPr/>
        </p:nvCxnSpPr>
        <p:spPr>
          <a:xfrm>
            <a:off x="6383706" y="2675328"/>
            <a:ext cx="115117" cy="54023"/>
          </a:xfrm>
          <a:prstGeom prst="bentConnector3">
            <a:avLst>
              <a:gd name="adj1" fmla="val 1983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313" idx="3"/>
            <a:endCxn id="506" idx="6"/>
          </p:cNvCxnSpPr>
          <p:nvPr/>
        </p:nvCxnSpPr>
        <p:spPr>
          <a:xfrm>
            <a:off x="6378279" y="3226760"/>
            <a:ext cx="116324" cy="24938"/>
          </a:xfrm>
          <a:prstGeom prst="bentConnector3">
            <a:avLst>
              <a:gd name="adj1" fmla="val 1517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86014" y="1538455"/>
            <a:ext cx="141471" cy="227925"/>
          </a:xfrm>
          <a:prstGeom prst="rect">
            <a:avLst/>
          </a:prstGeom>
        </p:spPr>
      </p:pic>
      <p:pic>
        <p:nvPicPr>
          <p:cNvPr id="320" name="Picture 3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86425" y="2247000"/>
            <a:ext cx="141471" cy="227925"/>
          </a:xfrm>
          <a:prstGeom prst="rect">
            <a:avLst/>
          </a:prstGeom>
        </p:spPr>
      </p:pic>
      <p:grpSp>
        <p:nvGrpSpPr>
          <p:cNvPr id="348" name="Group 347"/>
          <p:cNvGrpSpPr/>
          <p:nvPr/>
        </p:nvGrpSpPr>
        <p:grpSpPr>
          <a:xfrm>
            <a:off x="7903428" y="3222357"/>
            <a:ext cx="177402" cy="263401"/>
            <a:chOff x="1426057" y="1874219"/>
            <a:chExt cx="177402" cy="263401"/>
          </a:xfrm>
        </p:grpSpPr>
        <p:pic>
          <p:nvPicPr>
            <p:cNvPr id="389" name="Picture 38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52" name="Oval 451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4" name="Oval 453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6" name="Group 455"/>
          <p:cNvGrpSpPr/>
          <p:nvPr/>
        </p:nvGrpSpPr>
        <p:grpSpPr>
          <a:xfrm>
            <a:off x="8199138" y="821509"/>
            <a:ext cx="177402" cy="263401"/>
            <a:chOff x="1426057" y="1874219"/>
            <a:chExt cx="177402" cy="263401"/>
          </a:xfrm>
        </p:grpSpPr>
        <p:pic>
          <p:nvPicPr>
            <p:cNvPr id="457" name="Picture 45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58" name="Oval 45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9" name="Oval 45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0" name="Group 459"/>
          <p:cNvGrpSpPr/>
          <p:nvPr/>
        </p:nvGrpSpPr>
        <p:grpSpPr>
          <a:xfrm>
            <a:off x="10180278" y="1806716"/>
            <a:ext cx="177402" cy="263401"/>
            <a:chOff x="1426057" y="1874219"/>
            <a:chExt cx="177402" cy="263401"/>
          </a:xfrm>
        </p:grpSpPr>
        <p:pic>
          <p:nvPicPr>
            <p:cNvPr id="461" name="Picture 46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62" name="Oval 461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3" name="Oval 462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4" name="Group 463"/>
          <p:cNvGrpSpPr/>
          <p:nvPr/>
        </p:nvGrpSpPr>
        <p:grpSpPr>
          <a:xfrm>
            <a:off x="10171748" y="3314556"/>
            <a:ext cx="177402" cy="263401"/>
            <a:chOff x="1426057" y="1874219"/>
            <a:chExt cx="177402" cy="263401"/>
          </a:xfrm>
        </p:grpSpPr>
        <p:pic>
          <p:nvPicPr>
            <p:cNvPr id="465" name="Picture 4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66" name="Oval 465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7" name="Oval 466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7" name="Snip Single Corner Rectangle 476"/>
          <p:cNvSpPr/>
          <p:nvPr/>
        </p:nvSpPr>
        <p:spPr>
          <a:xfrm>
            <a:off x="1141900" y="6628388"/>
            <a:ext cx="1331980" cy="128018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Engaged &amp; </a:t>
            </a:r>
            <a:r>
              <a:rPr lang="en-GB" sz="600" dirty="0" smtClean="0"/>
              <a:t>Not in neutral</a:t>
            </a:r>
            <a:endParaRPr lang="en-GB" sz="600" dirty="0"/>
          </a:p>
        </p:txBody>
      </p:sp>
      <p:cxnSp>
        <p:nvCxnSpPr>
          <p:cNvPr id="68" name="Straight Arrow Connector 67"/>
          <p:cNvCxnSpPr>
            <a:stCxn id="397" idx="3"/>
            <a:endCxn id="482" idx="1"/>
          </p:cNvCxnSpPr>
          <p:nvPr/>
        </p:nvCxnSpPr>
        <p:spPr>
          <a:xfrm flipV="1">
            <a:off x="6970967" y="4803927"/>
            <a:ext cx="39081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419" idx="3"/>
            <a:endCxn id="485" idx="1"/>
          </p:cNvCxnSpPr>
          <p:nvPr/>
        </p:nvCxnSpPr>
        <p:spPr>
          <a:xfrm>
            <a:off x="6970967" y="5362311"/>
            <a:ext cx="380371" cy="1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432" idx="3"/>
            <a:endCxn id="488" idx="1"/>
          </p:cNvCxnSpPr>
          <p:nvPr/>
        </p:nvCxnSpPr>
        <p:spPr>
          <a:xfrm>
            <a:off x="6970967" y="5913664"/>
            <a:ext cx="386759" cy="13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445" idx="3"/>
            <a:endCxn id="489" idx="1"/>
          </p:cNvCxnSpPr>
          <p:nvPr/>
        </p:nvCxnSpPr>
        <p:spPr>
          <a:xfrm>
            <a:off x="6970967" y="6472047"/>
            <a:ext cx="376314" cy="14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78" name="Rounded Rectangle 477"/>
          <p:cNvSpPr/>
          <p:nvPr/>
        </p:nvSpPr>
        <p:spPr>
          <a:xfrm>
            <a:off x="10932993" y="811514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and Pneumatics: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sp>
        <p:nvSpPr>
          <p:cNvPr id="479" name="Rounded Rectangle 478"/>
          <p:cNvSpPr/>
          <p:nvPr/>
        </p:nvSpPr>
        <p:spPr>
          <a:xfrm>
            <a:off x="10927205" y="3916572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 only: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cxnSp>
        <p:nvCxnSpPr>
          <p:cNvPr id="87" name="Elbow Connector 86"/>
          <p:cNvCxnSpPr>
            <a:stCxn id="350" idx="3"/>
            <a:endCxn id="479" idx="1"/>
          </p:cNvCxnSpPr>
          <p:nvPr/>
        </p:nvCxnSpPr>
        <p:spPr>
          <a:xfrm>
            <a:off x="8882596" y="3596209"/>
            <a:ext cx="2044609" cy="458186"/>
          </a:xfrm>
          <a:prstGeom prst="bentConnector3">
            <a:avLst>
              <a:gd name="adj1" fmla="val 21960"/>
            </a:avLst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1" name="Snip Single Corner Rectangle 480"/>
          <p:cNvSpPr/>
          <p:nvPr/>
        </p:nvSpPr>
        <p:spPr>
          <a:xfrm>
            <a:off x="9701997" y="5611842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483" name="Rectangle 482"/>
          <p:cNvSpPr/>
          <p:nvPr/>
        </p:nvSpPr>
        <p:spPr>
          <a:xfrm>
            <a:off x="9703573" y="5836387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486" name="Rounded Rectangle 485"/>
          <p:cNvSpPr/>
          <p:nvPr/>
        </p:nvSpPr>
        <p:spPr>
          <a:xfrm>
            <a:off x="9701997" y="6077360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490" name="TextBox 489"/>
          <p:cNvSpPr txBox="1"/>
          <p:nvPr/>
        </p:nvSpPr>
        <p:spPr>
          <a:xfrm>
            <a:off x="10207718" y="5565152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</a:t>
            </a:r>
            <a:endParaRPr lang="en-GB" sz="800" dirty="0"/>
          </a:p>
        </p:txBody>
      </p:sp>
      <p:sp>
        <p:nvSpPr>
          <p:cNvPr id="492" name="TextBox 491"/>
          <p:cNvSpPr txBox="1"/>
          <p:nvPr/>
        </p:nvSpPr>
        <p:spPr>
          <a:xfrm>
            <a:off x="10207718" y="5797686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494" name="TextBox 493"/>
          <p:cNvSpPr txBox="1"/>
          <p:nvPr/>
        </p:nvSpPr>
        <p:spPr>
          <a:xfrm>
            <a:off x="10207718" y="6038212"/>
            <a:ext cx="2008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Values derived from calculations or lookups</a:t>
            </a:r>
            <a:endParaRPr lang="en-GB" sz="800" dirty="0"/>
          </a:p>
        </p:txBody>
      </p:sp>
      <p:sp>
        <p:nvSpPr>
          <p:cNvPr id="507" name="Flowchart: Terminator 506"/>
          <p:cNvSpPr/>
          <p:nvPr/>
        </p:nvSpPr>
        <p:spPr>
          <a:xfrm>
            <a:off x="9701996" y="6302525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509" name="TextBox 508"/>
          <p:cNvSpPr txBox="1"/>
          <p:nvPr/>
        </p:nvSpPr>
        <p:spPr>
          <a:xfrm>
            <a:off x="10207717" y="6285160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511" name="TextBox 510"/>
          <p:cNvSpPr txBox="1"/>
          <p:nvPr/>
        </p:nvSpPr>
        <p:spPr>
          <a:xfrm>
            <a:off x="9695860" y="6527626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513" name="TextBox 512"/>
          <p:cNvSpPr txBox="1"/>
          <p:nvPr/>
        </p:nvSpPr>
        <p:spPr>
          <a:xfrm>
            <a:off x="10207716" y="6497200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cxnSp>
        <p:nvCxnSpPr>
          <p:cNvPr id="6" name="Elbow Connector 5"/>
          <p:cNvCxnSpPr>
            <a:stCxn id="355" idx="3"/>
            <a:endCxn id="478" idx="1"/>
          </p:cNvCxnSpPr>
          <p:nvPr/>
        </p:nvCxnSpPr>
        <p:spPr>
          <a:xfrm flipV="1">
            <a:off x="9198449" y="949337"/>
            <a:ext cx="1734544" cy="354566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22" name="Group 321"/>
          <p:cNvGrpSpPr/>
          <p:nvPr/>
        </p:nvGrpSpPr>
        <p:grpSpPr>
          <a:xfrm>
            <a:off x="6197642" y="3122100"/>
            <a:ext cx="177402" cy="263401"/>
            <a:chOff x="1426057" y="1874219"/>
            <a:chExt cx="177402" cy="263401"/>
          </a:xfrm>
        </p:grpSpPr>
        <p:pic>
          <p:nvPicPr>
            <p:cNvPr id="325" name="Picture 3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6" name="Oval 325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8" name="Oval 327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8" name="Rounded Rectangle 337"/>
          <p:cNvSpPr/>
          <p:nvPr/>
        </p:nvSpPr>
        <p:spPr>
          <a:xfrm>
            <a:off x="9151462" y="6070558"/>
            <a:ext cx="505721" cy="1430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cxnSp>
        <p:nvCxnSpPr>
          <p:cNvPr id="336" name="Elbow Connector 335"/>
          <p:cNvCxnSpPr>
            <a:stCxn id="411" idx="2"/>
            <a:endCxn id="339" idx="0"/>
          </p:cNvCxnSpPr>
          <p:nvPr/>
        </p:nvCxnSpPr>
        <p:spPr>
          <a:xfrm rot="16200000" flipH="1">
            <a:off x="1542914" y="5967629"/>
            <a:ext cx="356395" cy="19854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9" name="Rounded Rectangle 338"/>
          <p:cNvSpPr/>
          <p:nvPr/>
        </p:nvSpPr>
        <p:spPr>
          <a:xfrm>
            <a:off x="1285787" y="6245100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sp>
        <p:nvSpPr>
          <p:cNvPr id="368" name="Rectangle 367"/>
          <p:cNvSpPr/>
          <p:nvPr/>
        </p:nvSpPr>
        <p:spPr>
          <a:xfrm>
            <a:off x="2660549" y="6633002"/>
            <a:ext cx="245278" cy="1282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&amp;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369" name="Elbow Connector 368"/>
          <p:cNvCxnSpPr>
            <a:stCxn id="339" idx="3"/>
            <a:endCxn id="368" idx="0"/>
          </p:cNvCxnSpPr>
          <p:nvPr/>
        </p:nvCxnSpPr>
        <p:spPr>
          <a:xfrm>
            <a:off x="2354980" y="6382923"/>
            <a:ext cx="428208" cy="25007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77" idx="0"/>
            <a:endCxn id="368" idx="1"/>
          </p:cNvCxnSpPr>
          <p:nvPr/>
        </p:nvCxnSpPr>
        <p:spPr>
          <a:xfrm>
            <a:off x="2473880" y="6692397"/>
            <a:ext cx="186669" cy="47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1" name="Elbow Connector 370"/>
          <p:cNvCxnSpPr>
            <a:stCxn id="368" idx="3"/>
            <a:endCxn id="397" idx="1"/>
          </p:cNvCxnSpPr>
          <p:nvPr/>
        </p:nvCxnSpPr>
        <p:spPr>
          <a:xfrm flipV="1">
            <a:off x="2905827" y="4803928"/>
            <a:ext cx="3890385" cy="1893224"/>
          </a:xfrm>
          <a:prstGeom prst="bentConnector3">
            <a:avLst>
              <a:gd name="adj1" fmla="val 8961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7" name="Elbow Connector 376"/>
          <p:cNvCxnSpPr>
            <a:stCxn id="368" idx="3"/>
            <a:endCxn id="421" idx="6"/>
          </p:cNvCxnSpPr>
          <p:nvPr/>
        </p:nvCxnSpPr>
        <p:spPr>
          <a:xfrm flipV="1">
            <a:off x="2905827" y="5362761"/>
            <a:ext cx="3858147" cy="1334391"/>
          </a:xfrm>
          <a:prstGeom prst="bentConnector3">
            <a:avLst>
              <a:gd name="adj1" fmla="val 90329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0" name="Elbow Connector 379"/>
          <p:cNvCxnSpPr>
            <a:stCxn id="368" idx="3"/>
            <a:endCxn id="432" idx="1"/>
          </p:cNvCxnSpPr>
          <p:nvPr/>
        </p:nvCxnSpPr>
        <p:spPr>
          <a:xfrm flipV="1">
            <a:off x="2905827" y="5913664"/>
            <a:ext cx="3890385" cy="783488"/>
          </a:xfrm>
          <a:prstGeom prst="bentConnector3">
            <a:avLst>
              <a:gd name="adj1" fmla="val 8961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2" name="Elbow Connector 381"/>
          <p:cNvCxnSpPr>
            <a:stCxn id="368" idx="3"/>
            <a:endCxn id="445" idx="1"/>
          </p:cNvCxnSpPr>
          <p:nvPr/>
        </p:nvCxnSpPr>
        <p:spPr>
          <a:xfrm flipV="1">
            <a:off x="2905827" y="6472047"/>
            <a:ext cx="3890385" cy="225105"/>
          </a:xfrm>
          <a:prstGeom prst="bentConnector3">
            <a:avLst>
              <a:gd name="adj1" fmla="val 89616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23607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Rounded Rectangle 272"/>
          <p:cNvSpPr/>
          <p:nvPr/>
        </p:nvSpPr>
        <p:spPr>
          <a:xfrm>
            <a:off x="1046585" y="347242"/>
            <a:ext cx="7588130" cy="5781553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4" name="TextBox 273"/>
          <p:cNvSpPr txBox="1"/>
          <p:nvPr/>
        </p:nvSpPr>
        <p:spPr>
          <a:xfrm>
            <a:off x="1046585" y="0"/>
            <a:ext cx="4407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</a:t>
            </a:r>
            <a:r>
              <a:rPr lang="en-GB" dirty="0"/>
              <a:t>8</a:t>
            </a:r>
            <a:r>
              <a:rPr lang="en-GB" dirty="0" smtClean="0"/>
              <a:t>: </a:t>
            </a:r>
            <a:r>
              <a:rPr lang="en-GB" dirty="0" smtClean="0"/>
              <a:t>FULL assignment of auxiliary loads</a:t>
            </a:r>
            <a:endParaRPr lang="en-GB" dirty="0"/>
          </a:p>
        </p:txBody>
      </p:sp>
      <p:sp>
        <p:nvSpPr>
          <p:cNvPr id="467" name="Snip Single Corner Rectangle 466"/>
          <p:cNvSpPr/>
          <p:nvPr/>
        </p:nvSpPr>
        <p:spPr>
          <a:xfrm>
            <a:off x="4734947" y="1745891"/>
            <a:ext cx="783211" cy="176147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sp>
        <p:nvSpPr>
          <p:cNvPr id="506" name="Rounded Rectangle 505"/>
          <p:cNvSpPr/>
          <p:nvPr/>
        </p:nvSpPr>
        <p:spPr>
          <a:xfrm>
            <a:off x="2229689" y="3019489"/>
            <a:ext cx="1394864" cy="254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Pneumatics</a:t>
            </a:r>
            <a:endParaRPr lang="en-GB" sz="600" dirty="0"/>
          </a:p>
        </p:txBody>
      </p:sp>
      <p:sp>
        <p:nvSpPr>
          <p:cNvPr id="507" name="Rounded Rectangle 506"/>
          <p:cNvSpPr/>
          <p:nvPr/>
        </p:nvSpPr>
        <p:spPr>
          <a:xfrm>
            <a:off x="2229690" y="2664971"/>
            <a:ext cx="1394864" cy="254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power </a:t>
            </a:r>
            <a:r>
              <a:rPr lang="en-GB" sz="600" dirty="0" smtClean="0"/>
              <a:t>demand at </a:t>
            </a:r>
            <a:r>
              <a:rPr lang="en-GB" sz="600" dirty="0"/>
              <a:t>crank from Electrics (including HVAC electrics)</a:t>
            </a:r>
          </a:p>
        </p:txBody>
      </p:sp>
      <p:sp>
        <p:nvSpPr>
          <p:cNvPr id="508" name="Rounded Rectangle 507"/>
          <p:cNvSpPr/>
          <p:nvPr/>
        </p:nvSpPr>
        <p:spPr>
          <a:xfrm>
            <a:off x="1205643" y="1873315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7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09" name="Rounded Rectangle 508"/>
          <p:cNvSpPr/>
          <p:nvPr/>
        </p:nvSpPr>
        <p:spPr>
          <a:xfrm>
            <a:off x="2244191" y="1339424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&amp; Pneumatic</a:t>
            </a:r>
            <a:r>
              <a:rPr lang="en-GB" sz="600" dirty="0"/>
              <a:t> Aux:</a:t>
            </a:r>
          </a:p>
          <a:p>
            <a:pPr algn="ctr"/>
            <a:r>
              <a:rPr lang="en-GB" sz="600" dirty="0"/>
              <a:t>alternator power gen. at crank</a:t>
            </a:r>
          </a:p>
        </p:txBody>
      </p:sp>
      <p:sp>
        <p:nvSpPr>
          <p:cNvPr id="510" name="Rounded Rectangle 509"/>
          <p:cNvSpPr/>
          <p:nvPr/>
        </p:nvSpPr>
        <p:spPr>
          <a:xfrm>
            <a:off x="2233746" y="1679626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&amp; Pneumatic</a:t>
            </a:r>
            <a:r>
              <a:rPr lang="en-GB" sz="600" dirty="0"/>
              <a:t> Aux:</a:t>
            </a:r>
          </a:p>
          <a:p>
            <a:pPr algn="ctr"/>
            <a:r>
              <a:rPr lang="en-GB" sz="600" dirty="0"/>
              <a:t>air comp power gen. at crank</a:t>
            </a:r>
          </a:p>
        </p:txBody>
      </p:sp>
      <p:sp>
        <p:nvSpPr>
          <p:cNvPr id="511" name="Rounded Rectangle 510"/>
          <p:cNvSpPr/>
          <p:nvPr/>
        </p:nvSpPr>
        <p:spPr>
          <a:xfrm>
            <a:off x="2240134" y="2010878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only </a:t>
            </a:r>
            <a:r>
              <a:rPr lang="en-GB" sz="600" dirty="0"/>
              <a:t>Aux:</a:t>
            </a:r>
          </a:p>
          <a:p>
            <a:pPr algn="ctr"/>
            <a:r>
              <a:rPr lang="en-GB" sz="600" dirty="0"/>
              <a:t>alternator power gen. at crank</a:t>
            </a:r>
          </a:p>
        </p:txBody>
      </p:sp>
      <p:sp>
        <p:nvSpPr>
          <p:cNvPr id="512" name="Rounded Rectangle 511"/>
          <p:cNvSpPr/>
          <p:nvPr/>
        </p:nvSpPr>
        <p:spPr>
          <a:xfrm>
            <a:off x="2229689" y="2333718"/>
            <a:ext cx="1394865" cy="249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Pneumatic only </a:t>
            </a:r>
            <a:r>
              <a:rPr lang="en-GB" sz="600" dirty="0"/>
              <a:t>Aux:</a:t>
            </a:r>
          </a:p>
          <a:p>
            <a:pPr algn="ctr"/>
            <a:r>
              <a:rPr lang="en-GB" sz="600" dirty="0"/>
              <a:t>air comp power gen. at crank</a:t>
            </a:r>
          </a:p>
        </p:txBody>
      </p:sp>
      <p:cxnSp>
        <p:nvCxnSpPr>
          <p:cNvPr id="4" name="Elbow Connector 3"/>
          <p:cNvCxnSpPr>
            <a:stCxn id="508" idx="3"/>
            <a:endCxn id="509" idx="1"/>
          </p:cNvCxnSpPr>
          <p:nvPr/>
        </p:nvCxnSpPr>
        <p:spPr>
          <a:xfrm flipV="1">
            <a:off x="1833979" y="1463977"/>
            <a:ext cx="410212" cy="5040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" name="Elbow Connector 5"/>
          <p:cNvCxnSpPr>
            <a:stCxn id="508" idx="3"/>
            <a:endCxn id="510" idx="1"/>
          </p:cNvCxnSpPr>
          <p:nvPr/>
        </p:nvCxnSpPr>
        <p:spPr>
          <a:xfrm flipV="1">
            <a:off x="1833979" y="1804179"/>
            <a:ext cx="399767" cy="16383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508" idx="3"/>
            <a:endCxn id="511" idx="1"/>
          </p:cNvCxnSpPr>
          <p:nvPr/>
        </p:nvCxnSpPr>
        <p:spPr>
          <a:xfrm>
            <a:off x="1833979" y="1968010"/>
            <a:ext cx="406155" cy="1674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08" idx="3"/>
            <a:endCxn id="512" idx="1"/>
          </p:cNvCxnSpPr>
          <p:nvPr/>
        </p:nvCxnSpPr>
        <p:spPr>
          <a:xfrm>
            <a:off x="1833979" y="1968010"/>
            <a:ext cx="395710" cy="4902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13" name="Rounded Rectangle 512"/>
          <p:cNvSpPr/>
          <p:nvPr/>
        </p:nvSpPr>
        <p:spPr>
          <a:xfrm>
            <a:off x="1205643" y="285534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cxnSp>
        <p:nvCxnSpPr>
          <p:cNvPr id="14" name="Elbow Connector 13"/>
          <p:cNvCxnSpPr>
            <a:stCxn id="513" idx="3"/>
            <a:endCxn id="507" idx="1"/>
          </p:cNvCxnSpPr>
          <p:nvPr/>
        </p:nvCxnSpPr>
        <p:spPr>
          <a:xfrm flipV="1">
            <a:off x="1833979" y="2792464"/>
            <a:ext cx="395711" cy="1575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513" idx="3"/>
            <a:endCxn id="506" idx="1"/>
          </p:cNvCxnSpPr>
          <p:nvPr/>
        </p:nvCxnSpPr>
        <p:spPr>
          <a:xfrm>
            <a:off x="1833979" y="2950044"/>
            <a:ext cx="395710" cy="1969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14" name="Rounded Rectangle 513"/>
          <p:cNvSpPr/>
          <p:nvPr/>
        </p:nvSpPr>
        <p:spPr>
          <a:xfrm>
            <a:off x="1195526" y="52308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515" name="Rounded Rectangle 514"/>
          <p:cNvSpPr/>
          <p:nvPr/>
        </p:nvSpPr>
        <p:spPr>
          <a:xfrm>
            <a:off x="2240134" y="464536"/>
            <a:ext cx="1384419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HVAC Mechanicals</a:t>
            </a:r>
            <a:endParaRPr lang="en-GB" sz="600" dirty="0"/>
          </a:p>
        </p:txBody>
      </p:sp>
      <p:cxnSp>
        <p:nvCxnSpPr>
          <p:cNvPr id="28" name="Elbow Connector 27"/>
          <p:cNvCxnSpPr>
            <a:stCxn id="514" idx="3"/>
            <a:endCxn id="515" idx="1"/>
          </p:cNvCxnSpPr>
          <p:nvPr/>
        </p:nvCxnSpPr>
        <p:spPr>
          <a:xfrm flipV="1">
            <a:off x="1823862" y="614922"/>
            <a:ext cx="416272" cy="28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509" idx="3"/>
            <a:endCxn id="308" idx="6"/>
          </p:cNvCxnSpPr>
          <p:nvPr/>
        </p:nvCxnSpPr>
        <p:spPr>
          <a:xfrm>
            <a:off x="3639056" y="1463977"/>
            <a:ext cx="596079" cy="145182"/>
          </a:xfrm>
          <a:prstGeom prst="bentConnector3">
            <a:avLst>
              <a:gd name="adj1" fmla="val 25498"/>
            </a:avLst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510" idx="3"/>
            <a:endCxn id="309" idx="6"/>
          </p:cNvCxnSpPr>
          <p:nvPr/>
        </p:nvCxnSpPr>
        <p:spPr>
          <a:xfrm flipV="1">
            <a:off x="3628611" y="1714839"/>
            <a:ext cx="605410" cy="89340"/>
          </a:xfrm>
          <a:prstGeom prst="bentConnector3">
            <a:avLst>
              <a:gd name="adj1" fmla="val 11192"/>
            </a:avLst>
          </a:prstGeom>
          <a:noFill/>
          <a:ln w="6350" cap="flat" cmpd="sng" algn="ctr">
            <a:solidFill>
              <a:srgbClr val="92499E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511" idx="3"/>
            <a:endCxn id="313" idx="6"/>
          </p:cNvCxnSpPr>
          <p:nvPr/>
        </p:nvCxnSpPr>
        <p:spPr>
          <a:xfrm flipV="1">
            <a:off x="3634999" y="1971335"/>
            <a:ext cx="599334" cy="164096"/>
          </a:xfrm>
          <a:prstGeom prst="bentConnector3">
            <a:avLst>
              <a:gd name="adj1" fmla="val 9739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506" idx="3"/>
            <a:endCxn id="315" idx="6"/>
          </p:cNvCxnSpPr>
          <p:nvPr/>
        </p:nvCxnSpPr>
        <p:spPr>
          <a:xfrm flipV="1">
            <a:off x="3624553" y="2077015"/>
            <a:ext cx="608666" cy="1069967"/>
          </a:xfrm>
          <a:prstGeom prst="bentConnector3">
            <a:avLst>
              <a:gd name="adj1" fmla="val 41654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512" idx="3"/>
            <a:endCxn id="321" idx="6"/>
          </p:cNvCxnSpPr>
          <p:nvPr/>
        </p:nvCxnSpPr>
        <p:spPr>
          <a:xfrm>
            <a:off x="3624554" y="2458271"/>
            <a:ext cx="606205" cy="140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9B0D8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507" idx="3"/>
            <a:endCxn id="322" idx="6"/>
          </p:cNvCxnSpPr>
          <p:nvPr/>
        </p:nvCxnSpPr>
        <p:spPr>
          <a:xfrm flipV="1">
            <a:off x="3624554" y="2565358"/>
            <a:ext cx="605091" cy="227106"/>
          </a:xfrm>
          <a:prstGeom prst="bentConnector3">
            <a:avLst>
              <a:gd name="adj1" fmla="val 5629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307" idx="3"/>
            <a:endCxn id="240" idx="1"/>
          </p:cNvCxnSpPr>
          <p:nvPr/>
        </p:nvCxnSpPr>
        <p:spPr>
          <a:xfrm>
            <a:off x="4411423" y="1659479"/>
            <a:ext cx="1234874" cy="13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1" name="Elbow Connector 140"/>
          <p:cNvCxnSpPr>
            <a:stCxn id="507" idx="3"/>
            <a:endCxn id="325" idx="6"/>
          </p:cNvCxnSpPr>
          <p:nvPr/>
        </p:nvCxnSpPr>
        <p:spPr>
          <a:xfrm>
            <a:off x="3624554" y="2792464"/>
            <a:ext cx="609532" cy="29916"/>
          </a:xfrm>
          <a:prstGeom prst="bentConnector3">
            <a:avLst>
              <a:gd name="adj1" fmla="val 56251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3" name="Elbow Connector 142"/>
          <p:cNvCxnSpPr>
            <a:stCxn id="506" idx="3"/>
            <a:endCxn id="326" idx="6"/>
          </p:cNvCxnSpPr>
          <p:nvPr/>
        </p:nvCxnSpPr>
        <p:spPr>
          <a:xfrm flipV="1">
            <a:off x="3624553" y="2928060"/>
            <a:ext cx="608419" cy="218922"/>
          </a:xfrm>
          <a:prstGeom prst="bentConnector3">
            <a:avLst>
              <a:gd name="adj1" fmla="val 41651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96" name="Group 595"/>
          <p:cNvGrpSpPr/>
          <p:nvPr/>
        </p:nvGrpSpPr>
        <p:grpSpPr>
          <a:xfrm>
            <a:off x="8205744" y="529796"/>
            <a:ext cx="177402" cy="263401"/>
            <a:chOff x="1426057" y="1874219"/>
            <a:chExt cx="177402" cy="263401"/>
          </a:xfrm>
        </p:grpSpPr>
        <p:pic>
          <p:nvPicPr>
            <p:cNvPr id="597" name="Picture 59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598" name="Oval 59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9" name="Oval 59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3" name="Elbow Connector 162"/>
          <p:cNvCxnSpPr>
            <a:stCxn id="335" idx="3"/>
            <a:endCxn id="599" idx="6"/>
          </p:cNvCxnSpPr>
          <p:nvPr/>
        </p:nvCxnSpPr>
        <p:spPr>
          <a:xfrm flipV="1">
            <a:off x="7071050" y="716857"/>
            <a:ext cx="1134694" cy="15606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515" idx="3"/>
            <a:endCxn id="598" idx="6"/>
          </p:cNvCxnSpPr>
          <p:nvPr/>
        </p:nvCxnSpPr>
        <p:spPr>
          <a:xfrm flipV="1">
            <a:off x="3624553" y="611177"/>
            <a:ext cx="4582305" cy="374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00" name="Rounded Rectangle 599"/>
          <p:cNvSpPr/>
          <p:nvPr/>
        </p:nvSpPr>
        <p:spPr>
          <a:xfrm>
            <a:off x="8892254" y="517460"/>
            <a:ext cx="1384419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Aux power at crank from electrical, HVAC and Pneumatic ancillaries</a:t>
            </a:r>
            <a:endParaRPr lang="en-GB" sz="600" dirty="0"/>
          </a:p>
        </p:txBody>
      </p:sp>
      <p:cxnSp>
        <p:nvCxnSpPr>
          <p:cNvPr id="168" name="Straight Arrow Connector 167"/>
          <p:cNvCxnSpPr>
            <a:stCxn id="597" idx="3"/>
            <a:endCxn id="600" idx="1"/>
          </p:cNvCxnSpPr>
          <p:nvPr/>
        </p:nvCxnSpPr>
        <p:spPr>
          <a:xfrm>
            <a:off x="8383146" y="661497"/>
            <a:ext cx="509108" cy="6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509" idx="3"/>
            <a:endCxn id="205" idx="1"/>
          </p:cNvCxnSpPr>
          <p:nvPr/>
        </p:nvCxnSpPr>
        <p:spPr>
          <a:xfrm>
            <a:off x="3639056" y="1463977"/>
            <a:ext cx="2569947" cy="2759037"/>
          </a:xfrm>
          <a:prstGeom prst="bentConnector3">
            <a:avLst>
              <a:gd name="adj1" fmla="val 6032"/>
            </a:avLst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511" idx="3"/>
            <a:endCxn id="206" idx="1"/>
          </p:cNvCxnSpPr>
          <p:nvPr/>
        </p:nvCxnSpPr>
        <p:spPr>
          <a:xfrm>
            <a:off x="3634999" y="2135431"/>
            <a:ext cx="2575363" cy="2448265"/>
          </a:xfrm>
          <a:prstGeom prst="bentConnector3">
            <a:avLst>
              <a:gd name="adj1" fmla="val 2294"/>
            </a:avLst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03" name="Group 202"/>
          <p:cNvGrpSpPr/>
          <p:nvPr/>
        </p:nvGrpSpPr>
        <p:grpSpPr>
          <a:xfrm>
            <a:off x="6209003" y="4134865"/>
            <a:ext cx="271228" cy="533339"/>
            <a:chOff x="3704809" y="3042615"/>
            <a:chExt cx="271228" cy="715121"/>
          </a:xfrm>
        </p:grpSpPr>
        <p:grpSp>
          <p:nvGrpSpPr>
            <p:cNvPr id="204" name="Group 203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10" name="Rectangle 209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1" name="Oval 210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Oval 211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5" name="TextBox 204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07" name="Straight Connector 206"/>
            <p:cNvCxnSpPr>
              <a:stCxn id="212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4" name="Snip Single Corner Rectangle 213"/>
          <p:cNvSpPr/>
          <p:nvPr/>
        </p:nvSpPr>
        <p:spPr>
          <a:xfrm>
            <a:off x="5297653" y="4314905"/>
            <a:ext cx="782835" cy="169305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cxnSp>
        <p:nvCxnSpPr>
          <p:cNvPr id="215" name="Straight Arrow Connector 214"/>
          <p:cNvCxnSpPr>
            <a:stCxn id="214" idx="0"/>
            <a:endCxn id="212" idx="6"/>
          </p:cNvCxnSpPr>
          <p:nvPr/>
        </p:nvCxnSpPr>
        <p:spPr>
          <a:xfrm>
            <a:off x="6080488" y="4399558"/>
            <a:ext cx="138960" cy="2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2" name="Rounded Rectangle 241"/>
          <p:cNvSpPr/>
          <p:nvPr/>
        </p:nvSpPr>
        <p:spPr>
          <a:xfrm>
            <a:off x="8801199" y="4254436"/>
            <a:ext cx="1054645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</a:t>
            </a:r>
            <a:r>
              <a:rPr lang="en-GB" sz="600" u="sng" dirty="0" smtClean="0"/>
              <a:t>: </a:t>
            </a:r>
            <a:r>
              <a:rPr lang="en-GB" sz="600" dirty="0" smtClean="0"/>
              <a:t>al</a:t>
            </a:r>
            <a:r>
              <a:rPr lang="en-GB" sz="600" dirty="0" smtClean="0"/>
              <a:t>ternator </a:t>
            </a:r>
            <a:r>
              <a:rPr lang="en-GB" sz="600" dirty="0"/>
              <a:t>power gen. at crank</a:t>
            </a:r>
          </a:p>
        </p:txBody>
      </p:sp>
      <p:cxnSp>
        <p:nvCxnSpPr>
          <p:cNvPr id="43" name="Straight Arrow Connector 42"/>
          <p:cNvCxnSpPr>
            <a:stCxn id="210" idx="3"/>
            <a:endCxn id="242" idx="1"/>
          </p:cNvCxnSpPr>
          <p:nvPr/>
        </p:nvCxnSpPr>
        <p:spPr>
          <a:xfrm>
            <a:off x="6426441" y="4401535"/>
            <a:ext cx="2374758" cy="3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0" name="Rounded Rectangle 249"/>
          <p:cNvSpPr/>
          <p:nvPr/>
        </p:nvSpPr>
        <p:spPr>
          <a:xfrm>
            <a:off x="3406139" y="5358575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Electrical and Pneumatics: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sp>
        <p:nvSpPr>
          <p:cNvPr id="251" name="Rounded Rectangle 250"/>
          <p:cNvSpPr/>
          <p:nvPr/>
        </p:nvSpPr>
        <p:spPr>
          <a:xfrm>
            <a:off x="3406139" y="5720640"/>
            <a:ext cx="1069193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 only:</a:t>
            </a:r>
          </a:p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grpSp>
        <p:nvGrpSpPr>
          <p:cNvPr id="252" name="Group 251"/>
          <p:cNvGrpSpPr/>
          <p:nvPr/>
        </p:nvGrpSpPr>
        <p:grpSpPr>
          <a:xfrm>
            <a:off x="6209003" y="5407129"/>
            <a:ext cx="271228" cy="533339"/>
            <a:chOff x="3704809" y="3042615"/>
            <a:chExt cx="271228" cy="715121"/>
          </a:xfrm>
        </p:grpSpPr>
        <p:grpSp>
          <p:nvGrpSpPr>
            <p:cNvPr id="253" name="Group 252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59" name="Rectangle 258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Oval 259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Oval 261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4" name="TextBox 253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56" name="Straight Connector 255"/>
            <p:cNvCxnSpPr>
              <a:stCxn id="261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3" name="Snip Single Corner Rectangle 262"/>
          <p:cNvSpPr/>
          <p:nvPr/>
        </p:nvSpPr>
        <p:spPr>
          <a:xfrm>
            <a:off x="5312188" y="5598756"/>
            <a:ext cx="768300" cy="158529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cxnSp>
        <p:nvCxnSpPr>
          <p:cNvPr id="264" name="Straight Arrow Connector 263"/>
          <p:cNvCxnSpPr>
            <a:stCxn id="263" idx="0"/>
            <a:endCxn id="261" idx="6"/>
          </p:cNvCxnSpPr>
          <p:nvPr/>
        </p:nvCxnSpPr>
        <p:spPr>
          <a:xfrm flipV="1">
            <a:off x="6080488" y="5674249"/>
            <a:ext cx="138960" cy="37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250" idx="3"/>
            <a:endCxn id="254" idx="1"/>
          </p:cNvCxnSpPr>
          <p:nvPr/>
        </p:nvCxnSpPr>
        <p:spPr>
          <a:xfrm flipV="1">
            <a:off x="4475332" y="5495278"/>
            <a:ext cx="1733671" cy="112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251" idx="3"/>
            <a:endCxn id="255" idx="1"/>
          </p:cNvCxnSpPr>
          <p:nvPr/>
        </p:nvCxnSpPr>
        <p:spPr>
          <a:xfrm flipV="1">
            <a:off x="4475332" y="5855960"/>
            <a:ext cx="1735030" cy="25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9" name="Rounded Rectangle 268"/>
          <p:cNvSpPr/>
          <p:nvPr/>
        </p:nvSpPr>
        <p:spPr>
          <a:xfrm>
            <a:off x="8815161" y="5531404"/>
            <a:ext cx="1054644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cxnSp>
        <p:nvCxnSpPr>
          <p:cNvPr id="56" name="Straight Arrow Connector 55"/>
          <p:cNvCxnSpPr>
            <a:stCxn id="259" idx="3"/>
            <a:endCxn id="269" idx="1"/>
          </p:cNvCxnSpPr>
          <p:nvPr/>
        </p:nvCxnSpPr>
        <p:spPr>
          <a:xfrm>
            <a:off x="6426441" y="5673799"/>
            <a:ext cx="2388720" cy="7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2" name="Rounded Rectangle 271"/>
          <p:cNvSpPr/>
          <p:nvPr/>
        </p:nvSpPr>
        <p:spPr>
          <a:xfrm>
            <a:off x="2251424" y="5582645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cxnSp>
        <p:nvCxnSpPr>
          <p:cNvPr id="60" name="Elbow Connector 59"/>
          <p:cNvCxnSpPr>
            <a:stCxn id="272" idx="3"/>
            <a:endCxn id="250" idx="1"/>
          </p:cNvCxnSpPr>
          <p:nvPr/>
        </p:nvCxnSpPr>
        <p:spPr>
          <a:xfrm flipV="1">
            <a:off x="2879760" y="5496398"/>
            <a:ext cx="526379" cy="1809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272" idx="3"/>
            <a:endCxn id="251" idx="1"/>
          </p:cNvCxnSpPr>
          <p:nvPr/>
        </p:nvCxnSpPr>
        <p:spPr>
          <a:xfrm>
            <a:off x="2879760" y="5677340"/>
            <a:ext cx="526379" cy="18112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7" name="Snip Single Corner Rectangle 276"/>
          <p:cNvSpPr/>
          <p:nvPr/>
        </p:nvSpPr>
        <p:spPr>
          <a:xfrm>
            <a:off x="9677576" y="1159675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78" name="Rectangle 277"/>
          <p:cNvSpPr/>
          <p:nvPr/>
        </p:nvSpPr>
        <p:spPr>
          <a:xfrm>
            <a:off x="9679152" y="1384220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79" name="Rounded Rectangle 278"/>
          <p:cNvSpPr/>
          <p:nvPr/>
        </p:nvSpPr>
        <p:spPr>
          <a:xfrm>
            <a:off x="9677576" y="1625193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80" name="TextBox 279"/>
          <p:cNvSpPr txBox="1"/>
          <p:nvPr/>
        </p:nvSpPr>
        <p:spPr>
          <a:xfrm>
            <a:off x="10183297" y="1112985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</a:t>
            </a:r>
            <a:endParaRPr lang="en-GB" sz="800" dirty="0"/>
          </a:p>
        </p:txBody>
      </p:sp>
      <p:sp>
        <p:nvSpPr>
          <p:cNvPr id="281" name="TextBox 280"/>
          <p:cNvSpPr txBox="1"/>
          <p:nvPr/>
        </p:nvSpPr>
        <p:spPr>
          <a:xfrm>
            <a:off x="10183297" y="1345519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282" name="TextBox 281"/>
          <p:cNvSpPr txBox="1"/>
          <p:nvPr/>
        </p:nvSpPr>
        <p:spPr>
          <a:xfrm>
            <a:off x="10183297" y="1586045"/>
            <a:ext cx="2008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Values derived from calculations or lookups</a:t>
            </a:r>
            <a:endParaRPr lang="en-GB" sz="800" dirty="0"/>
          </a:p>
        </p:txBody>
      </p:sp>
      <p:sp>
        <p:nvSpPr>
          <p:cNvPr id="283" name="Flowchart: Terminator 282"/>
          <p:cNvSpPr/>
          <p:nvPr/>
        </p:nvSpPr>
        <p:spPr>
          <a:xfrm>
            <a:off x="9677575" y="1850358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284" name="TextBox 283"/>
          <p:cNvSpPr txBox="1"/>
          <p:nvPr/>
        </p:nvSpPr>
        <p:spPr>
          <a:xfrm>
            <a:off x="10183296" y="1832993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285" name="TextBox 284"/>
          <p:cNvSpPr txBox="1"/>
          <p:nvPr/>
        </p:nvSpPr>
        <p:spPr>
          <a:xfrm>
            <a:off x="9671439" y="2075459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87" name="TextBox 286"/>
          <p:cNvSpPr txBox="1"/>
          <p:nvPr/>
        </p:nvSpPr>
        <p:spPr>
          <a:xfrm>
            <a:off x="10183295" y="2045033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237" name="Rounded Rectangle 236"/>
          <p:cNvSpPr/>
          <p:nvPr/>
        </p:nvSpPr>
        <p:spPr>
          <a:xfrm>
            <a:off x="9133021" y="1625193"/>
            <a:ext cx="505721" cy="1430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grpSp>
        <p:nvGrpSpPr>
          <p:cNvPr id="238" name="Group 237"/>
          <p:cNvGrpSpPr/>
          <p:nvPr/>
        </p:nvGrpSpPr>
        <p:grpSpPr>
          <a:xfrm>
            <a:off x="5646297" y="1572690"/>
            <a:ext cx="271228" cy="533339"/>
            <a:chOff x="3704809" y="3042615"/>
            <a:chExt cx="271228" cy="715121"/>
          </a:xfrm>
        </p:grpSpPr>
        <p:grpSp>
          <p:nvGrpSpPr>
            <p:cNvPr id="239" name="Group 23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47" name="Rectangle 246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Oval 247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0" name="TextBox 23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44" name="Straight Connector 243"/>
            <p:cNvCxnSpPr>
              <a:stCxn id="249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66" name="Straight Arrow Connector 265"/>
          <p:cNvCxnSpPr>
            <a:endCxn id="249" idx="6"/>
          </p:cNvCxnSpPr>
          <p:nvPr/>
        </p:nvCxnSpPr>
        <p:spPr>
          <a:xfrm flipV="1">
            <a:off x="5517782" y="1839810"/>
            <a:ext cx="138960" cy="2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67" name="Group 266"/>
          <p:cNvGrpSpPr/>
          <p:nvPr/>
        </p:nvGrpSpPr>
        <p:grpSpPr>
          <a:xfrm>
            <a:off x="5646297" y="2420004"/>
            <a:ext cx="271228" cy="533339"/>
            <a:chOff x="3704809" y="3042615"/>
            <a:chExt cx="271228" cy="715121"/>
          </a:xfrm>
        </p:grpSpPr>
        <p:grpSp>
          <p:nvGrpSpPr>
            <p:cNvPr id="268" name="Group 267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91" name="Rectangle 290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Oval 291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" name="Oval 293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0" name="TextBox 26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88" name="Straight Connector 287"/>
            <p:cNvCxnSpPr>
              <a:stCxn id="293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95" name="Straight Arrow Connector 294"/>
          <p:cNvCxnSpPr>
            <a:endCxn id="293" idx="6"/>
          </p:cNvCxnSpPr>
          <p:nvPr/>
        </p:nvCxnSpPr>
        <p:spPr>
          <a:xfrm flipV="1">
            <a:off x="5517782" y="2687124"/>
            <a:ext cx="138960" cy="2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6" name="Snip Single Corner Rectangle 295"/>
          <p:cNvSpPr/>
          <p:nvPr/>
        </p:nvSpPr>
        <p:spPr>
          <a:xfrm>
            <a:off x="5955627" y="2207488"/>
            <a:ext cx="769229" cy="165594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cxnSp>
        <p:nvCxnSpPr>
          <p:cNvPr id="297" name="Straight Arrow Connector 296"/>
          <p:cNvCxnSpPr>
            <a:stCxn id="296" idx="0"/>
          </p:cNvCxnSpPr>
          <p:nvPr/>
        </p:nvCxnSpPr>
        <p:spPr>
          <a:xfrm flipV="1">
            <a:off x="6724856" y="2285593"/>
            <a:ext cx="138960" cy="4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8" name="Elbow Connector 297"/>
          <p:cNvCxnSpPr>
            <a:stCxn id="291" idx="3"/>
            <a:endCxn id="331" idx="1"/>
          </p:cNvCxnSpPr>
          <p:nvPr/>
        </p:nvCxnSpPr>
        <p:spPr>
          <a:xfrm flipV="1">
            <a:off x="5863735" y="2459709"/>
            <a:ext cx="991236" cy="226965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05" name="Group 304"/>
          <p:cNvGrpSpPr/>
          <p:nvPr/>
        </p:nvGrpSpPr>
        <p:grpSpPr>
          <a:xfrm>
            <a:off x="4234021" y="1527778"/>
            <a:ext cx="177402" cy="263401"/>
            <a:chOff x="1426057" y="1874219"/>
            <a:chExt cx="177402" cy="263401"/>
          </a:xfrm>
        </p:grpSpPr>
        <p:pic>
          <p:nvPicPr>
            <p:cNvPr id="307" name="Picture 30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08" name="Oval 30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9" name="Oval 30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1" name="Group 310"/>
          <p:cNvGrpSpPr/>
          <p:nvPr/>
        </p:nvGrpSpPr>
        <p:grpSpPr>
          <a:xfrm>
            <a:off x="4233219" y="1889954"/>
            <a:ext cx="177402" cy="263401"/>
            <a:chOff x="1426057" y="1874219"/>
            <a:chExt cx="177402" cy="263401"/>
          </a:xfrm>
        </p:grpSpPr>
        <p:pic>
          <p:nvPicPr>
            <p:cNvPr id="312" name="Picture 3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13" name="Oval 31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5" name="Oval 314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6" name="Group 315"/>
          <p:cNvGrpSpPr/>
          <p:nvPr/>
        </p:nvGrpSpPr>
        <p:grpSpPr>
          <a:xfrm>
            <a:off x="4229645" y="2378297"/>
            <a:ext cx="177402" cy="263401"/>
            <a:chOff x="1426057" y="1874219"/>
            <a:chExt cx="177402" cy="263401"/>
          </a:xfrm>
        </p:grpSpPr>
        <p:pic>
          <p:nvPicPr>
            <p:cNvPr id="318" name="Picture 3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1" name="Oval 320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2" name="Oval 321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3" name="Group 322"/>
          <p:cNvGrpSpPr/>
          <p:nvPr/>
        </p:nvGrpSpPr>
        <p:grpSpPr>
          <a:xfrm>
            <a:off x="4232972" y="2740999"/>
            <a:ext cx="177402" cy="263401"/>
            <a:chOff x="1426057" y="1874219"/>
            <a:chExt cx="177402" cy="263401"/>
          </a:xfrm>
        </p:grpSpPr>
        <p:pic>
          <p:nvPicPr>
            <p:cNvPr id="324" name="Picture 3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5" name="Oval 324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6" name="Oval 325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7" name="Snip Single Corner Rectangle 326"/>
          <p:cNvSpPr/>
          <p:nvPr/>
        </p:nvSpPr>
        <p:spPr>
          <a:xfrm>
            <a:off x="4727234" y="2622858"/>
            <a:ext cx="790548" cy="156579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grpSp>
        <p:nvGrpSpPr>
          <p:cNvPr id="328" name="Group 327"/>
          <p:cNvGrpSpPr/>
          <p:nvPr/>
        </p:nvGrpSpPr>
        <p:grpSpPr>
          <a:xfrm>
            <a:off x="6853612" y="2010878"/>
            <a:ext cx="271228" cy="533339"/>
            <a:chOff x="3704809" y="3042615"/>
            <a:chExt cx="271228" cy="715121"/>
          </a:xfrm>
        </p:grpSpPr>
        <p:grpSp>
          <p:nvGrpSpPr>
            <p:cNvPr id="329" name="Group 32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335" name="Rectangle 334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6" name="Oval 335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7" name="Oval 336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Oval 337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30" name="TextBox 32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31" name="TextBox 33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32" name="Straight Connector 331"/>
            <p:cNvCxnSpPr>
              <a:stCxn id="337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39" name="Elbow Connector 338"/>
          <p:cNvCxnSpPr>
            <a:endCxn id="330" idx="1"/>
          </p:cNvCxnSpPr>
          <p:nvPr/>
        </p:nvCxnSpPr>
        <p:spPr>
          <a:xfrm>
            <a:off x="5869972" y="1842653"/>
            <a:ext cx="983640" cy="256374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2" name="Elbow Connector 341"/>
          <p:cNvCxnSpPr>
            <a:stCxn id="312" idx="3"/>
            <a:endCxn id="265" idx="6"/>
          </p:cNvCxnSpPr>
          <p:nvPr/>
        </p:nvCxnSpPr>
        <p:spPr>
          <a:xfrm flipV="1">
            <a:off x="4410621" y="2019898"/>
            <a:ext cx="1250077" cy="17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4" name="Elbow Connector 353"/>
          <p:cNvCxnSpPr>
            <a:stCxn id="318" idx="3"/>
            <a:endCxn id="270" idx="1"/>
          </p:cNvCxnSpPr>
          <p:nvPr/>
        </p:nvCxnSpPr>
        <p:spPr>
          <a:xfrm flipV="1">
            <a:off x="4407047" y="2508153"/>
            <a:ext cx="1239250" cy="184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3" name="Elbow Connector 362"/>
          <p:cNvCxnSpPr>
            <a:stCxn id="324" idx="3"/>
            <a:endCxn id="271" idx="1"/>
          </p:cNvCxnSpPr>
          <p:nvPr/>
        </p:nvCxnSpPr>
        <p:spPr>
          <a:xfrm flipV="1">
            <a:off x="4410374" y="2868835"/>
            <a:ext cx="1237282" cy="38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67778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881" y="85613"/>
            <a:ext cx="69063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Calculation of </a:t>
            </a:r>
            <a:r>
              <a:rPr lang="en-GB" sz="3200" dirty="0"/>
              <a:t>a</a:t>
            </a:r>
            <a:r>
              <a:rPr lang="en-GB" sz="3200" dirty="0" smtClean="0"/>
              <a:t>uxiliary power </a:t>
            </a:r>
            <a:r>
              <a:rPr lang="en-GB" sz="3200" dirty="0" smtClean="0"/>
              <a:t>in Pre-run</a:t>
            </a:r>
            <a:endParaRPr lang="en-GB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3267394" y="207585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267394" y="235430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2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64311" y="263993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3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577263" y="263993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267394" y="292178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64311" y="320741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572964" y="263992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7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572964" y="207471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8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5" name="Elbow Connector 14"/>
          <p:cNvCxnSpPr>
            <a:stCxn id="5" idx="3"/>
            <a:endCxn id="8" idx="1"/>
          </p:cNvCxnSpPr>
          <p:nvPr/>
        </p:nvCxnSpPr>
        <p:spPr>
          <a:xfrm>
            <a:off x="3895730" y="2170551"/>
            <a:ext cx="681533" cy="5640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6" idx="3"/>
            <a:endCxn id="8" idx="1"/>
          </p:cNvCxnSpPr>
          <p:nvPr/>
        </p:nvCxnSpPr>
        <p:spPr>
          <a:xfrm>
            <a:off x="3895730" y="2448997"/>
            <a:ext cx="681533" cy="2856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7" idx="3"/>
            <a:endCxn id="8" idx="1"/>
          </p:cNvCxnSpPr>
          <p:nvPr/>
        </p:nvCxnSpPr>
        <p:spPr>
          <a:xfrm flipV="1">
            <a:off x="3892647" y="2734625"/>
            <a:ext cx="684616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9" idx="3"/>
            <a:endCxn id="8" idx="1"/>
          </p:cNvCxnSpPr>
          <p:nvPr/>
        </p:nvCxnSpPr>
        <p:spPr>
          <a:xfrm flipV="1">
            <a:off x="3895730" y="2734625"/>
            <a:ext cx="681533" cy="28185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0" idx="3"/>
            <a:endCxn id="8" idx="1"/>
          </p:cNvCxnSpPr>
          <p:nvPr/>
        </p:nvCxnSpPr>
        <p:spPr>
          <a:xfrm flipV="1">
            <a:off x="3892647" y="2734625"/>
            <a:ext cx="684616" cy="56748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8" idx="3"/>
            <a:endCxn id="11" idx="1"/>
          </p:cNvCxnSpPr>
          <p:nvPr/>
        </p:nvCxnSpPr>
        <p:spPr>
          <a:xfrm flipV="1">
            <a:off x="5205599" y="2734624"/>
            <a:ext cx="36736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3"/>
            <a:endCxn id="12" idx="1"/>
          </p:cNvCxnSpPr>
          <p:nvPr/>
        </p:nvCxnSpPr>
        <p:spPr>
          <a:xfrm flipV="1">
            <a:off x="3895730" y="2169414"/>
            <a:ext cx="1677234" cy="1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8" idx="0"/>
            <a:endCxn id="12" idx="1"/>
          </p:cNvCxnSpPr>
          <p:nvPr/>
        </p:nvCxnSpPr>
        <p:spPr>
          <a:xfrm rot="5400000" flipH="1" flipV="1">
            <a:off x="4996939" y="2063906"/>
            <a:ext cx="470516" cy="68153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1" idx="0"/>
            <a:endCxn id="12" idx="2"/>
          </p:cNvCxnSpPr>
          <p:nvPr/>
        </p:nvCxnSpPr>
        <p:spPr>
          <a:xfrm flipV="1">
            <a:off x="5887132" y="2264108"/>
            <a:ext cx="0" cy="375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6568664" y="2019027"/>
            <a:ext cx="1384419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Aux power at crank from electrical, HVAC and Pneumatic ancillaries</a:t>
            </a:r>
            <a:endParaRPr lang="en-GB" sz="600" dirty="0"/>
          </a:p>
        </p:txBody>
      </p:sp>
      <p:cxnSp>
        <p:nvCxnSpPr>
          <p:cNvPr id="36" name="Straight Arrow Connector 35"/>
          <p:cNvCxnSpPr>
            <a:stCxn id="12" idx="3"/>
            <a:endCxn id="34" idx="1"/>
          </p:cNvCxnSpPr>
          <p:nvPr/>
        </p:nvCxnSpPr>
        <p:spPr>
          <a:xfrm flipV="1">
            <a:off x="6201300" y="2169413"/>
            <a:ext cx="36736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" name="Snip Single Corner Rectangle 36"/>
          <p:cNvSpPr/>
          <p:nvPr/>
        </p:nvSpPr>
        <p:spPr>
          <a:xfrm>
            <a:off x="1252992" y="3814661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Time (s)</a:t>
            </a:r>
            <a:endParaRPr lang="en-GB" sz="600" dirty="0"/>
          </a:p>
        </p:txBody>
      </p:sp>
      <p:sp>
        <p:nvSpPr>
          <p:cNvPr id="38" name="Snip Single Corner Rectangle 37"/>
          <p:cNvSpPr/>
          <p:nvPr/>
        </p:nvSpPr>
        <p:spPr>
          <a:xfrm>
            <a:off x="1252992" y="3451756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sp>
        <p:nvSpPr>
          <p:cNvPr id="39" name="Snip Single Corner Rectangle 38"/>
          <p:cNvSpPr/>
          <p:nvPr/>
        </p:nvSpPr>
        <p:spPr>
          <a:xfrm>
            <a:off x="1252992" y="1784531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Motoring Power</a:t>
            </a:r>
            <a:endParaRPr lang="en-GB" sz="600" dirty="0"/>
          </a:p>
        </p:txBody>
      </p:sp>
      <p:sp>
        <p:nvSpPr>
          <p:cNvPr id="40" name="Snip Single Corner Rectangle 39"/>
          <p:cNvSpPr/>
          <p:nvPr/>
        </p:nvSpPr>
        <p:spPr>
          <a:xfrm>
            <a:off x="1252992" y="2147434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Power</a:t>
            </a:r>
            <a:endParaRPr lang="en-GB" sz="600" dirty="0"/>
          </a:p>
        </p:txBody>
      </p:sp>
      <p:sp>
        <p:nvSpPr>
          <p:cNvPr id="41" name="Snip Single Corner Rectangle 40"/>
          <p:cNvSpPr/>
          <p:nvPr/>
        </p:nvSpPr>
        <p:spPr>
          <a:xfrm>
            <a:off x="1252992" y="1421628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Pre-existing Aux Power</a:t>
            </a:r>
            <a:endParaRPr lang="en-GB" sz="600" dirty="0"/>
          </a:p>
        </p:txBody>
      </p:sp>
      <p:sp>
        <p:nvSpPr>
          <p:cNvPr id="42" name="Snip Single Corner Rectangle 41"/>
          <p:cNvSpPr/>
          <p:nvPr/>
        </p:nvSpPr>
        <p:spPr>
          <a:xfrm>
            <a:off x="1252992" y="2813898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Engaged</a:t>
            </a:r>
            <a:endParaRPr lang="en-GB" sz="600" dirty="0"/>
          </a:p>
        </p:txBody>
      </p:sp>
      <p:sp>
        <p:nvSpPr>
          <p:cNvPr id="43" name="Snip Single Corner Rectangle 42"/>
          <p:cNvSpPr/>
          <p:nvPr/>
        </p:nvSpPr>
        <p:spPr>
          <a:xfrm>
            <a:off x="1252992" y="2510337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sp>
        <p:nvSpPr>
          <p:cNvPr id="44" name="Snip Single Corner Rectangle 43"/>
          <p:cNvSpPr/>
          <p:nvPr/>
        </p:nvSpPr>
        <p:spPr>
          <a:xfrm>
            <a:off x="1252992" y="3117459"/>
            <a:ext cx="874399" cy="160330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sp>
        <p:nvSpPr>
          <p:cNvPr id="45" name="Rounded Rectangle 44"/>
          <p:cNvSpPr/>
          <p:nvPr/>
        </p:nvSpPr>
        <p:spPr>
          <a:xfrm>
            <a:off x="1193207" y="1370109"/>
            <a:ext cx="1005984" cy="2698391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049631" y="1180425"/>
            <a:ext cx="12811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Input Signals from Pre-run</a:t>
            </a:r>
            <a:endParaRPr lang="en-GB" sz="800" dirty="0"/>
          </a:p>
        </p:txBody>
      </p:sp>
      <p:sp>
        <p:nvSpPr>
          <p:cNvPr id="47" name="Rounded Rectangle 46"/>
          <p:cNvSpPr/>
          <p:nvPr/>
        </p:nvSpPr>
        <p:spPr>
          <a:xfrm>
            <a:off x="3180303" y="1991043"/>
            <a:ext cx="3110537" cy="1460714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6482990" y="172477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u="sng" dirty="0" smtClean="0"/>
              <a:t>Output</a:t>
            </a:r>
            <a:r>
              <a:rPr lang="en-GB" sz="800" dirty="0" smtClean="0"/>
              <a:t>: Accounts for smart &amp;</a:t>
            </a:r>
          </a:p>
          <a:p>
            <a:r>
              <a:rPr lang="en-GB" sz="800" dirty="0" smtClean="0"/>
              <a:t>Non-smart Ancillaries</a:t>
            </a:r>
            <a:endParaRPr lang="en-GB" sz="800" dirty="0"/>
          </a:p>
        </p:txBody>
      </p:sp>
      <p:sp>
        <p:nvSpPr>
          <p:cNvPr id="49" name="TextBox 48"/>
          <p:cNvSpPr txBox="1"/>
          <p:nvPr/>
        </p:nvSpPr>
        <p:spPr>
          <a:xfrm>
            <a:off x="3108503" y="181039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Calculation performed for every time step</a:t>
            </a:r>
            <a:endParaRPr lang="en-GB" sz="800" dirty="0"/>
          </a:p>
        </p:txBody>
      </p:sp>
      <p:cxnSp>
        <p:nvCxnSpPr>
          <p:cNvPr id="51" name="Straight Arrow Connector 50"/>
          <p:cNvCxnSpPr>
            <a:stCxn id="45" idx="3"/>
            <a:endCxn id="47" idx="1"/>
          </p:cNvCxnSpPr>
          <p:nvPr/>
        </p:nvCxnSpPr>
        <p:spPr>
          <a:xfrm>
            <a:off x="2199191" y="2719305"/>
            <a:ext cx="981112" cy="2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0" name="Snip Single Corner Rectangle 49"/>
          <p:cNvSpPr/>
          <p:nvPr/>
        </p:nvSpPr>
        <p:spPr>
          <a:xfrm>
            <a:off x="9638672" y="324829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52" name="Rectangle 51"/>
          <p:cNvSpPr/>
          <p:nvPr/>
        </p:nvSpPr>
        <p:spPr>
          <a:xfrm>
            <a:off x="9640248" y="549374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53" name="Rounded Rectangle 52"/>
          <p:cNvSpPr/>
          <p:nvPr/>
        </p:nvSpPr>
        <p:spPr>
          <a:xfrm>
            <a:off x="9638672" y="790347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54" name="TextBox 53"/>
          <p:cNvSpPr txBox="1"/>
          <p:nvPr/>
        </p:nvSpPr>
        <p:spPr>
          <a:xfrm>
            <a:off x="10144393" y="278139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</a:t>
            </a:r>
            <a:endParaRPr lang="en-GB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10144393" y="510673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56" name="TextBox 55"/>
          <p:cNvSpPr txBox="1"/>
          <p:nvPr/>
        </p:nvSpPr>
        <p:spPr>
          <a:xfrm>
            <a:off x="10144393" y="751199"/>
            <a:ext cx="2008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Values derived from calculations or lookups</a:t>
            </a:r>
            <a:endParaRPr lang="en-GB" sz="800" dirty="0"/>
          </a:p>
        </p:txBody>
      </p:sp>
      <p:sp>
        <p:nvSpPr>
          <p:cNvPr id="57" name="Flowchart: Terminator 56"/>
          <p:cNvSpPr/>
          <p:nvPr/>
        </p:nvSpPr>
        <p:spPr>
          <a:xfrm>
            <a:off x="9638671" y="1015512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58" name="TextBox 57"/>
          <p:cNvSpPr txBox="1"/>
          <p:nvPr/>
        </p:nvSpPr>
        <p:spPr>
          <a:xfrm>
            <a:off x="10144392" y="998147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59" name="TextBox 58"/>
          <p:cNvSpPr txBox="1"/>
          <p:nvPr/>
        </p:nvSpPr>
        <p:spPr>
          <a:xfrm>
            <a:off x="9632535" y="1240613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60" name="TextBox 59"/>
          <p:cNvSpPr txBox="1"/>
          <p:nvPr/>
        </p:nvSpPr>
        <p:spPr>
          <a:xfrm>
            <a:off x="10144391" y="1210187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sp>
        <p:nvSpPr>
          <p:cNvPr id="61" name="Rounded Rectangle 60"/>
          <p:cNvSpPr/>
          <p:nvPr/>
        </p:nvSpPr>
        <p:spPr>
          <a:xfrm>
            <a:off x="9048736" y="790347"/>
            <a:ext cx="505721" cy="1430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83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Box 146"/>
          <p:cNvSpPr txBox="1"/>
          <p:nvPr/>
        </p:nvSpPr>
        <p:spPr>
          <a:xfrm>
            <a:off x="3453311" y="-18472"/>
            <a:ext cx="3766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Pneumatic Auxiliaries</a:t>
            </a:r>
            <a:endParaRPr lang="en-GB" sz="3200" dirty="0"/>
          </a:p>
        </p:txBody>
      </p:sp>
      <p:cxnSp>
        <p:nvCxnSpPr>
          <p:cNvPr id="430" name="Elbow Connector 429"/>
          <p:cNvCxnSpPr>
            <a:endCxn id="333" idx="6"/>
          </p:cNvCxnSpPr>
          <p:nvPr/>
        </p:nvCxnSpPr>
        <p:spPr>
          <a:xfrm>
            <a:off x="2325317" y="3136350"/>
            <a:ext cx="2597783" cy="297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31" name="Flowchart: Terminator 430"/>
          <p:cNvSpPr/>
          <p:nvPr/>
        </p:nvSpPr>
        <p:spPr>
          <a:xfrm>
            <a:off x="5804538" y="2496218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D+HEP(on)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sp>
        <p:nvSpPr>
          <p:cNvPr id="432" name="Flowchart: Terminator 431"/>
          <p:cNvSpPr/>
          <p:nvPr/>
        </p:nvSpPr>
        <p:spPr>
          <a:xfrm>
            <a:off x="5804538" y="2939674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D+HEP(off)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cxnSp>
        <p:nvCxnSpPr>
          <p:cNvPr id="433" name="Straight Arrow Connector 432"/>
          <p:cNvCxnSpPr>
            <a:endCxn id="431" idx="1"/>
          </p:cNvCxnSpPr>
          <p:nvPr/>
        </p:nvCxnSpPr>
        <p:spPr>
          <a:xfrm flipV="1">
            <a:off x="5430188" y="2623468"/>
            <a:ext cx="374350" cy="23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4" name="Straight Arrow Connector 433"/>
          <p:cNvCxnSpPr>
            <a:endCxn id="432" idx="1"/>
          </p:cNvCxnSpPr>
          <p:nvPr/>
        </p:nvCxnSpPr>
        <p:spPr>
          <a:xfrm flipV="1">
            <a:off x="5430188" y="3066924"/>
            <a:ext cx="374350" cy="2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56" name="TextBox 455"/>
          <p:cNvSpPr txBox="1"/>
          <p:nvPr/>
        </p:nvSpPr>
        <p:spPr>
          <a:xfrm>
            <a:off x="2897690" y="4898352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Point1</a:t>
            </a:r>
            <a:endParaRPr lang="en-GB" sz="800" dirty="0"/>
          </a:p>
        </p:txBody>
      </p:sp>
      <p:sp>
        <p:nvSpPr>
          <p:cNvPr id="483" name="TextBox 482"/>
          <p:cNvSpPr txBox="1"/>
          <p:nvPr/>
        </p:nvSpPr>
        <p:spPr>
          <a:xfrm>
            <a:off x="2879896" y="5591657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Point2</a:t>
            </a:r>
            <a:endParaRPr lang="en-GB" sz="800" dirty="0"/>
          </a:p>
        </p:txBody>
      </p:sp>
      <p:cxnSp>
        <p:nvCxnSpPr>
          <p:cNvPr id="490" name="Straight Arrow Connector 489"/>
          <p:cNvCxnSpPr>
            <a:stCxn id="419" idx="3"/>
            <a:endCxn id="456" idx="1"/>
          </p:cNvCxnSpPr>
          <p:nvPr/>
        </p:nvCxnSpPr>
        <p:spPr>
          <a:xfrm flipV="1">
            <a:off x="2475565" y="5006074"/>
            <a:ext cx="422125" cy="1676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2" name="Straight Arrow Connector 491"/>
          <p:cNvCxnSpPr>
            <a:stCxn id="418" idx="3"/>
            <a:endCxn id="456" idx="1"/>
          </p:cNvCxnSpPr>
          <p:nvPr/>
        </p:nvCxnSpPr>
        <p:spPr>
          <a:xfrm>
            <a:off x="2471363" y="4869264"/>
            <a:ext cx="426327" cy="136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4" name="Straight Arrow Connector 493"/>
          <p:cNvCxnSpPr>
            <a:stCxn id="417" idx="3"/>
            <a:endCxn id="483" idx="1"/>
          </p:cNvCxnSpPr>
          <p:nvPr/>
        </p:nvCxnSpPr>
        <p:spPr>
          <a:xfrm flipV="1">
            <a:off x="2471219" y="5699379"/>
            <a:ext cx="408677" cy="90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6" name="Straight Arrow Connector 495"/>
          <p:cNvCxnSpPr>
            <a:endCxn id="483" idx="1"/>
          </p:cNvCxnSpPr>
          <p:nvPr/>
        </p:nvCxnSpPr>
        <p:spPr>
          <a:xfrm flipV="1">
            <a:off x="2402145" y="5699379"/>
            <a:ext cx="477751" cy="11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97" name="Rectangle 496"/>
          <p:cNvSpPr/>
          <p:nvPr/>
        </p:nvSpPr>
        <p:spPr>
          <a:xfrm>
            <a:off x="4273228" y="4826270"/>
            <a:ext cx="1468268" cy="1713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9" name="Straight Arrow Connector 498"/>
          <p:cNvCxnSpPr/>
          <p:nvPr/>
        </p:nvCxnSpPr>
        <p:spPr>
          <a:xfrm>
            <a:off x="4381313" y="5618365"/>
            <a:ext cx="122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1" name="Straight Arrow Connector 500"/>
          <p:cNvCxnSpPr/>
          <p:nvPr/>
        </p:nvCxnSpPr>
        <p:spPr>
          <a:xfrm flipV="1">
            <a:off x="4381313" y="4888281"/>
            <a:ext cx="0" cy="730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7" name="Straight Connector 506"/>
          <p:cNvCxnSpPr>
            <a:stCxn id="509" idx="3"/>
          </p:cNvCxnSpPr>
          <p:nvPr/>
        </p:nvCxnSpPr>
        <p:spPr>
          <a:xfrm flipV="1">
            <a:off x="4360423" y="5053740"/>
            <a:ext cx="1003845" cy="42036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08" name="Oval 507"/>
          <p:cNvSpPr/>
          <p:nvPr/>
        </p:nvSpPr>
        <p:spPr>
          <a:xfrm>
            <a:off x="5347318" y="5015457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9" name="Oval 508"/>
          <p:cNvSpPr/>
          <p:nvPr/>
        </p:nvSpPr>
        <p:spPr>
          <a:xfrm>
            <a:off x="4350847" y="5414805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0" name="TextBox 509"/>
          <p:cNvSpPr txBox="1"/>
          <p:nvPr/>
        </p:nvSpPr>
        <p:spPr>
          <a:xfrm>
            <a:off x="4320944" y="5420993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Point2</a:t>
            </a:r>
            <a:endParaRPr lang="en-GB" sz="600" dirty="0"/>
          </a:p>
        </p:txBody>
      </p:sp>
      <p:sp>
        <p:nvSpPr>
          <p:cNvPr id="512" name="TextBox 511"/>
          <p:cNvSpPr txBox="1"/>
          <p:nvPr/>
        </p:nvSpPr>
        <p:spPr>
          <a:xfrm>
            <a:off x="5324667" y="5008957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Point1</a:t>
            </a:r>
            <a:endParaRPr lang="en-GB" sz="600" dirty="0"/>
          </a:p>
        </p:txBody>
      </p:sp>
      <p:cxnSp>
        <p:nvCxnSpPr>
          <p:cNvPr id="517" name="Straight Connector 516"/>
          <p:cNvCxnSpPr/>
          <p:nvPr/>
        </p:nvCxnSpPr>
        <p:spPr>
          <a:xfrm>
            <a:off x="5007362" y="4826271"/>
            <a:ext cx="0" cy="40889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1" name="Straight Connector 520"/>
          <p:cNvCxnSpPr/>
          <p:nvPr/>
        </p:nvCxnSpPr>
        <p:spPr>
          <a:xfrm>
            <a:off x="4381313" y="5204557"/>
            <a:ext cx="64365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4" name="TextBox 523"/>
          <p:cNvSpPr txBox="1"/>
          <p:nvPr/>
        </p:nvSpPr>
        <p:spPr>
          <a:xfrm>
            <a:off x="5374828" y="5441958"/>
            <a:ext cx="3561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Litres</a:t>
            </a:r>
            <a:endParaRPr lang="en-GB" sz="600" dirty="0"/>
          </a:p>
        </p:txBody>
      </p:sp>
      <p:sp>
        <p:nvSpPr>
          <p:cNvPr id="525" name="TextBox 524"/>
          <p:cNvSpPr txBox="1"/>
          <p:nvPr/>
        </p:nvSpPr>
        <p:spPr>
          <a:xfrm>
            <a:off x="4359264" y="4807003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FC</a:t>
            </a:r>
            <a:endParaRPr lang="en-GB" sz="600" dirty="0"/>
          </a:p>
        </p:txBody>
      </p:sp>
      <p:sp>
        <p:nvSpPr>
          <p:cNvPr id="526" name="TextBox 525"/>
          <p:cNvSpPr txBox="1"/>
          <p:nvPr/>
        </p:nvSpPr>
        <p:spPr>
          <a:xfrm>
            <a:off x="4193561" y="4665216"/>
            <a:ext cx="75373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Interpolation Map</a:t>
            </a:r>
            <a:endParaRPr lang="en-GB" sz="600" dirty="0"/>
          </a:p>
        </p:txBody>
      </p:sp>
      <p:cxnSp>
        <p:nvCxnSpPr>
          <p:cNvPr id="51" name="Elbow Connector 50"/>
          <p:cNvCxnSpPr>
            <a:endCxn id="269" idx="6"/>
          </p:cNvCxnSpPr>
          <p:nvPr/>
        </p:nvCxnSpPr>
        <p:spPr>
          <a:xfrm flipV="1">
            <a:off x="2325317" y="2853297"/>
            <a:ext cx="832989" cy="2830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endCxn id="264" idx="6"/>
          </p:cNvCxnSpPr>
          <p:nvPr/>
        </p:nvCxnSpPr>
        <p:spPr>
          <a:xfrm flipV="1">
            <a:off x="2325317" y="2446005"/>
            <a:ext cx="834277" cy="69034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444" idx="0"/>
            <a:endCxn id="306" idx="6"/>
          </p:cNvCxnSpPr>
          <p:nvPr/>
        </p:nvCxnSpPr>
        <p:spPr>
          <a:xfrm>
            <a:off x="2323721" y="2613295"/>
            <a:ext cx="1286712" cy="351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444" idx="0"/>
            <a:endCxn id="327" idx="6"/>
          </p:cNvCxnSpPr>
          <p:nvPr/>
        </p:nvCxnSpPr>
        <p:spPr>
          <a:xfrm>
            <a:off x="2323721" y="2613295"/>
            <a:ext cx="1279339" cy="3446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4307162" y="2740514"/>
            <a:ext cx="5822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</a:t>
            </a:r>
            <a:r>
              <a:rPr lang="en-GB" sz="600" dirty="0" smtClean="0"/>
              <a:t>D+HEP(off)</a:t>
            </a:r>
            <a:endParaRPr lang="en-GB" sz="800" dirty="0"/>
          </a:p>
        </p:txBody>
      </p:sp>
      <p:sp>
        <p:nvSpPr>
          <p:cNvPr id="235" name="TextBox 234"/>
          <p:cNvSpPr txBox="1"/>
          <p:nvPr/>
        </p:nvSpPr>
        <p:spPr>
          <a:xfrm>
            <a:off x="4307162" y="2447056"/>
            <a:ext cx="5741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</a:t>
            </a:r>
            <a:r>
              <a:rPr lang="en-GB" sz="600" dirty="0" smtClean="0"/>
              <a:t>D+HEP(on)</a:t>
            </a:r>
            <a:endParaRPr lang="en-GB" sz="800" dirty="0"/>
          </a:p>
        </p:txBody>
      </p:sp>
      <p:sp>
        <p:nvSpPr>
          <p:cNvPr id="321" name="Rectangle 320"/>
          <p:cNvSpPr/>
          <p:nvPr/>
        </p:nvSpPr>
        <p:spPr>
          <a:xfrm>
            <a:off x="4953517" y="2447115"/>
            <a:ext cx="477813" cy="85526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Map</a:t>
            </a:r>
            <a:endParaRPr lang="en-GB" sz="600" dirty="0"/>
          </a:p>
        </p:txBody>
      </p:sp>
      <p:sp>
        <p:nvSpPr>
          <p:cNvPr id="330" name="TextBox 329"/>
          <p:cNvSpPr txBox="1"/>
          <p:nvPr/>
        </p:nvSpPr>
        <p:spPr>
          <a:xfrm>
            <a:off x="2902018" y="6229528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Point3</a:t>
            </a:r>
            <a:endParaRPr lang="en-GB" sz="800" dirty="0"/>
          </a:p>
        </p:txBody>
      </p:sp>
      <p:cxnSp>
        <p:nvCxnSpPr>
          <p:cNvPr id="334" name="Straight Arrow Connector 333"/>
          <p:cNvCxnSpPr>
            <a:stCxn id="415" idx="3"/>
            <a:endCxn id="330" idx="1"/>
          </p:cNvCxnSpPr>
          <p:nvPr/>
        </p:nvCxnSpPr>
        <p:spPr>
          <a:xfrm>
            <a:off x="2462751" y="6085003"/>
            <a:ext cx="439267" cy="252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5" name="Straight Arrow Connector 334"/>
          <p:cNvCxnSpPr>
            <a:endCxn id="330" idx="1"/>
          </p:cNvCxnSpPr>
          <p:nvPr/>
        </p:nvCxnSpPr>
        <p:spPr>
          <a:xfrm flipV="1">
            <a:off x="2527295" y="6337250"/>
            <a:ext cx="374723" cy="107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9" name="Oval 358"/>
          <p:cNvSpPr/>
          <p:nvPr/>
        </p:nvSpPr>
        <p:spPr>
          <a:xfrm>
            <a:off x="4844052" y="5408131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0" name="TextBox 359"/>
          <p:cNvSpPr txBox="1"/>
          <p:nvPr/>
        </p:nvSpPr>
        <p:spPr>
          <a:xfrm>
            <a:off x="4814399" y="5415468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Point3</a:t>
            </a:r>
            <a:endParaRPr lang="en-GB" sz="600" dirty="0"/>
          </a:p>
        </p:txBody>
      </p:sp>
      <p:cxnSp>
        <p:nvCxnSpPr>
          <p:cNvPr id="181" name="Straight Connector 180"/>
          <p:cNvCxnSpPr>
            <a:stCxn id="509" idx="6"/>
          </p:cNvCxnSpPr>
          <p:nvPr/>
        </p:nvCxnSpPr>
        <p:spPr>
          <a:xfrm>
            <a:off x="4416237" y="5449540"/>
            <a:ext cx="427815" cy="51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5" name="Straight Connector 364"/>
          <p:cNvCxnSpPr>
            <a:endCxn id="508" idx="3"/>
          </p:cNvCxnSpPr>
          <p:nvPr/>
        </p:nvCxnSpPr>
        <p:spPr>
          <a:xfrm flipV="1">
            <a:off x="4909442" y="5074753"/>
            <a:ext cx="447452" cy="3465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456" idx="3"/>
          </p:cNvCxnSpPr>
          <p:nvPr/>
        </p:nvCxnSpPr>
        <p:spPr>
          <a:xfrm>
            <a:off x="3353264" y="5006074"/>
            <a:ext cx="8627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483" idx="3"/>
          </p:cNvCxnSpPr>
          <p:nvPr/>
        </p:nvCxnSpPr>
        <p:spPr>
          <a:xfrm>
            <a:off x="3335470" y="5699379"/>
            <a:ext cx="910037" cy="7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30" idx="3"/>
          </p:cNvCxnSpPr>
          <p:nvPr/>
        </p:nvCxnSpPr>
        <p:spPr>
          <a:xfrm>
            <a:off x="3357592" y="6337250"/>
            <a:ext cx="910037" cy="7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9" name="Rounded Rectangle 178"/>
          <p:cNvSpPr/>
          <p:nvPr/>
        </p:nvSpPr>
        <p:spPr>
          <a:xfrm>
            <a:off x="6034354" y="5799486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Interpolated FC between points 2-3-1 Representing Smart Pneumatics</a:t>
            </a:r>
            <a:endParaRPr lang="en-GB" sz="600" dirty="0"/>
          </a:p>
        </p:txBody>
      </p:sp>
      <p:cxnSp>
        <p:nvCxnSpPr>
          <p:cNvPr id="180" name="Straight Arrow Connector 179"/>
          <p:cNvCxnSpPr>
            <a:stCxn id="210" idx="3"/>
            <a:endCxn id="179" idx="1"/>
          </p:cNvCxnSpPr>
          <p:nvPr/>
        </p:nvCxnSpPr>
        <p:spPr>
          <a:xfrm>
            <a:off x="5725778" y="5923466"/>
            <a:ext cx="308576" cy="5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2" name="Rounded Rectangle 181"/>
          <p:cNvSpPr/>
          <p:nvPr/>
        </p:nvSpPr>
        <p:spPr>
          <a:xfrm>
            <a:off x="6037828" y="5230066"/>
            <a:ext cx="1087086" cy="25871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Interpolated FC between points 2-1 Representing non-smart Pneumatics</a:t>
            </a:r>
            <a:endParaRPr lang="en-GB" sz="600" dirty="0"/>
          </a:p>
        </p:txBody>
      </p:sp>
      <p:cxnSp>
        <p:nvCxnSpPr>
          <p:cNvPr id="183" name="Straight Arrow Connector 182"/>
          <p:cNvCxnSpPr>
            <a:endCxn id="182" idx="1"/>
          </p:cNvCxnSpPr>
          <p:nvPr/>
        </p:nvCxnSpPr>
        <p:spPr>
          <a:xfrm>
            <a:off x="5738808" y="5359424"/>
            <a:ext cx="2990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/>
          <p:nvPr/>
        </p:nvCxnSpPr>
        <p:spPr>
          <a:xfrm>
            <a:off x="4389105" y="6437559"/>
            <a:ext cx="122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/>
          <p:nvPr/>
        </p:nvCxnSpPr>
        <p:spPr>
          <a:xfrm flipV="1">
            <a:off x="4389105" y="5707475"/>
            <a:ext cx="0" cy="730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>
            <a:stCxn id="206" idx="6"/>
          </p:cNvCxnSpPr>
          <p:nvPr/>
        </p:nvCxnSpPr>
        <p:spPr>
          <a:xfrm flipV="1">
            <a:off x="4424028" y="5872934"/>
            <a:ext cx="948032" cy="3958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5" name="Oval 204"/>
          <p:cNvSpPr/>
          <p:nvPr/>
        </p:nvSpPr>
        <p:spPr>
          <a:xfrm>
            <a:off x="5355110" y="5834651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Oval 205"/>
          <p:cNvSpPr/>
          <p:nvPr/>
        </p:nvSpPr>
        <p:spPr>
          <a:xfrm>
            <a:off x="4358638" y="6233999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TextBox 208"/>
          <p:cNvSpPr txBox="1"/>
          <p:nvPr/>
        </p:nvSpPr>
        <p:spPr>
          <a:xfrm>
            <a:off x="4329425" y="6246669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Point2</a:t>
            </a:r>
            <a:endParaRPr lang="en-GB" sz="600" dirty="0"/>
          </a:p>
        </p:txBody>
      </p:sp>
      <p:sp>
        <p:nvSpPr>
          <p:cNvPr id="210" name="TextBox 209"/>
          <p:cNvSpPr txBox="1"/>
          <p:nvPr/>
        </p:nvSpPr>
        <p:spPr>
          <a:xfrm>
            <a:off x="5339134" y="5831133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Point1</a:t>
            </a:r>
            <a:endParaRPr lang="en-GB" sz="600" dirty="0"/>
          </a:p>
        </p:txBody>
      </p:sp>
      <p:cxnSp>
        <p:nvCxnSpPr>
          <p:cNvPr id="211" name="Straight Connector 210"/>
          <p:cNvCxnSpPr/>
          <p:nvPr/>
        </p:nvCxnSpPr>
        <p:spPr>
          <a:xfrm flipH="1">
            <a:off x="5003740" y="5645465"/>
            <a:ext cx="11414" cy="53295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>
            <a:off x="4389105" y="6178132"/>
            <a:ext cx="64365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/>
          <p:cNvSpPr txBox="1"/>
          <p:nvPr/>
        </p:nvSpPr>
        <p:spPr>
          <a:xfrm>
            <a:off x="5382620" y="6261152"/>
            <a:ext cx="3561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Litres</a:t>
            </a:r>
            <a:endParaRPr lang="en-GB" sz="600" dirty="0"/>
          </a:p>
        </p:txBody>
      </p:sp>
      <p:sp>
        <p:nvSpPr>
          <p:cNvPr id="214" name="Oval 213"/>
          <p:cNvSpPr/>
          <p:nvPr/>
        </p:nvSpPr>
        <p:spPr>
          <a:xfrm>
            <a:off x="4851844" y="6227325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TextBox 214"/>
          <p:cNvSpPr txBox="1"/>
          <p:nvPr/>
        </p:nvSpPr>
        <p:spPr>
          <a:xfrm>
            <a:off x="4816314" y="6233999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Point3</a:t>
            </a:r>
            <a:endParaRPr lang="en-GB" sz="600" dirty="0"/>
          </a:p>
        </p:txBody>
      </p:sp>
      <p:cxnSp>
        <p:nvCxnSpPr>
          <p:cNvPr id="216" name="Straight Connector 215"/>
          <p:cNvCxnSpPr>
            <a:stCxn id="206" idx="6"/>
          </p:cNvCxnSpPr>
          <p:nvPr/>
        </p:nvCxnSpPr>
        <p:spPr>
          <a:xfrm>
            <a:off x="4424028" y="6268734"/>
            <a:ext cx="427816" cy="51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>
            <a:endCxn id="205" idx="3"/>
          </p:cNvCxnSpPr>
          <p:nvPr/>
        </p:nvCxnSpPr>
        <p:spPr>
          <a:xfrm flipV="1">
            <a:off x="4917234" y="5893947"/>
            <a:ext cx="447452" cy="3465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60" name="Group 259"/>
          <p:cNvGrpSpPr/>
          <p:nvPr/>
        </p:nvGrpSpPr>
        <p:grpSpPr>
          <a:xfrm>
            <a:off x="3159594" y="2227633"/>
            <a:ext cx="151542" cy="314406"/>
            <a:chOff x="2125628" y="1155568"/>
            <a:chExt cx="151542" cy="314406"/>
          </a:xfrm>
        </p:grpSpPr>
        <p:pic>
          <p:nvPicPr>
            <p:cNvPr id="261" name="Picture 2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63" name="Oval 262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Oval 263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3158306" y="2634925"/>
            <a:ext cx="151542" cy="314406"/>
            <a:chOff x="2125628" y="1155568"/>
            <a:chExt cx="151542" cy="314406"/>
          </a:xfrm>
        </p:grpSpPr>
        <p:pic>
          <p:nvPicPr>
            <p:cNvPr id="267" name="Picture 26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68" name="Oval 267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Oval 268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2" name="Group 301"/>
          <p:cNvGrpSpPr/>
          <p:nvPr/>
        </p:nvGrpSpPr>
        <p:grpSpPr>
          <a:xfrm>
            <a:off x="3610433" y="2429744"/>
            <a:ext cx="177402" cy="263401"/>
            <a:chOff x="1426057" y="1874219"/>
            <a:chExt cx="177402" cy="263401"/>
          </a:xfrm>
        </p:grpSpPr>
        <p:pic>
          <p:nvPicPr>
            <p:cNvPr id="304" name="Picture 30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05" name="Oval 304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6" name="Oval 305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7" name="Group 306"/>
          <p:cNvGrpSpPr/>
          <p:nvPr/>
        </p:nvGrpSpPr>
        <p:grpSpPr>
          <a:xfrm>
            <a:off x="3603060" y="2770847"/>
            <a:ext cx="177402" cy="263401"/>
            <a:chOff x="1426057" y="1874219"/>
            <a:chExt cx="177402" cy="263401"/>
          </a:xfrm>
        </p:grpSpPr>
        <p:pic>
          <p:nvPicPr>
            <p:cNvPr id="322" name="Picture 3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23" name="Oval 32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7" name="Oval 326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8" name="Oval 327"/>
          <p:cNvSpPr/>
          <p:nvPr/>
        </p:nvSpPr>
        <p:spPr>
          <a:xfrm flipH="1" flipV="1">
            <a:off x="4921127" y="2601588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1" name="Oval 330"/>
          <p:cNvSpPr/>
          <p:nvPr/>
        </p:nvSpPr>
        <p:spPr>
          <a:xfrm flipH="1" flipV="1">
            <a:off x="4925081" y="2878685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3" name="Oval 332"/>
          <p:cNvSpPr/>
          <p:nvPr/>
        </p:nvSpPr>
        <p:spPr>
          <a:xfrm flipH="1" flipV="1">
            <a:off x="4923100" y="3108275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7" name="Snip Single Corner Rectangle 396"/>
          <p:cNvSpPr/>
          <p:nvPr/>
        </p:nvSpPr>
        <p:spPr>
          <a:xfrm>
            <a:off x="9653929" y="1706951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98" name="Rectangle 397"/>
          <p:cNvSpPr/>
          <p:nvPr/>
        </p:nvSpPr>
        <p:spPr>
          <a:xfrm>
            <a:off x="9655505" y="1931496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99" name="Rounded Rectangle 398"/>
          <p:cNvSpPr/>
          <p:nvPr/>
        </p:nvSpPr>
        <p:spPr>
          <a:xfrm>
            <a:off x="9653929" y="2172469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400" name="TextBox 399"/>
          <p:cNvSpPr txBox="1"/>
          <p:nvPr/>
        </p:nvSpPr>
        <p:spPr>
          <a:xfrm>
            <a:off x="10159650" y="1660261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</a:t>
            </a:r>
            <a:endParaRPr lang="en-GB" sz="800" dirty="0"/>
          </a:p>
        </p:txBody>
      </p:sp>
      <p:sp>
        <p:nvSpPr>
          <p:cNvPr id="401" name="TextBox 400"/>
          <p:cNvSpPr txBox="1"/>
          <p:nvPr/>
        </p:nvSpPr>
        <p:spPr>
          <a:xfrm>
            <a:off x="10159650" y="1892795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410" name="TextBox 409"/>
          <p:cNvSpPr txBox="1"/>
          <p:nvPr/>
        </p:nvSpPr>
        <p:spPr>
          <a:xfrm>
            <a:off x="10159650" y="2133321"/>
            <a:ext cx="2008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Values derived from calculations or lookups</a:t>
            </a:r>
            <a:endParaRPr lang="en-GB" sz="800" dirty="0"/>
          </a:p>
        </p:txBody>
      </p:sp>
      <p:sp>
        <p:nvSpPr>
          <p:cNvPr id="411" name="Flowchart: Terminator 410"/>
          <p:cNvSpPr/>
          <p:nvPr/>
        </p:nvSpPr>
        <p:spPr>
          <a:xfrm>
            <a:off x="9653928" y="2397634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412" name="TextBox 411"/>
          <p:cNvSpPr txBox="1"/>
          <p:nvPr/>
        </p:nvSpPr>
        <p:spPr>
          <a:xfrm>
            <a:off x="10159649" y="2380269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421" name="TextBox 420"/>
          <p:cNvSpPr txBox="1"/>
          <p:nvPr/>
        </p:nvSpPr>
        <p:spPr>
          <a:xfrm>
            <a:off x="9647792" y="2622735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422" name="TextBox 421"/>
          <p:cNvSpPr txBox="1"/>
          <p:nvPr/>
        </p:nvSpPr>
        <p:spPr>
          <a:xfrm>
            <a:off x="10159648" y="2592309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cxnSp>
        <p:nvCxnSpPr>
          <p:cNvPr id="46" name="Elbow Connector 45"/>
          <p:cNvCxnSpPr>
            <a:stCxn id="320" idx="3"/>
            <a:endCxn id="377" idx="1"/>
          </p:cNvCxnSpPr>
          <p:nvPr/>
        </p:nvCxnSpPr>
        <p:spPr>
          <a:xfrm flipV="1">
            <a:off x="5677501" y="1879652"/>
            <a:ext cx="281710" cy="36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66" name="Flowchart: Terminator 265"/>
          <p:cNvSpPr/>
          <p:nvPr/>
        </p:nvSpPr>
        <p:spPr>
          <a:xfrm>
            <a:off x="6282819" y="1770538"/>
            <a:ext cx="646060" cy="213381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Flow Rate (l/s)</a:t>
            </a:r>
          </a:p>
        </p:txBody>
      </p:sp>
      <p:pic>
        <p:nvPicPr>
          <p:cNvPr id="272" name="Picture 27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7136610" y="1467437"/>
            <a:ext cx="136354" cy="190261"/>
          </a:xfrm>
          <a:prstGeom prst="rect">
            <a:avLst/>
          </a:prstGeom>
        </p:spPr>
      </p:pic>
      <p:pic>
        <p:nvPicPr>
          <p:cNvPr id="273" name="Picture 27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7135583" y="1785997"/>
            <a:ext cx="136354" cy="190261"/>
          </a:xfrm>
          <a:prstGeom prst="rect">
            <a:avLst/>
          </a:prstGeom>
        </p:spPr>
      </p:pic>
      <p:sp>
        <p:nvSpPr>
          <p:cNvPr id="275" name="Rounded Rectangle 274"/>
          <p:cNvSpPr/>
          <p:nvPr/>
        </p:nvSpPr>
        <p:spPr>
          <a:xfrm>
            <a:off x="7029894" y="1408856"/>
            <a:ext cx="359130" cy="607204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76" name="Straight Arrow Connector 275"/>
          <p:cNvCxnSpPr>
            <a:stCxn id="272" idx="3"/>
            <a:endCxn id="284" idx="1"/>
          </p:cNvCxnSpPr>
          <p:nvPr/>
        </p:nvCxnSpPr>
        <p:spPr>
          <a:xfrm flipV="1">
            <a:off x="7272964" y="1557821"/>
            <a:ext cx="318413" cy="4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3" name="Straight Arrow Connector 282"/>
          <p:cNvCxnSpPr>
            <a:stCxn id="273" idx="3"/>
            <a:endCxn id="286" idx="1"/>
          </p:cNvCxnSpPr>
          <p:nvPr/>
        </p:nvCxnSpPr>
        <p:spPr>
          <a:xfrm>
            <a:off x="7271937" y="1881128"/>
            <a:ext cx="314472" cy="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4" name="Rounded Rectangle 283"/>
          <p:cNvSpPr/>
          <p:nvPr/>
        </p:nvSpPr>
        <p:spPr>
          <a:xfrm>
            <a:off x="7591377" y="1454253"/>
            <a:ext cx="1052956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Continuously </a:t>
            </a:r>
            <a:endParaRPr lang="en-GB" sz="600" dirty="0"/>
          </a:p>
        </p:txBody>
      </p:sp>
      <p:sp>
        <p:nvSpPr>
          <p:cNvPr id="286" name="Rounded Rectangle 285"/>
          <p:cNvSpPr/>
          <p:nvPr/>
        </p:nvSpPr>
        <p:spPr>
          <a:xfrm>
            <a:off x="7586409" y="1778090"/>
            <a:ext cx="1057924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only in Overrun</a:t>
            </a:r>
            <a:endParaRPr lang="en-GB" sz="600" dirty="0"/>
          </a:p>
        </p:txBody>
      </p:sp>
      <p:cxnSp>
        <p:nvCxnSpPr>
          <p:cNvPr id="70" name="Elbow Connector 69"/>
          <p:cNvCxnSpPr>
            <a:stCxn id="266" idx="3"/>
            <a:endCxn id="273" idx="1"/>
          </p:cNvCxnSpPr>
          <p:nvPr/>
        </p:nvCxnSpPr>
        <p:spPr>
          <a:xfrm>
            <a:off x="6928879" y="1877229"/>
            <a:ext cx="206704" cy="38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26" idx="3"/>
            <a:endCxn id="272" idx="1"/>
          </p:cNvCxnSpPr>
          <p:nvPr/>
        </p:nvCxnSpPr>
        <p:spPr>
          <a:xfrm>
            <a:off x="5647248" y="1559918"/>
            <a:ext cx="1489362" cy="26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3" name="TextBox 292"/>
          <p:cNvSpPr txBox="1"/>
          <p:nvPr/>
        </p:nvSpPr>
        <p:spPr>
          <a:xfrm>
            <a:off x="6936670" y="1973430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sp>
        <p:nvSpPr>
          <p:cNvPr id="300" name="TextBox 299"/>
          <p:cNvSpPr txBox="1"/>
          <p:nvPr/>
        </p:nvSpPr>
        <p:spPr>
          <a:xfrm>
            <a:off x="2338371" y="5406991"/>
            <a:ext cx="129198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" dirty="0" smtClean="0"/>
              <a:t>0</a:t>
            </a:r>
            <a:endParaRPr lang="en-GB" sz="600" dirty="0"/>
          </a:p>
        </p:txBody>
      </p:sp>
      <p:grpSp>
        <p:nvGrpSpPr>
          <p:cNvPr id="376" name="Group 375"/>
          <p:cNvGrpSpPr/>
          <p:nvPr/>
        </p:nvGrpSpPr>
        <p:grpSpPr>
          <a:xfrm>
            <a:off x="5952637" y="1667009"/>
            <a:ext cx="170188" cy="425285"/>
            <a:chOff x="1430857" y="1490168"/>
            <a:chExt cx="201525" cy="453760"/>
          </a:xfrm>
        </p:grpSpPr>
        <p:pic>
          <p:nvPicPr>
            <p:cNvPr id="377" name="Picture 37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38642" y="1490168"/>
              <a:ext cx="193740" cy="453760"/>
            </a:xfrm>
            <a:prstGeom prst="rect">
              <a:avLst/>
            </a:prstGeom>
          </p:spPr>
        </p:pic>
        <p:sp>
          <p:nvSpPr>
            <p:cNvPr id="379" name="Oval 378"/>
            <p:cNvSpPr/>
            <p:nvPr/>
          </p:nvSpPr>
          <p:spPr>
            <a:xfrm flipH="1" flipV="1">
              <a:off x="1432016" y="1560772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0" name="Oval 379"/>
            <p:cNvSpPr/>
            <p:nvPr/>
          </p:nvSpPr>
          <p:spPr>
            <a:xfrm flipH="1" flipV="1">
              <a:off x="1430857" y="168420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1" name="Oval 380"/>
            <p:cNvSpPr/>
            <p:nvPr/>
          </p:nvSpPr>
          <p:spPr>
            <a:xfrm flipH="1" flipV="1">
              <a:off x="1430857" y="181342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8" name="Straight Arrow Connector 47"/>
          <p:cNvCxnSpPr>
            <a:stCxn id="377" idx="3"/>
            <a:endCxn id="266" idx="1"/>
          </p:cNvCxnSpPr>
          <p:nvPr/>
        </p:nvCxnSpPr>
        <p:spPr>
          <a:xfrm flipV="1">
            <a:off x="6122825" y="1877229"/>
            <a:ext cx="159994" cy="2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endCxn id="224" idx="6"/>
          </p:cNvCxnSpPr>
          <p:nvPr/>
        </p:nvCxnSpPr>
        <p:spPr>
          <a:xfrm flipV="1">
            <a:off x="2028677" y="1614743"/>
            <a:ext cx="1304995" cy="52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20" name="Group 519"/>
          <p:cNvGrpSpPr/>
          <p:nvPr/>
        </p:nvGrpSpPr>
        <p:grpSpPr>
          <a:xfrm>
            <a:off x="4164647" y="2497779"/>
            <a:ext cx="177402" cy="263401"/>
            <a:chOff x="1426057" y="1874219"/>
            <a:chExt cx="177402" cy="263401"/>
          </a:xfrm>
        </p:grpSpPr>
        <p:pic>
          <p:nvPicPr>
            <p:cNvPr id="522" name="Picture 5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523" name="Oval 52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7" name="Oval 526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3" name="Straight Arrow Connector 132"/>
          <p:cNvCxnSpPr>
            <a:stCxn id="522" idx="3"/>
            <a:endCxn id="328" idx="6"/>
          </p:cNvCxnSpPr>
          <p:nvPr/>
        </p:nvCxnSpPr>
        <p:spPr>
          <a:xfrm>
            <a:off x="4342049" y="2629480"/>
            <a:ext cx="579078" cy="3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28" name="Group 527"/>
          <p:cNvGrpSpPr/>
          <p:nvPr/>
        </p:nvGrpSpPr>
        <p:grpSpPr>
          <a:xfrm>
            <a:off x="4164647" y="2779037"/>
            <a:ext cx="177402" cy="263401"/>
            <a:chOff x="1426057" y="1874219"/>
            <a:chExt cx="177402" cy="263401"/>
          </a:xfrm>
        </p:grpSpPr>
        <p:pic>
          <p:nvPicPr>
            <p:cNvPr id="529" name="Picture 5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530" name="Oval 529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1" name="Oval 530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6" name="Straight Arrow Connector 135"/>
          <p:cNvCxnSpPr>
            <a:stCxn id="529" idx="3"/>
            <a:endCxn id="331" idx="6"/>
          </p:cNvCxnSpPr>
          <p:nvPr/>
        </p:nvCxnSpPr>
        <p:spPr>
          <a:xfrm flipV="1">
            <a:off x="4342049" y="2909737"/>
            <a:ext cx="583032" cy="1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8" name="Elbow Connector 137"/>
          <p:cNvCxnSpPr>
            <a:stCxn id="218" idx="1"/>
            <a:endCxn id="523" idx="6"/>
          </p:cNvCxnSpPr>
          <p:nvPr/>
        </p:nvCxnSpPr>
        <p:spPr>
          <a:xfrm>
            <a:off x="3863202" y="1629241"/>
            <a:ext cx="302559" cy="94991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0" name="Elbow Connector 139"/>
          <p:cNvCxnSpPr>
            <a:stCxn id="218" idx="1"/>
            <a:endCxn id="530" idx="6"/>
          </p:cNvCxnSpPr>
          <p:nvPr/>
        </p:nvCxnSpPr>
        <p:spPr>
          <a:xfrm>
            <a:off x="3863202" y="1629241"/>
            <a:ext cx="302559" cy="123117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5" name="Elbow Connector 144"/>
          <p:cNvCxnSpPr>
            <a:stCxn id="304" idx="3"/>
            <a:endCxn id="527" idx="6"/>
          </p:cNvCxnSpPr>
          <p:nvPr/>
        </p:nvCxnSpPr>
        <p:spPr>
          <a:xfrm>
            <a:off x="3787835" y="2561445"/>
            <a:ext cx="376812" cy="12339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8" name="Elbow Connector 147"/>
          <p:cNvCxnSpPr>
            <a:stCxn id="322" idx="3"/>
            <a:endCxn id="531" idx="6"/>
          </p:cNvCxnSpPr>
          <p:nvPr/>
        </p:nvCxnSpPr>
        <p:spPr>
          <a:xfrm>
            <a:off x="3780462" y="2902548"/>
            <a:ext cx="384185" cy="635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13" name="Rounded Rectangle 312"/>
          <p:cNvSpPr/>
          <p:nvPr/>
        </p:nvSpPr>
        <p:spPr>
          <a:xfrm>
            <a:off x="4230216" y="146349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319" name="Rounded Rectangle 318"/>
          <p:cNvSpPr/>
          <p:nvPr/>
        </p:nvSpPr>
        <p:spPr>
          <a:xfrm>
            <a:off x="4227229" y="178870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sp>
        <p:nvSpPr>
          <p:cNvPr id="320" name="Rounded Rectangle 319"/>
          <p:cNvSpPr/>
          <p:nvPr/>
        </p:nvSpPr>
        <p:spPr>
          <a:xfrm>
            <a:off x="5027270" y="1803158"/>
            <a:ext cx="650231" cy="1603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cxnSp>
        <p:nvCxnSpPr>
          <p:cNvPr id="5" name="Straight Arrow Connector 4"/>
          <p:cNvCxnSpPr>
            <a:stCxn id="319" idx="3"/>
            <a:endCxn id="320" idx="1"/>
          </p:cNvCxnSpPr>
          <p:nvPr/>
        </p:nvCxnSpPr>
        <p:spPr>
          <a:xfrm flipV="1">
            <a:off x="4855565" y="1883312"/>
            <a:ext cx="171705" cy="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4" name="Rounded Rectangle 323"/>
          <p:cNvSpPr/>
          <p:nvPr/>
        </p:nvSpPr>
        <p:spPr>
          <a:xfrm>
            <a:off x="5017692" y="2083032"/>
            <a:ext cx="656873" cy="1604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Flag</a:t>
            </a:r>
            <a:endParaRPr lang="en-GB" sz="600" dirty="0"/>
          </a:p>
        </p:txBody>
      </p:sp>
      <p:cxnSp>
        <p:nvCxnSpPr>
          <p:cNvPr id="15" name="Elbow Connector 14"/>
          <p:cNvCxnSpPr>
            <a:stCxn id="324" idx="3"/>
            <a:endCxn id="381" idx="6"/>
          </p:cNvCxnSpPr>
          <p:nvPr/>
        </p:nvCxnSpPr>
        <p:spPr>
          <a:xfrm flipV="1">
            <a:off x="5674565" y="1999084"/>
            <a:ext cx="278072" cy="16418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7" name="Rounded Rectangle 336"/>
          <p:cNvSpPr/>
          <p:nvPr/>
        </p:nvSpPr>
        <p:spPr>
          <a:xfrm>
            <a:off x="586878" y="119396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2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338" name="Rounded Rectangle 337"/>
          <p:cNvSpPr/>
          <p:nvPr/>
        </p:nvSpPr>
        <p:spPr>
          <a:xfrm>
            <a:off x="1438022" y="1149235"/>
            <a:ext cx="1018868" cy="2868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</a:t>
            </a:r>
            <a:r>
              <a:rPr lang="en-GB" sz="600" dirty="0" smtClean="0"/>
              <a:t>power demand </a:t>
            </a:r>
            <a:r>
              <a:rPr lang="en-GB" sz="600" dirty="0"/>
              <a:t>at crank from Electrics (including HVAC electrics)</a:t>
            </a:r>
          </a:p>
        </p:txBody>
      </p:sp>
      <p:cxnSp>
        <p:nvCxnSpPr>
          <p:cNvPr id="339" name="Straight Arrow Connector 338"/>
          <p:cNvCxnSpPr>
            <a:stCxn id="337" idx="3"/>
            <a:endCxn id="338" idx="1"/>
          </p:cNvCxnSpPr>
          <p:nvPr/>
        </p:nvCxnSpPr>
        <p:spPr>
          <a:xfrm>
            <a:off x="1215214" y="1288664"/>
            <a:ext cx="222808" cy="3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338" idx="3"/>
            <a:endCxn id="223" idx="6"/>
          </p:cNvCxnSpPr>
          <p:nvPr/>
        </p:nvCxnSpPr>
        <p:spPr>
          <a:xfrm>
            <a:off x="2456890" y="1292663"/>
            <a:ext cx="877896" cy="2164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0" name="Rounded Rectangle 339"/>
          <p:cNvSpPr/>
          <p:nvPr/>
        </p:nvSpPr>
        <p:spPr>
          <a:xfrm>
            <a:off x="586878" y="152477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/>
          <p:cNvCxnSpPr>
            <a:stCxn id="340" idx="3"/>
            <a:endCxn id="477" idx="1"/>
          </p:cNvCxnSpPr>
          <p:nvPr/>
        </p:nvCxnSpPr>
        <p:spPr>
          <a:xfrm>
            <a:off x="1215214" y="1619468"/>
            <a:ext cx="222807" cy="20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1" name="Rounded Rectangle 340"/>
          <p:cNvSpPr/>
          <p:nvPr/>
        </p:nvSpPr>
        <p:spPr>
          <a:xfrm>
            <a:off x="1439838" y="2204153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OFF</a:t>
            </a:r>
            <a:endParaRPr lang="en-GB" sz="600" dirty="0"/>
          </a:p>
        </p:txBody>
      </p:sp>
      <p:sp>
        <p:nvSpPr>
          <p:cNvPr id="342" name="Rounded Rectangle 341"/>
          <p:cNvSpPr/>
          <p:nvPr/>
        </p:nvSpPr>
        <p:spPr>
          <a:xfrm>
            <a:off x="1439837" y="1874976"/>
            <a:ext cx="951017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Power at crank from Pneumatics – compressor ON</a:t>
            </a:r>
            <a:endParaRPr lang="en-GB" sz="600" dirty="0"/>
          </a:p>
        </p:txBody>
      </p:sp>
      <p:sp>
        <p:nvSpPr>
          <p:cNvPr id="345" name="Rounded Rectangle 344"/>
          <p:cNvSpPr/>
          <p:nvPr/>
        </p:nvSpPr>
        <p:spPr>
          <a:xfrm>
            <a:off x="589398" y="191810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28" name="Elbow Connector 27"/>
          <p:cNvCxnSpPr>
            <a:stCxn id="345" idx="3"/>
            <a:endCxn id="342" idx="1"/>
          </p:cNvCxnSpPr>
          <p:nvPr/>
        </p:nvCxnSpPr>
        <p:spPr>
          <a:xfrm>
            <a:off x="1217734" y="2012798"/>
            <a:ext cx="222103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345" idx="3"/>
            <a:endCxn id="341" idx="1"/>
          </p:cNvCxnSpPr>
          <p:nvPr/>
        </p:nvCxnSpPr>
        <p:spPr>
          <a:xfrm>
            <a:off x="1217734" y="2012798"/>
            <a:ext cx="222104" cy="32917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61" idx="1"/>
            <a:endCxn id="305" idx="6"/>
          </p:cNvCxnSpPr>
          <p:nvPr/>
        </p:nvCxnSpPr>
        <p:spPr>
          <a:xfrm>
            <a:off x="3311136" y="2384836"/>
            <a:ext cx="300411" cy="12628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267" idx="1"/>
            <a:endCxn id="323" idx="6"/>
          </p:cNvCxnSpPr>
          <p:nvPr/>
        </p:nvCxnSpPr>
        <p:spPr>
          <a:xfrm>
            <a:off x="3309848" y="2792128"/>
            <a:ext cx="294326" cy="601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2" idx="3"/>
            <a:endCxn id="263" idx="6"/>
          </p:cNvCxnSpPr>
          <p:nvPr/>
        </p:nvCxnSpPr>
        <p:spPr>
          <a:xfrm>
            <a:off x="2390854" y="2012799"/>
            <a:ext cx="769854" cy="314178"/>
          </a:xfrm>
          <a:prstGeom prst="bentConnector3">
            <a:avLst>
              <a:gd name="adj1" fmla="val 36803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341" idx="3"/>
            <a:endCxn id="268" idx="6"/>
          </p:cNvCxnSpPr>
          <p:nvPr/>
        </p:nvCxnSpPr>
        <p:spPr>
          <a:xfrm>
            <a:off x="2390855" y="2341976"/>
            <a:ext cx="768565" cy="392293"/>
          </a:xfrm>
          <a:prstGeom prst="bentConnector3">
            <a:avLst>
              <a:gd name="adj1" fmla="val 26394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67" name="Rounded Rectangle 366"/>
          <p:cNvSpPr/>
          <p:nvPr/>
        </p:nvSpPr>
        <p:spPr>
          <a:xfrm>
            <a:off x="7580286" y="2481977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ON continuously</a:t>
            </a:r>
            <a:endParaRPr lang="en-GB" sz="500" dirty="0"/>
          </a:p>
        </p:txBody>
      </p:sp>
      <p:pic>
        <p:nvPicPr>
          <p:cNvPr id="368" name="Picture 36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7110713" y="2531285"/>
            <a:ext cx="136354" cy="190261"/>
          </a:xfrm>
          <a:prstGeom prst="rect">
            <a:avLst/>
          </a:prstGeom>
        </p:spPr>
      </p:pic>
      <p:cxnSp>
        <p:nvCxnSpPr>
          <p:cNvPr id="369" name="Straight Arrow Connector 368"/>
          <p:cNvCxnSpPr>
            <a:stCxn id="368" idx="3"/>
          </p:cNvCxnSpPr>
          <p:nvPr/>
        </p:nvCxnSpPr>
        <p:spPr>
          <a:xfrm>
            <a:off x="7247067" y="2626416"/>
            <a:ext cx="33246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70" name="Rounded Rectangle 369"/>
          <p:cNvSpPr/>
          <p:nvPr/>
        </p:nvSpPr>
        <p:spPr>
          <a:xfrm>
            <a:off x="7004679" y="2478867"/>
            <a:ext cx="359130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1" name="TextBox 370"/>
          <p:cNvSpPr txBox="1"/>
          <p:nvPr/>
        </p:nvSpPr>
        <p:spPr>
          <a:xfrm>
            <a:off x="6902651" y="2360786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cxnSp>
        <p:nvCxnSpPr>
          <p:cNvPr id="52" name="Straight Arrow Connector 51"/>
          <p:cNvCxnSpPr>
            <a:stCxn id="431" idx="3"/>
            <a:endCxn id="368" idx="1"/>
          </p:cNvCxnSpPr>
          <p:nvPr/>
        </p:nvCxnSpPr>
        <p:spPr>
          <a:xfrm>
            <a:off x="6741056" y="2623468"/>
            <a:ext cx="369657" cy="2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8" name="Rounded Rectangle 377"/>
          <p:cNvSpPr/>
          <p:nvPr/>
        </p:nvSpPr>
        <p:spPr>
          <a:xfrm>
            <a:off x="7586409" y="2929693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OFF continuously </a:t>
            </a:r>
            <a:endParaRPr lang="en-GB" sz="500" dirty="0"/>
          </a:p>
        </p:txBody>
      </p:sp>
      <p:pic>
        <p:nvPicPr>
          <p:cNvPr id="392" name="Picture 39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7116836" y="2979001"/>
            <a:ext cx="136354" cy="190261"/>
          </a:xfrm>
          <a:prstGeom prst="rect">
            <a:avLst/>
          </a:prstGeom>
        </p:spPr>
      </p:pic>
      <p:cxnSp>
        <p:nvCxnSpPr>
          <p:cNvPr id="393" name="Straight Arrow Connector 392"/>
          <p:cNvCxnSpPr>
            <a:stCxn id="392" idx="3"/>
          </p:cNvCxnSpPr>
          <p:nvPr/>
        </p:nvCxnSpPr>
        <p:spPr>
          <a:xfrm>
            <a:off x="7253190" y="3074132"/>
            <a:ext cx="33246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04" name="Rounded Rectangle 403"/>
          <p:cNvSpPr/>
          <p:nvPr/>
        </p:nvSpPr>
        <p:spPr>
          <a:xfrm>
            <a:off x="7010802" y="2926583"/>
            <a:ext cx="359130" cy="291081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5" name="TextBox 404"/>
          <p:cNvSpPr txBox="1"/>
          <p:nvPr/>
        </p:nvSpPr>
        <p:spPr>
          <a:xfrm>
            <a:off x="6891413" y="2808502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cxnSp>
        <p:nvCxnSpPr>
          <p:cNvPr id="406" name="Straight Arrow Connector 405"/>
          <p:cNvCxnSpPr>
            <a:endCxn id="392" idx="1"/>
          </p:cNvCxnSpPr>
          <p:nvPr/>
        </p:nvCxnSpPr>
        <p:spPr>
          <a:xfrm>
            <a:off x="6747179" y="3071184"/>
            <a:ext cx="369657" cy="2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07" name="Rounded Rectangle 406"/>
          <p:cNvSpPr/>
          <p:nvPr/>
        </p:nvSpPr>
        <p:spPr>
          <a:xfrm>
            <a:off x="3983837" y="4340041"/>
            <a:ext cx="842839" cy="253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Required Air Delivery </a:t>
            </a:r>
            <a:r>
              <a:rPr lang="en-GB" sz="600" dirty="0" smtClean="0"/>
              <a:t>(</a:t>
            </a:r>
            <a:r>
              <a:rPr lang="en-GB" sz="600" dirty="0" smtClean="0"/>
              <a:t>L)</a:t>
            </a:r>
            <a:endParaRPr lang="en-GB" sz="600" dirty="0"/>
          </a:p>
        </p:txBody>
      </p:sp>
      <p:sp>
        <p:nvSpPr>
          <p:cNvPr id="408" name="Rounded Rectangle 407"/>
          <p:cNvSpPr/>
          <p:nvPr/>
        </p:nvSpPr>
        <p:spPr>
          <a:xfrm>
            <a:off x="3166407" y="437533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4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66" name="Straight Arrow Connector 65"/>
          <p:cNvCxnSpPr>
            <a:stCxn id="408" idx="3"/>
            <a:endCxn id="407" idx="1"/>
          </p:cNvCxnSpPr>
          <p:nvPr/>
        </p:nvCxnSpPr>
        <p:spPr>
          <a:xfrm flipV="1">
            <a:off x="3794743" y="4466867"/>
            <a:ext cx="189094" cy="3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407" idx="3"/>
            <a:endCxn id="497" idx="0"/>
          </p:cNvCxnSpPr>
          <p:nvPr/>
        </p:nvCxnSpPr>
        <p:spPr>
          <a:xfrm>
            <a:off x="4826676" y="4466867"/>
            <a:ext cx="180686" cy="35940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13" name="Rounded Rectangle 412"/>
          <p:cNvSpPr/>
          <p:nvPr/>
        </p:nvSpPr>
        <p:spPr>
          <a:xfrm>
            <a:off x="473842" y="1108332"/>
            <a:ext cx="6988765" cy="2262138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4" name="TextBox 413"/>
          <p:cNvSpPr txBox="1"/>
          <p:nvPr/>
        </p:nvSpPr>
        <p:spPr>
          <a:xfrm>
            <a:off x="483961" y="794485"/>
            <a:ext cx="898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</a:t>
            </a:r>
            <a:r>
              <a:rPr lang="en-GB" dirty="0" smtClean="0"/>
              <a:t>odule 9: Air </a:t>
            </a:r>
            <a:r>
              <a:rPr lang="en-GB" dirty="0"/>
              <a:t>delivery and FC calculation </a:t>
            </a:r>
            <a:r>
              <a:rPr lang="en-GB" dirty="0" smtClean="0"/>
              <a:t>for </a:t>
            </a:r>
            <a:r>
              <a:rPr lang="en-GB" dirty="0" smtClean="0"/>
              <a:t>smart </a:t>
            </a:r>
            <a:r>
              <a:rPr lang="en-GB" dirty="0" smtClean="0"/>
              <a:t>and </a:t>
            </a:r>
            <a:r>
              <a:rPr lang="en-GB" dirty="0" smtClean="0"/>
              <a:t>non-smart Pneumatics over the cycle</a:t>
            </a:r>
            <a:endParaRPr lang="en-GB" dirty="0"/>
          </a:p>
        </p:txBody>
      </p:sp>
      <p:sp>
        <p:nvSpPr>
          <p:cNvPr id="415" name="Rounded Rectangle 414"/>
          <p:cNvSpPr/>
          <p:nvPr/>
        </p:nvSpPr>
        <p:spPr>
          <a:xfrm>
            <a:off x="1404827" y="5981435"/>
            <a:ext cx="1057924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only in Overrun</a:t>
            </a:r>
            <a:endParaRPr lang="en-GB" sz="600" dirty="0"/>
          </a:p>
        </p:txBody>
      </p:sp>
      <p:sp>
        <p:nvSpPr>
          <p:cNvPr id="416" name="Rounded Rectangle 415"/>
          <p:cNvSpPr/>
          <p:nvPr/>
        </p:nvSpPr>
        <p:spPr>
          <a:xfrm>
            <a:off x="1404827" y="6227325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OFF continuously </a:t>
            </a:r>
            <a:endParaRPr lang="en-GB" sz="500" dirty="0"/>
          </a:p>
        </p:txBody>
      </p:sp>
      <p:sp>
        <p:nvSpPr>
          <p:cNvPr id="417" name="Rounded Rectangle 416"/>
          <p:cNvSpPr/>
          <p:nvPr/>
        </p:nvSpPr>
        <p:spPr>
          <a:xfrm>
            <a:off x="1407172" y="5634676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OFF continuously </a:t>
            </a:r>
            <a:endParaRPr lang="en-GB" sz="500" dirty="0"/>
          </a:p>
        </p:txBody>
      </p:sp>
      <p:sp>
        <p:nvSpPr>
          <p:cNvPr id="418" name="Rounded Rectangle 417"/>
          <p:cNvSpPr/>
          <p:nvPr/>
        </p:nvSpPr>
        <p:spPr>
          <a:xfrm>
            <a:off x="1418407" y="4765696"/>
            <a:ext cx="1052956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Litres of Air: Compressor ON Continuously </a:t>
            </a:r>
            <a:endParaRPr lang="en-GB" sz="600" dirty="0"/>
          </a:p>
        </p:txBody>
      </p:sp>
      <p:sp>
        <p:nvSpPr>
          <p:cNvPr id="419" name="Rounded Rectangle 418"/>
          <p:cNvSpPr/>
          <p:nvPr/>
        </p:nvSpPr>
        <p:spPr>
          <a:xfrm>
            <a:off x="1411518" y="5018682"/>
            <a:ext cx="1064047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Fuel </a:t>
            </a:r>
            <a:r>
              <a:rPr lang="en-GB" sz="600" dirty="0" smtClean="0"/>
              <a:t>Consumption: Compressor On continuously</a:t>
            </a:r>
            <a:endParaRPr lang="en-GB" sz="500" dirty="0"/>
          </a:p>
        </p:txBody>
      </p:sp>
      <p:sp>
        <p:nvSpPr>
          <p:cNvPr id="420" name="Rounded Rectangle 419"/>
          <p:cNvSpPr/>
          <p:nvPr/>
        </p:nvSpPr>
        <p:spPr>
          <a:xfrm>
            <a:off x="574677" y="542802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9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80" name="Elbow Connector 79"/>
          <p:cNvCxnSpPr>
            <a:stCxn id="420" idx="3"/>
            <a:endCxn id="419" idx="1"/>
          </p:cNvCxnSpPr>
          <p:nvPr/>
        </p:nvCxnSpPr>
        <p:spPr>
          <a:xfrm flipV="1">
            <a:off x="1203013" y="5173733"/>
            <a:ext cx="208505" cy="34898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420" idx="3"/>
            <a:endCxn id="418" idx="1"/>
          </p:cNvCxnSpPr>
          <p:nvPr/>
        </p:nvCxnSpPr>
        <p:spPr>
          <a:xfrm flipV="1">
            <a:off x="1203013" y="4869264"/>
            <a:ext cx="215394" cy="6534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20" idx="3"/>
            <a:endCxn id="417" idx="1"/>
          </p:cNvCxnSpPr>
          <p:nvPr/>
        </p:nvCxnSpPr>
        <p:spPr>
          <a:xfrm>
            <a:off x="1203013" y="5522717"/>
            <a:ext cx="204159" cy="26701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420" idx="3"/>
            <a:endCxn id="416" idx="1"/>
          </p:cNvCxnSpPr>
          <p:nvPr/>
        </p:nvCxnSpPr>
        <p:spPr>
          <a:xfrm>
            <a:off x="1203013" y="5522717"/>
            <a:ext cx="201814" cy="85965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6" name="Elbow Connector 95"/>
          <p:cNvCxnSpPr>
            <a:stCxn id="420" idx="3"/>
            <a:endCxn id="415" idx="1"/>
          </p:cNvCxnSpPr>
          <p:nvPr/>
        </p:nvCxnSpPr>
        <p:spPr>
          <a:xfrm>
            <a:off x="1203013" y="5522717"/>
            <a:ext cx="201814" cy="56228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26" name="Rounded Rectangle 425"/>
          <p:cNvSpPr/>
          <p:nvPr/>
        </p:nvSpPr>
        <p:spPr>
          <a:xfrm>
            <a:off x="5026964" y="1439297"/>
            <a:ext cx="620284" cy="2412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Compressor Flow Rate</a:t>
            </a:r>
            <a:endParaRPr lang="en-GB" sz="600" dirty="0"/>
          </a:p>
        </p:txBody>
      </p:sp>
      <p:cxnSp>
        <p:nvCxnSpPr>
          <p:cNvPr id="100" name="Straight Arrow Connector 99"/>
          <p:cNvCxnSpPr>
            <a:stCxn id="313" idx="3"/>
            <a:endCxn id="426" idx="1"/>
          </p:cNvCxnSpPr>
          <p:nvPr/>
        </p:nvCxnSpPr>
        <p:spPr>
          <a:xfrm>
            <a:off x="4858552" y="1558191"/>
            <a:ext cx="168412" cy="1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stCxn id="426" idx="3"/>
            <a:endCxn id="379" idx="6"/>
          </p:cNvCxnSpPr>
          <p:nvPr/>
        </p:nvCxnSpPr>
        <p:spPr>
          <a:xfrm>
            <a:off x="5647248" y="1559918"/>
            <a:ext cx="306368" cy="20236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6" name="Rounded Rectangle 435"/>
          <p:cNvSpPr/>
          <p:nvPr/>
        </p:nvSpPr>
        <p:spPr>
          <a:xfrm>
            <a:off x="4227229" y="206865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8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04" name="Straight Arrow Connector 103"/>
          <p:cNvCxnSpPr>
            <a:stCxn id="436" idx="3"/>
            <a:endCxn id="324" idx="1"/>
          </p:cNvCxnSpPr>
          <p:nvPr/>
        </p:nvCxnSpPr>
        <p:spPr>
          <a:xfrm flipV="1">
            <a:off x="4855565" y="2163271"/>
            <a:ext cx="162127" cy="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7" name="Rounded Rectangle 436"/>
          <p:cNvSpPr/>
          <p:nvPr/>
        </p:nvSpPr>
        <p:spPr>
          <a:xfrm>
            <a:off x="470719" y="4087024"/>
            <a:ext cx="5427143" cy="2555257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8" name="TextBox 437"/>
          <p:cNvSpPr txBox="1"/>
          <p:nvPr/>
        </p:nvSpPr>
        <p:spPr>
          <a:xfrm>
            <a:off x="480838" y="3773178"/>
            <a:ext cx="997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10: Actual FC calculation for true air </a:t>
            </a:r>
            <a:r>
              <a:rPr lang="en-GB" dirty="0"/>
              <a:t>delivery for smart and non-smart Pneumatics over </a:t>
            </a:r>
            <a:r>
              <a:rPr lang="en-GB" dirty="0" smtClean="0"/>
              <a:t>the cycle</a:t>
            </a:r>
            <a:endParaRPr lang="en-GB" dirty="0"/>
          </a:p>
        </p:txBody>
      </p:sp>
      <p:sp>
        <p:nvSpPr>
          <p:cNvPr id="443" name="Snip Single Corner Rectangle 442"/>
          <p:cNvSpPr/>
          <p:nvPr/>
        </p:nvSpPr>
        <p:spPr>
          <a:xfrm>
            <a:off x="1603924" y="3028728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sp>
        <p:nvSpPr>
          <p:cNvPr id="444" name="Snip Single Corner Rectangle 443"/>
          <p:cNvSpPr/>
          <p:nvPr/>
        </p:nvSpPr>
        <p:spPr>
          <a:xfrm>
            <a:off x="1604162" y="2518827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Torque</a:t>
            </a:r>
            <a:endParaRPr lang="en-GB" sz="600" dirty="0"/>
          </a:p>
        </p:txBody>
      </p:sp>
      <p:grpSp>
        <p:nvGrpSpPr>
          <p:cNvPr id="208" name="Group 207"/>
          <p:cNvGrpSpPr/>
          <p:nvPr/>
        </p:nvGrpSpPr>
        <p:grpSpPr>
          <a:xfrm>
            <a:off x="3711660" y="1472038"/>
            <a:ext cx="151542" cy="314406"/>
            <a:chOff x="2125628" y="1155568"/>
            <a:chExt cx="151542" cy="314406"/>
          </a:xfrm>
        </p:grpSpPr>
        <p:pic>
          <p:nvPicPr>
            <p:cNvPr id="218" name="Picture 2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219" name="Oval 218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Oval 219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3333672" y="1427682"/>
            <a:ext cx="177402" cy="263401"/>
            <a:chOff x="1426057" y="1874219"/>
            <a:chExt cx="177402" cy="263401"/>
          </a:xfrm>
        </p:grpSpPr>
        <p:pic>
          <p:nvPicPr>
            <p:cNvPr id="222" name="Picture 2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223" name="Oval 222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Oval 223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7" name="Rounded Rectangle 476"/>
          <p:cNvSpPr/>
          <p:nvPr/>
        </p:nvSpPr>
        <p:spPr>
          <a:xfrm>
            <a:off x="1438021" y="1478546"/>
            <a:ext cx="1011077" cy="285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</a:t>
            </a:r>
            <a:r>
              <a:rPr lang="en-GB" sz="600" dirty="0"/>
              <a:t>crank </a:t>
            </a:r>
            <a:r>
              <a:rPr lang="en-GB" sz="600" dirty="0" smtClean="0"/>
              <a:t>from </a:t>
            </a:r>
            <a:r>
              <a:rPr lang="en-GB" sz="600" dirty="0"/>
              <a:t>HVAC Mechanicals</a:t>
            </a:r>
          </a:p>
        </p:txBody>
      </p:sp>
      <p:cxnSp>
        <p:nvCxnSpPr>
          <p:cNvPr id="225" name="Elbow Connector 224"/>
          <p:cNvCxnSpPr>
            <a:stCxn id="222" idx="3"/>
            <a:endCxn id="219" idx="6"/>
          </p:cNvCxnSpPr>
          <p:nvPr/>
        </p:nvCxnSpPr>
        <p:spPr>
          <a:xfrm>
            <a:off x="3511074" y="1559383"/>
            <a:ext cx="201700" cy="119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7" name="Elbow Connector 226"/>
          <p:cNvCxnSpPr>
            <a:endCxn id="220" idx="6"/>
          </p:cNvCxnSpPr>
          <p:nvPr/>
        </p:nvCxnSpPr>
        <p:spPr>
          <a:xfrm rot="5400000" flipH="1" flipV="1">
            <a:off x="2501446" y="1925731"/>
            <a:ext cx="1445535" cy="97489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587387" y="5177428"/>
            <a:ext cx="3080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= base model fuel consumption with average auxiliary powers for electrical, pneumatic and HVAC systems</a:t>
            </a:r>
            <a:endParaRPr lang="en-GB" sz="1000" dirty="0"/>
          </a:p>
        </p:txBody>
      </p:sp>
      <p:sp>
        <p:nvSpPr>
          <p:cNvPr id="232" name="Rounded Rectangle 231"/>
          <p:cNvSpPr/>
          <p:nvPr/>
        </p:nvSpPr>
        <p:spPr>
          <a:xfrm>
            <a:off x="9065170" y="2172469"/>
            <a:ext cx="505721" cy="1430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233" name="Rounded Rectangle 232"/>
          <p:cNvSpPr/>
          <p:nvPr/>
        </p:nvSpPr>
        <p:spPr>
          <a:xfrm>
            <a:off x="7363809" y="5228704"/>
            <a:ext cx="1087086" cy="25871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Base fuel consumption with average auxiliary loads</a:t>
            </a:r>
            <a:endParaRPr lang="en-GB" sz="600" dirty="0"/>
          </a:p>
        </p:txBody>
      </p:sp>
      <p:sp>
        <p:nvSpPr>
          <p:cNvPr id="236" name="TextBox 235"/>
          <p:cNvSpPr txBox="1"/>
          <p:nvPr/>
        </p:nvSpPr>
        <p:spPr>
          <a:xfrm>
            <a:off x="7113866" y="5208104"/>
            <a:ext cx="27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=</a:t>
            </a:r>
            <a:endParaRPr lang="en-GB" sz="1400" dirty="0"/>
          </a:p>
        </p:txBody>
      </p:sp>
      <p:sp>
        <p:nvSpPr>
          <p:cNvPr id="207" name="TextBox 206"/>
          <p:cNvSpPr txBox="1"/>
          <p:nvPr/>
        </p:nvSpPr>
        <p:spPr>
          <a:xfrm>
            <a:off x="2597108" y="5042133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226" name="TextBox 225"/>
          <p:cNvSpPr txBox="1"/>
          <p:nvPr/>
        </p:nvSpPr>
        <p:spPr>
          <a:xfrm>
            <a:off x="2607022" y="4761223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  <a:endParaRPr lang="en-GB" sz="800" dirty="0"/>
          </a:p>
        </p:txBody>
      </p:sp>
      <p:cxnSp>
        <p:nvCxnSpPr>
          <p:cNvPr id="237" name="Straight Arrow Connector 236"/>
          <p:cNvCxnSpPr>
            <a:stCxn id="300" idx="3"/>
            <a:endCxn id="483" idx="1"/>
          </p:cNvCxnSpPr>
          <p:nvPr/>
        </p:nvCxnSpPr>
        <p:spPr>
          <a:xfrm>
            <a:off x="2467569" y="5499324"/>
            <a:ext cx="412327" cy="200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8" name="TextBox 237"/>
          <p:cNvSpPr txBox="1"/>
          <p:nvPr/>
        </p:nvSpPr>
        <p:spPr>
          <a:xfrm>
            <a:off x="2583213" y="5711674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239" name="TextBox 238"/>
          <p:cNvSpPr txBox="1"/>
          <p:nvPr/>
        </p:nvSpPr>
        <p:spPr>
          <a:xfrm>
            <a:off x="2593127" y="5430764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  <a:endParaRPr lang="en-GB" sz="800" dirty="0"/>
          </a:p>
        </p:txBody>
      </p:sp>
      <p:sp>
        <p:nvSpPr>
          <p:cNvPr id="240" name="TextBox 239"/>
          <p:cNvSpPr txBox="1"/>
          <p:nvPr/>
        </p:nvSpPr>
        <p:spPr>
          <a:xfrm>
            <a:off x="2586235" y="6352222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241" name="TextBox 240"/>
          <p:cNvSpPr txBox="1"/>
          <p:nvPr/>
        </p:nvSpPr>
        <p:spPr>
          <a:xfrm>
            <a:off x="2596149" y="6071312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  <a:endParaRPr lang="en-GB" sz="800" dirty="0"/>
          </a:p>
        </p:txBody>
      </p:sp>
      <p:sp>
        <p:nvSpPr>
          <p:cNvPr id="242" name="Rounded Rectangle 241"/>
          <p:cNvSpPr/>
          <p:nvPr/>
        </p:nvSpPr>
        <p:spPr>
          <a:xfrm>
            <a:off x="7400835" y="5782586"/>
            <a:ext cx="1195481" cy="294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consumption with smart Pneumatics and average electrical  power demand</a:t>
            </a:r>
            <a:endParaRPr lang="en-GB" sz="600" dirty="0"/>
          </a:p>
        </p:txBody>
      </p:sp>
      <p:sp>
        <p:nvSpPr>
          <p:cNvPr id="243" name="TextBox 242"/>
          <p:cNvSpPr txBox="1"/>
          <p:nvPr/>
        </p:nvSpPr>
        <p:spPr>
          <a:xfrm>
            <a:off x="7113360" y="5769577"/>
            <a:ext cx="27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=</a:t>
            </a:r>
            <a:endParaRPr lang="en-GB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905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Right Arrow 190"/>
          <p:cNvSpPr/>
          <p:nvPr/>
        </p:nvSpPr>
        <p:spPr>
          <a:xfrm rot="13500000">
            <a:off x="5976986" y="509729"/>
            <a:ext cx="477674" cy="14755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 rot="18900000">
            <a:off x="4850018" y="506771"/>
            <a:ext cx="477674" cy="14755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Right Arrow 188"/>
          <p:cNvSpPr/>
          <p:nvPr/>
        </p:nvSpPr>
        <p:spPr>
          <a:xfrm rot="16200000">
            <a:off x="5493867" y="1162543"/>
            <a:ext cx="336307" cy="14988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Right Arrow 182"/>
          <p:cNvSpPr/>
          <p:nvPr/>
        </p:nvSpPr>
        <p:spPr>
          <a:xfrm>
            <a:off x="4622674" y="759025"/>
            <a:ext cx="630149" cy="14988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 rot="10800000">
            <a:off x="6067434" y="759026"/>
            <a:ext cx="1658539" cy="15009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TextBox 146"/>
          <p:cNvSpPr txBox="1"/>
          <p:nvPr/>
        </p:nvSpPr>
        <p:spPr>
          <a:xfrm>
            <a:off x="23833" y="20983"/>
            <a:ext cx="3499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Electrical Auxiliaries</a:t>
            </a:r>
            <a:endParaRPr lang="en-GB" sz="3200" dirty="0"/>
          </a:p>
        </p:txBody>
      </p:sp>
      <p:sp>
        <p:nvSpPr>
          <p:cNvPr id="398" name="Rectangle 397"/>
          <p:cNvSpPr/>
          <p:nvPr/>
        </p:nvSpPr>
        <p:spPr>
          <a:xfrm>
            <a:off x="6344853" y="3828880"/>
            <a:ext cx="477813" cy="7678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Map</a:t>
            </a:r>
            <a:endParaRPr lang="en-GB" sz="600" dirty="0"/>
          </a:p>
        </p:txBody>
      </p:sp>
      <p:cxnSp>
        <p:nvCxnSpPr>
          <p:cNvPr id="403" name="Straight Arrow Connector 402"/>
          <p:cNvCxnSpPr>
            <a:stCxn id="417" idx="3"/>
            <a:endCxn id="224" idx="6"/>
          </p:cNvCxnSpPr>
          <p:nvPr/>
        </p:nvCxnSpPr>
        <p:spPr>
          <a:xfrm flipV="1">
            <a:off x="5416389" y="3971243"/>
            <a:ext cx="896451" cy="2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04" name="TextBox 403"/>
          <p:cNvSpPr txBox="1"/>
          <p:nvPr/>
        </p:nvSpPr>
        <p:spPr>
          <a:xfrm>
            <a:off x="5723013" y="3800298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T</a:t>
            </a:r>
            <a:r>
              <a:rPr lang="en-GB" sz="600" dirty="0" smtClean="0"/>
              <a:t>D + HP</a:t>
            </a:r>
            <a:endParaRPr lang="en-GB" sz="800" dirty="0"/>
          </a:p>
        </p:txBody>
      </p:sp>
      <p:cxnSp>
        <p:nvCxnSpPr>
          <p:cNvPr id="415" name="Elbow Connector 414"/>
          <p:cNvCxnSpPr>
            <a:stCxn id="487" idx="0"/>
            <a:endCxn id="418" idx="6"/>
          </p:cNvCxnSpPr>
          <p:nvPr/>
        </p:nvCxnSpPr>
        <p:spPr>
          <a:xfrm>
            <a:off x="2501159" y="3271971"/>
            <a:ext cx="2738942" cy="65130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2" name="Flowchart: Terminator 431"/>
          <p:cNvSpPr/>
          <p:nvPr/>
        </p:nvSpPr>
        <p:spPr>
          <a:xfrm>
            <a:off x="7195874" y="4077234"/>
            <a:ext cx="936518" cy="2545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Fuel Consumption (T</a:t>
            </a:r>
            <a:r>
              <a:rPr lang="en-GB" sz="500" dirty="0" smtClean="0"/>
              <a:t>D + HP</a:t>
            </a:r>
            <a:r>
              <a:rPr lang="en-GB" sz="700" dirty="0" smtClean="0"/>
              <a:t>, N)</a:t>
            </a:r>
            <a:endParaRPr lang="en-GB" sz="700" dirty="0"/>
          </a:p>
        </p:txBody>
      </p:sp>
      <p:cxnSp>
        <p:nvCxnSpPr>
          <p:cNvPr id="434" name="Straight Arrow Connector 433"/>
          <p:cNvCxnSpPr>
            <a:endCxn id="432" idx="1"/>
          </p:cNvCxnSpPr>
          <p:nvPr/>
        </p:nvCxnSpPr>
        <p:spPr>
          <a:xfrm flipV="1">
            <a:off x="6821524" y="4204484"/>
            <a:ext cx="374350" cy="2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 flipH="1" flipV="1">
            <a:off x="6312840" y="3940191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Rounded Rectangle 173"/>
          <p:cNvSpPr/>
          <p:nvPr/>
        </p:nvSpPr>
        <p:spPr>
          <a:xfrm>
            <a:off x="4181740" y="105846"/>
            <a:ext cx="3742615" cy="1371788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5" name="TextBox 174"/>
          <p:cNvSpPr txBox="1"/>
          <p:nvPr/>
        </p:nvSpPr>
        <p:spPr>
          <a:xfrm>
            <a:off x="4072594" y="-31983"/>
            <a:ext cx="853119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" dirty="0" smtClean="0"/>
              <a:t>Information Signal blocks </a:t>
            </a:r>
            <a:endParaRPr lang="en-GB" sz="500" dirty="0"/>
          </a:p>
        </p:txBody>
      </p:sp>
      <p:sp>
        <p:nvSpPr>
          <p:cNvPr id="22" name="Oval 21"/>
          <p:cNvSpPr/>
          <p:nvPr/>
        </p:nvSpPr>
        <p:spPr>
          <a:xfrm>
            <a:off x="7196219" y="541495"/>
            <a:ext cx="607822" cy="5919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wheels</a:t>
            </a:r>
            <a:endParaRPr lang="en-GB" sz="600" dirty="0"/>
          </a:p>
        </p:txBody>
      </p:sp>
      <p:sp>
        <p:nvSpPr>
          <p:cNvPr id="23" name="Rounded Rectangle 22"/>
          <p:cNvSpPr/>
          <p:nvPr/>
        </p:nvSpPr>
        <p:spPr>
          <a:xfrm>
            <a:off x="6274513" y="644216"/>
            <a:ext cx="773282" cy="4025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Driveline</a:t>
            </a:r>
            <a:r>
              <a:rPr lang="en-GB" sz="600" dirty="0" smtClean="0"/>
              <a:t> Torque</a:t>
            </a:r>
            <a:endParaRPr lang="en-GB" sz="600" dirty="0"/>
          </a:p>
        </p:txBody>
      </p:sp>
      <p:sp>
        <p:nvSpPr>
          <p:cNvPr id="177" name="Rounded Rectangle 176"/>
          <p:cNvSpPr/>
          <p:nvPr/>
        </p:nvSpPr>
        <p:spPr>
          <a:xfrm>
            <a:off x="5263310" y="642331"/>
            <a:ext cx="773282" cy="4025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Required Engine </a:t>
            </a:r>
            <a:r>
              <a:rPr lang="en-GB" sz="600" u="sng" dirty="0" smtClean="0"/>
              <a:t>Crank</a:t>
            </a:r>
            <a:r>
              <a:rPr lang="en-GB" sz="600" dirty="0" smtClean="0"/>
              <a:t> Torque</a:t>
            </a:r>
            <a:endParaRPr lang="en-GB" sz="600" dirty="0"/>
          </a:p>
        </p:txBody>
      </p:sp>
      <p:sp>
        <p:nvSpPr>
          <p:cNvPr id="178" name="Rounded Rectangle 177"/>
          <p:cNvSpPr/>
          <p:nvPr/>
        </p:nvSpPr>
        <p:spPr>
          <a:xfrm>
            <a:off x="4264033" y="637707"/>
            <a:ext cx="773282" cy="4025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Auxiliary Loads</a:t>
            </a:r>
            <a:endParaRPr lang="en-GB" sz="600" dirty="0"/>
          </a:p>
        </p:txBody>
      </p:sp>
      <p:sp>
        <p:nvSpPr>
          <p:cNvPr id="184" name="Rounded Rectangle 183"/>
          <p:cNvSpPr/>
          <p:nvPr/>
        </p:nvSpPr>
        <p:spPr>
          <a:xfrm>
            <a:off x="5275380" y="1204389"/>
            <a:ext cx="773282" cy="2201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Motoring</a:t>
            </a:r>
            <a:r>
              <a:rPr lang="en-GB" sz="600" dirty="0" smtClean="0"/>
              <a:t> Torque</a:t>
            </a:r>
            <a:endParaRPr lang="en-GB" sz="600" dirty="0"/>
          </a:p>
        </p:txBody>
      </p:sp>
      <p:sp>
        <p:nvSpPr>
          <p:cNvPr id="190" name="Rounded Rectangle 189"/>
          <p:cNvSpPr/>
          <p:nvPr/>
        </p:nvSpPr>
        <p:spPr>
          <a:xfrm>
            <a:off x="5174279" y="137080"/>
            <a:ext cx="963605" cy="2495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 smtClean="0"/>
              <a:t>Engine</a:t>
            </a:r>
            <a:r>
              <a:rPr lang="en-GB" sz="600" dirty="0" smtClean="0"/>
              <a:t> Torque </a:t>
            </a:r>
          </a:p>
          <a:p>
            <a:pPr algn="ctr"/>
            <a:r>
              <a:rPr lang="en-GB" sz="600" dirty="0" smtClean="0"/>
              <a:t>(less Motoring torque)</a:t>
            </a:r>
            <a:endParaRPr lang="en-GB" sz="600" dirty="0"/>
          </a:p>
        </p:txBody>
      </p:sp>
      <p:sp>
        <p:nvSpPr>
          <p:cNvPr id="192" name="Rounded Rectangle 191"/>
          <p:cNvSpPr/>
          <p:nvPr/>
        </p:nvSpPr>
        <p:spPr>
          <a:xfrm>
            <a:off x="6408997" y="141661"/>
            <a:ext cx="795147" cy="24868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Consumption Map</a:t>
            </a:r>
            <a:endParaRPr lang="en-GB" sz="600" dirty="0"/>
          </a:p>
        </p:txBody>
      </p:sp>
      <p:sp>
        <p:nvSpPr>
          <p:cNvPr id="29" name="Right Arrow 28"/>
          <p:cNvSpPr/>
          <p:nvPr/>
        </p:nvSpPr>
        <p:spPr>
          <a:xfrm>
            <a:off x="6184877" y="189823"/>
            <a:ext cx="187242" cy="13782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Elbow Connector 132"/>
          <p:cNvCxnSpPr>
            <a:stCxn id="320" idx="1"/>
            <a:endCxn id="419" idx="6"/>
          </p:cNvCxnSpPr>
          <p:nvPr/>
        </p:nvCxnSpPr>
        <p:spPr>
          <a:xfrm>
            <a:off x="3570798" y="4027202"/>
            <a:ext cx="1668189" cy="17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38" name="Group 337"/>
          <p:cNvGrpSpPr/>
          <p:nvPr/>
        </p:nvGrpSpPr>
        <p:grpSpPr>
          <a:xfrm>
            <a:off x="2737864" y="3834728"/>
            <a:ext cx="177402" cy="263401"/>
            <a:chOff x="1426057" y="1874219"/>
            <a:chExt cx="177402" cy="263401"/>
          </a:xfrm>
        </p:grpSpPr>
        <p:pic>
          <p:nvPicPr>
            <p:cNvPr id="339" name="Picture 3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340" name="Oval 339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1" name="Oval 340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8" name="TextBox 317"/>
          <p:cNvSpPr txBox="1"/>
          <p:nvPr/>
        </p:nvSpPr>
        <p:spPr>
          <a:xfrm>
            <a:off x="39188" y="399814"/>
            <a:ext cx="229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Assumes all Tq are </a:t>
            </a:r>
            <a:r>
              <a:rPr lang="en-GB" u="sng" dirty="0" smtClean="0">
                <a:solidFill>
                  <a:srgbClr val="FF0000"/>
                </a:solidFill>
              </a:rPr>
              <a:t>+</a:t>
            </a:r>
            <a:r>
              <a:rPr lang="en-GB" u="sng" dirty="0" err="1" smtClean="0">
                <a:solidFill>
                  <a:srgbClr val="FF0000"/>
                </a:solidFill>
              </a:rPr>
              <a:t>ve</a:t>
            </a:r>
            <a:endParaRPr lang="en-GB" u="sng" dirty="0">
              <a:solidFill>
                <a:srgbClr val="FF0000"/>
              </a:solidFill>
            </a:endParaRPr>
          </a:p>
        </p:txBody>
      </p:sp>
      <p:grpSp>
        <p:nvGrpSpPr>
          <p:cNvPr id="414" name="Group 413"/>
          <p:cNvGrpSpPr/>
          <p:nvPr/>
        </p:nvGrpSpPr>
        <p:grpSpPr>
          <a:xfrm>
            <a:off x="5238987" y="3841898"/>
            <a:ext cx="177402" cy="263401"/>
            <a:chOff x="1426057" y="1874219"/>
            <a:chExt cx="177402" cy="263401"/>
          </a:xfrm>
        </p:grpSpPr>
        <p:pic>
          <p:nvPicPr>
            <p:cNvPr id="417" name="Picture 4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18" name="Oval 417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9" name="Oval 418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3" name="Flowchart: Terminator 342"/>
          <p:cNvSpPr/>
          <p:nvPr/>
        </p:nvSpPr>
        <p:spPr>
          <a:xfrm>
            <a:off x="5877274" y="1973874"/>
            <a:ext cx="885450" cy="228748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Regen Power: P</a:t>
            </a:r>
            <a:r>
              <a:rPr lang="en-GB" sz="500" dirty="0" smtClean="0"/>
              <a:t>E(Over-un)</a:t>
            </a:r>
            <a:endParaRPr lang="en-GB" sz="700" dirty="0"/>
          </a:p>
        </p:txBody>
      </p:sp>
      <p:sp>
        <p:nvSpPr>
          <p:cNvPr id="366" name="Flowchart: Terminator 365"/>
          <p:cNvSpPr/>
          <p:nvPr/>
        </p:nvSpPr>
        <p:spPr>
          <a:xfrm>
            <a:off x="5877274" y="2290816"/>
            <a:ext cx="948640" cy="228748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Regen Power: P</a:t>
            </a:r>
            <a:r>
              <a:rPr lang="en-GB" sz="500" dirty="0" smtClean="0"/>
              <a:t>E(Cont.)</a:t>
            </a:r>
            <a:endParaRPr lang="en-GB" sz="700" dirty="0"/>
          </a:p>
        </p:txBody>
      </p:sp>
      <p:pic>
        <p:nvPicPr>
          <p:cNvPr id="578" name="Picture 57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6982887" y="1989669"/>
            <a:ext cx="136354" cy="190261"/>
          </a:xfrm>
          <a:prstGeom prst="rect">
            <a:avLst/>
          </a:prstGeom>
        </p:spPr>
      </p:pic>
      <p:cxnSp>
        <p:nvCxnSpPr>
          <p:cNvPr id="579" name="Straight Arrow Connector 578"/>
          <p:cNvCxnSpPr>
            <a:endCxn id="578" idx="1"/>
          </p:cNvCxnSpPr>
          <p:nvPr/>
        </p:nvCxnSpPr>
        <p:spPr>
          <a:xfrm flipV="1">
            <a:off x="6760734" y="2084800"/>
            <a:ext cx="222153" cy="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580" name="Picture 57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6981860" y="2308229"/>
            <a:ext cx="136354" cy="190261"/>
          </a:xfrm>
          <a:prstGeom prst="rect">
            <a:avLst/>
          </a:prstGeom>
        </p:spPr>
      </p:pic>
      <p:cxnSp>
        <p:nvCxnSpPr>
          <p:cNvPr id="581" name="Straight Arrow Connector 580"/>
          <p:cNvCxnSpPr>
            <a:endCxn id="580" idx="1"/>
          </p:cNvCxnSpPr>
          <p:nvPr/>
        </p:nvCxnSpPr>
        <p:spPr>
          <a:xfrm flipV="1">
            <a:off x="6759707" y="2403360"/>
            <a:ext cx="222153" cy="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83" name="Rounded Rectangle 582"/>
          <p:cNvSpPr/>
          <p:nvPr/>
        </p:nvSpPr>
        <p:spPr>
          <a:xfrm>
            <a:off x="6876171" y="1931088"/>
            <a:ext cx="359130" cy="607204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4" name="TextBox 583"/>
          <p:cNvSpPr txBox="1"/>
          <p:nvPr/>
        </p:nvSpPr>
        <p:spPr>
          <a:xfrm>
            <a:off x="6764440" y="1802655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cxnSp>
        <p:nvCxnSpPr>
          <p:cNvPr id="208" name="Straight Arrow Connector 207"/>
          <p:cNvCxnSpPr>
            <a:stCxn id="578" idx="3"/>
          </p:cNvCxnSpPr>
          <p:nvPr/>
        </p:nvCxnSpPr>
        <p:spPr>
          <a:xfrm>
            <a:off x="7119241" y="2084800"/>
            <a:ext cx="1731115" cy="5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>
            <a:stCxn id="580" idx="3"/>
            <a:endCxn id="594" idx="1"/>
          </p:cNvCxnSpPr>
          <p:nvPr/>
        </p:nvCxnSpPr>
        <p:spPr>
          <a:xfrm flipV="1">
            <a:off x="7118214" y="2403018"/>
            <a:ext cx="1732141" cy="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94" name="Rounded Rectangle 593"/>
          <p:cNvSpPr/>
          <p:nvPr/>
        </p:nvSpPr>
        <p:spPr>
          <a:xfrm>
            <a:off x="8850355" y="2272393"/>
            <a:ext cx="1075691" cy="261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</a:t>
            </a:r>
            <a:r>
              <a:rPr lang="en-GB" sz="600" u="sng" dirty="0" smtClean="0"/>
              <a:t>: t</a:t>
            </a:r>
            <a:r>
              <a:rPr lang="en-GB" sz="600" dirty="0" smtClean="0"/>
              <a:t>otal </a:t>
            </a:r>
            <a:r>
              <a:rPr lang="en-GB" sz="600" dirty="0"/>
              <a:t>c</a:t>
            </a:r>
            <a:r>
              <a:rPr lang="en-GB" sz="600" dirty="0" smtClean="0"/>
              <a:t>ycle </a:t>
            </a:r>
            <a:r>
              <a:rPr lang="en-GB" sz="600" dirty="0" smtClean="0"/>
              <a:t>Electrical Energy generated</a:t>
            </a:r>
            <a:endParaRPr lang="en-GB" sz="600" dirty="0"/>
          </a:p>
        </p:txBody>
      </p:sp>
      <p:sp>
        <p:nvSpPr>
          <p:cNvPr id="370" name="Oval 369"/>
          <p:cNvSpPr/>
          <p:nvPr/>
        </p:nvSpPr>
        <p:spPr>
          <a:xfrm flipH="1" flipV="1">
            <a:off x="6323855" y="4468692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1" name="Elbow Connector 150"/>
          <p:cNvCxnSpPr>
            <a:stCxn id="306" idx="3"/>
            <a:endCxn id="340" idx="6"/>
          </p:cNvCxnSpPr>
          <p:nvPr/>
        </p:nvCxnSpPr>
        <p:spPr>
          <a:xfrm>
            <a:off x="2506075" y="3852312"/>
            <a:ext cx="232903" cy="6379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4" name="Rounded Rectangle 263"/>
          <p:cNvSpPr/>
          <p:nvPr/>
        </p:nvSpPr>
        <p:spPr>
          <a:xfrm>
            <a:off x="739275" y="183385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6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1" name="Elbow Connector 10"/>
          <p:cNvCxnSpPr>
            <a:stCxn id="251" idx="3"/>
            <a:endCxn id="366" idx="1"/>
          </p:cNvCxnSpPr>
          <p:nvPr/>
        </p:nvCxnSpPr>
        <p:spPr>
          <a:xfrm>
            <a:off x="2644171" y="2243086"/>
            <a:ext cx="3233103" cy="162104"/>
          </a:xfrm>
          <a:prstGeom prst="bentConnector3">
            <a:avLst>
              <a:gd name="adj1" fmla="val 278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0" name="Rounded Rectangle 239"/>
          <p:cNvSpPr/>
          <p:nvPr/>
        </p:nvSpPr>
        <p:spPr>
          <a:xfrm>
            <a:off x="2014286" y="1855144"/>
            <a:ext cx="629885" cy="144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Over-run Flag</a:t>
            </a:r>
            <a:endParaRPr lang="en-GB" sz="600" dirty="0"/>
          </a:p>
        </p:txBody>
      </p:sp>
      <p:sp>
        <p:nvSpPr>
          <p:cNvPr id="244" name="Rounded Rectangle 243"/>
          <p:cNvSpPr/>
          <p:nvPr/>
        </p:nvSpPr>
        <p:spPr>
          <a:xfrm>
            <a:off x="733975" y="214632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8</a:t>
            </a:r>
            <a:endParaRPr lang="en-GB" sz="700" dirty="0" smtClean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>
            <a:stCxn id="264" idx="3"/>
            <a:endCxn id="240" idx="1"/>
          </p:cNvCxnSpPr>
          <p:nvPr/>
        </p:nvCxnSpPr>
        <p:spPr>
          <a:xfrm flipV="1">
            <a:off x="1367611" y="1927277"/>
            <a:ext cx="646675" cy="1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44" idx="3"/>
            <a:endCxn id="251" idx="1"/>
          </p:cNvCxnSpPr>
          <p:nvPr/>
        </p:nvCxnSpPr>
        <p:spPr>
          <a:xfrm>
            <a:off x="1362311" y="2241019"/>
            <a:ext cx="227215" cy="2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1" name="Rounded Rectangle 250"/>
          <p:cNvSpPr/>
          <p:nvPr/>
        </p:nvSpPr>
        <p:spPr>
          <a:xfrm>
            <a:off x="1589526" y="2148141"/>
            <a:ext cx="1054645" cy="1898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: </a:t>
            </a:r>
            <a:r>
              <a:rPr lang="en-GB" sz="600" dirty="0"/>
              <a:t>alternator power gen. at crank</a:t>
            </a:r>
            <a:endParaRPr lang="en-GB" sz="600" dirty="0"/>
          </a:p>
        </p:txBody>
      </p:sp>
      <p:grpSp>
        <p:nvGrpSpPr>
          <p:cNvPr id="257" name="Group 256"/>
          <p:cNvGrpSpPr/>
          <p:nvPr/>
        </p:nvGrpSpPr>
        <p:grpSpPr>
          <a:xfrm>
            <a:off x="2908512" y="1933595"/>
            <a:ext cx="171490" cy="307424"/>
            <a:chOff x="2119626" y="1550074"/>
            <a:chExt cx="171490" cy="307424"/>
          </a:xfrm>
        </p:grpSpPr>
        <p:pic>
          <p:nvPicPr>
            <p:cNvPr id="258" name="Picture 25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259" name="Oval 258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Oval 26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Elbow Connector 19"/>
          <p:cNvCxnSpPr>
            <a:stCxn id="240" idx="3"/>
            <a:endCxn id="259" idx="6"/>
          </p:cNvCxnSpPr>
          <p:nvPr/>
        </p:nvCxnSpPr>
        <p:spPr>
          <a:xfrm>
            <a:off x="2644171" y="1927277"/>
            <a:ext cx="265455" cy="106414"/>
          </a:xfrm>
          <a:prstGeom prst="bentConnector3">
            <a:avLst>
              <a:gd name="adj1" fmla="val 3611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251" idx="3"/>
            <a:endCxn id="261" idx="6"/>
          </p:cNvCxnSpPr>
          <p:nvPr/>
        </p:nvCxnSpPr>
        <p:spPr>
          <a:xfrm flipV="1">
            <a:off x="2644171" y="2139371"/>
            <a:ext cx="264341" cy="103715"/>
          </a:xfrm>
          <a:prstGeom prst="bentConnector3">
            <a:avLst>
              <a:gd name="adj1" fmla="val 3605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258" idx="3"/>
            <a:endCxn id="343" idx="1"/>
          </p:cNvCxnSpPr>
          <p:nvPr/>
        </p:nvCxnSpPr>
        <p:spPr>
          <a:xfrm>
            <a:off x="3080002" y="2087307"/>
            <a:ext cx="2797272" cy="9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2" name="Rounded Rectangle 291"/>
          <p:cNvSpPr/>
          <p:nvPr/>
        </p:nvSpPr>
        <p:spPr>
          <a:xfrm>
            <a:off x="728111" y="410607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293" name="Rounded Rectangle 292"/>
          <p:cNvSpPr/>
          <p:nvPr/>
        </p:nvSpPr>
        <p:spPr>
          <a:xfrm>
            <a:off x="1518082" y="4047525"/>
            <a:ext cx="987993" cy="30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at crank from HVAC Mechanicals</a:t>
            </a:r>
            <a:endParaRPr lang="en-GB" sz="600" dirty="0"/>
          </a:p>
        </p:txBody>
      </p:sp>
      <p:cxnSp>
        <p:nvCxnSpPr>
          <p:cNvPr id="295" name="Elbow Connector 294"/>
          <p:cNvCxnSpPr>
            <a:stCxn id="292" idx="3"/>
            <a:endCxn id="293" idx="1"/>
          </p:cNvCxnSpPr>
          <p:nvPr/>
        </p:nvCxnSpPr>
        <p:spPr>
          <a:xfrm flipV="1">
            <a:off x="1356447" y="4197911"/>
            <a:ext cx="161635" cy="286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293" idx="3"/>
            <a:endCxn id="341" idx="6"/>
          </p:cNvCxnSpPr>
          <p:nvPr/>
        </p:nvCxnSpPr>
        <p:spPr>
          <a:xfrm flipV="1">
            <a:off x="2506075" y="4021789"/>
            <a:ext cx="231789" cy="1761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6" name="Rounded Rectangle 305"/>
          <p:cNvSpPr/>
          <p:nvPr/>
        </p:nvSpPr>
        <p:spPr>
          <a:xfrm>
            <a:off x="1520603" y="3714489"/>
            <a:ext cx="985472" cy="275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Average power demand  at crank from Pneumatics</a:t>
            </a:r>
            <a:endParaRPr lang="en-GB" sz="600" dirty="0"/>
          </a:p>
        </p:txBody>
      </p:sp>
      <p:sp>
        <p:nvSpPr>
          <p:cNvPr id="308" name="Rounded Rectangle 307"/>
          <p:cNvSpPr/>
          <p:nvPr/>
        </p:nvSpPr>
        <p:spPr>
          <a:xfrm>
            <a:off x="728415" y="375818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3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52" name="Straight Arrow Connector 51"/>
          <p:cNvCxnSpPr>
            <a:stCxn id="308" idx="3"/>
            <a:endCxn id="306" idx="1"/>
          </p:cNvCxnSpPr>
          <p:nvPr/>
        </p:nvCxnSpPr>
        <p:spPr>
          <a:xfrm flipV="1">
            <a:off x="1356751" y="3852312"/>
            <a:ext cx="163852" cy="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14" name="Group 313"/>
          <p:cNvGrpSpPr/>
          <p:nvPr/>
        </p:nvGrpSpPr>
        <p:grpSpPr>
          <a:xfrm>
            <a:off x="3419256" y="3869999"/>
            <a:ext cx="151542" cy="314406"/>
            <a:chOff x="2125628" y="1155568"/>
            <a:chExt cx="151542" cy="314406"/>
          </a:xfrm>
        </p:grpSpPr>
        <p:pic>
          <p:nvPicPr>
            <p:cNvPr id="320" name="Picture 3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21" name="Oval 320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2" name="Oval 321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7" name="Elbow Connector 66"/>
          <p:cNvCxnSpPr>
            <a:stCxn id="488" idx="0"/>
            <a:endCxn id="322" idx="6"/>
          </p:cNvCxnSpPr>
          <p:nvPr/>
        </p:nvCxnSpPr>
        <p:spPr>
          <a:xfrm flipV="1">
            <a:off x="2500256" y="4088371"/>
            <a:ext cx="919000" cy="405984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339" idx="3"/>
            <a:endCxn id="321" idx="6"/>
          </p:cNvCxnSpPr>
          <p:nvPr/>
        </p:nvCxnSpPr>
        <p:spPr>
          <a:xfrm>
            <a:off x="2915266" y="3966429"/>
            <a:ext cx="505104" cy="29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3" name="Rounded Rectangle 332"/>
          <p:cNvSpPr/>
          <p:nvPr/>
        </p:nvSpPr>
        <p:spPr>
          <a:xfrm>
            <a:off x="606318" y="1711775"/>
            <a:ext cx="8126853" cy="296417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4" name="TextBox 333"/>
          <p:cNvSpPr txBox="1"/>
          <p:nvPr/>
        </p:nvSpPr>
        <p:spPr>
          <a:xfrm>
            <a:off x="616437" y="1397928"/>
            <a:ext cx="9459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11: </a:t>
            </a:r>
            <a:r>
              <a:rPr lang="en-GB" dirty="0" smtClean="0"/>
              <a:t>Electrical energy and </a:t>
            </a:r>
            <a:r>
              <a:rPr lang="en-GB" dirty="0"/>
              <a:t>FC calculation for smart and non-smart Pneumatics over the </a:t>
            </a:r>
            <a:r>
              <a:rPr lang="en-GB" dirty="0" smtClean="0"/>
              <a:t>cycle</a:t>
            </a:r>
            <a:endParaRPr lang="en-GB" dirty="0"/>
          </a:p>
        </p:txBody>
      </p:sp>
      <p:sp>
        <p:nvSpPr>
          <p:cNvPr id="346" name="TextBox 345"/>
          <p:cNvSpPr txBox="1"/>
          <p:nvPr/>
        </p:nvSpPr>
        <p:spPr>
          <a:xfrm>
            <a:off x="3607700" y="5283576"/>
            <a:ext cx="4665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Point1</a:t>
            </a:r>
            <a:endParaRPr lang="en-GB" sz="800" dirty="0"/>
          </a:p>
        </p:txBody>
      </p:sp>
      <p:sp>
        <p:nvSpPr>
          <p:cNvPr id="347" name="TextBox 346"/>
          <p:cNvSpPr txBox="1"/>
          <p:nvPr/>
        </p:nvSpPr>
        <p:spPr>
          <a:xfrm>
            <a:off x="3626187" y="5858395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Point2</a:t>
            </a:r>
            <a:endParaRPr lang="en-GB" sz="800" dirty="0"/>
          </a:p>
        </p:txBody>
      </p:sp>
      <p:cxnSp>
        <p:nvCxnSpPr>
          <p:cNvPr id="349" name="Straight Arrow Connector 348"/>
          <p:cNvCxnSpPr>
            <a:stCxn id="445" idx="3"/>
          </p:cNvCxnSpPr>
          <p:nvPr/>
        </p:nvCxnSpPr>
        <p:spPr>
          <a:xfrm>
            <a:off x="3075341" y="5219061"/>
            <a:ext cx="532359" cy="16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2" name="Straight Arrow Connector 351"/>
          <p:cNvCxnSpPr>
            <a:stCxn id="473" idx="3"/>
            <a:endCxn id="346" idx="1"/>
          </p:cNvCxnSpPr>
          <p:nvPr/>
        </p:nvCxnSpPr>
        <p:spPr>
          <a:xfrm flipV="1">
            <a:off x="3073865" y="5391298"/>
            <a:ext cx="533835" cy="8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4" name="Straight Arrow Connector 353"/>
          <p:cNvCxnSpPr>
            <a:stCxn id="475" idx="3"/>
            <a:endCxn id="347" idx="1"/>
          </p:cNvCxnSpPr>
          <p:nvPr/>
        </p:nvCxnSpPr>
        <p:spPr>
          <a:xfrm>
            <a:off x="3075410" y="5786021"/>
            <a:ext cx="550777" cy="180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5" name="Straight Arrow Connector 354"/>
          <p:cNvCxnSpPr>
            <a:stCxn id="474" idx="3"/>
            <a:endCxn id="347" idx="1"/>
          </p:cNvCxnSpPr>
          <p:nvPr/>
        </p:nvCxnSpPr>
        <p:spPr>
          <a:xfrm flipV="1">
            <a:off x="3082571" y="5966117"/>
            <a:ext cx="543616" cy="153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7" name="Rectangle 356"/>
          <p:cNvSpPr/>
          <p:nvPr/>
        </p:nvSpPr>
        <p:spPr>
          <a:xfrm>
            <a:off x="4451559" y="5511384"/>
            <a:ext cx="1468268" cy="8808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9" name="Straight Arrow Connector 358"/>
          <p:cNvCxnSpPr/>
          <p:nvPr/>
        </p:nvCxnSpPr>
        <p:spPr>
          <a:xfrm>
            <a:off x="4559644" y="6303479"/>
            <a:ext cx="122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0" name="Straight Arrow Connector 359"/>
          <p:cNvCxnSpPr/>
          <p:nvPr/>
        </p:nvCxnSpPr>
        <p:spPr>
          <a:xfrm flipV="1">
            <a:off x="4559644" y="5573395"/>
            <a:ext cx="0" cy="730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2" name="Oval 361"/>
          <p:cNvSpPr/>
          <p:nvPr/>
        </p:nvSpPr>
        <p:spPr>
          <a:xfrm>
            <a:off x="5525649" y="5724323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3" name="Oval 362"/>
          <p:cNvSpPr/>
          <p:nvPr/>
        </p:nvSpPr>
        <p:spPr>
          <a:xfrm>
            <a:off x="4529176" y="6123671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4" name="TextBox 363"/>
          <p:cNvSpPr txBox="1"/>
          <p:nvPr/>
        </p:nvSpPr>
        <p:spPr>
          <a:xfrm>
            <a:off x="4505338" y="6137164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Point1</a:t>
            </a:r>
            <a:endParaRPr lang="en-GB" sz="600" dirty="0"/>
          </a:p>
        </p:txBody>
      </p:sp>
      <p:sp>
        <p:nvSpPr>
          <p:cNvPr id="365" name="TextBox 364"/>
          <p:cNvSpPr txBox="1"/>
          <p:nvPr/>
        </p:nvSpPr>
        <p:spPr>
          <a:xfrm>
            <a:off x="5496413" y="5727037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Point3</a:t>
            </a:r>
            <a:endParaRPr lang="en-GB" sz="600" dirty="0"/>
          </a:p>
        </p:txBody>
      </p:sp>
      <p:cxnSp>
        <p:nvCxnSpPr>
          <p:cNvPr id="368" name="Straight Connector 367"/>
          <p:cNvCxnSpPr/>
          <p:nvPr/>
        </p:nvCxnSpPr>
        <p:spPr>
          <a:xfrm>
            <a:off x="5381690" y="5506095"/>
            <a:ext cx="0" cy="395452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9" name="Straight Connector 368"/>
          <p:cNvCxnSpPr/>
          <p:nvPr/>
        </p:nvCxnSpPr>
        <p:spPr>
          <a:xfrm>
            <a:off x="4559644" y="5893235"/>
            <a:ext cx="82204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6" name="TextBox 375"/>
          <p:cNvSpPr txBox="1"/>
          <p:nvPr/>
        </p:nvSpPr>
        <p:spPr>
          <a:xfrm>
            <a:off x="5553159" y="6127072"/>
            <a:ext cx="39946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Energy</a:t>
            </a:r>
            <a:endParaRPr lang="en-GB" sz="600" dirty="0"/>
          </a:p>
        </p:txBody>
      </p:sp>
      <p:sp>
        <p:nvSpPr>
          <p:cNvPr id="377" name="TextBox 376"/>
          <p:cNvSpPr txBox="1"/>
          <p:nvPr/>
        </p:nvSpPr>
        <p:spPr>
          <a:xfrm>
            <a:off x="4537595" y="5492117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FC</a:t>
            </a:r>
            <a:endParaRPr lang="en-GB" sz="600" dirty="0"/>
          </a:p>
        </p:txBody>
      </p:sp>
      <p:sp>
        <p:nvSpPr>
          <p:cNvPr id="378" name="TextBox 377"/>
          <p:cNvSpPr txBox="1"/>
          <p:nvPr/>
        </p:nvSpPr>
        <p:spPr>
          <a:xfrm>
            <a:off x="4371892" y="5350330"/>
            <a:ext cx="75373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Interpolation Map</a:t>
            </a:r>
            <a:endParaRPr lang="en-GB" sz="600" dirty="0"/>
          </a:p>
        </p:txBody>
      </p:sp>
      <p:sp>
        <p:nvSpPr>
          <p:cNvPr id="380" name="TextBox 379"/>
          <p:cNvSpPr txBox="1"/>
          <p:nvPr/>
        </p:nvSpPr>
        <p:spPr>
          <a:xfrm>
            <a:off x="3627110" y="6395596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Point3</a:t>
            </a:r>
            <a:endParaRPr lang="en-GB" sz="800" dirty="0"/>
          </a:p>
        </p:txBody>
      </p:sp>
      <p:cxnSp>
        <p:nvCxnSpPr>
          <p:cNvPr id="382" name="Straight Arrow Connector 381"/>
          <p:cNvCxnSpPr>
            <a:endCxn id="380" idx="1"/>
          </p:cNvCxnSpPr>
          <p:nvPr/>
        </p:nvCxnSpPr>
        <p:spPr>
          <a:xfrm>
            <a:off x="3156033" y="6320635"/>
            <a:ext cx="471077" cy="182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3" name="Straight Arrow Connector 382"/>
          <p:cNvCxnSpPr>
            <a:endCxn id="380" idx="1"/>
          </p:cNvCxnSpPr>
          <p:nvPr/>
        </p:nvCxnSpPr>
        <p:spPr>
          <a:xfrm flipV="1">
            <a:off x="3149359" y="6503318"/>
            <a:ext cx="477751" cy="11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84" name="Oval 383"/>
          <p:cNvSpPr/>
          <p:nvPr/>
        </p:nvSpPr>
        <p:spPr>
          <a:xfrm>
            <a:off x="5022383" y="6116997"/>
            <a:ext cx="65390" cy="69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1" name="Straight Connector 390"/>
          <p:cNvCxnSpPr>
            <a:stCxn id="363" idx="6"/>
          </p:cNvCxnSpPr>
          <p:nvPr/>
        </p:nvCxnSpPr>
        <p:spPr>
          <a:xfrm>
            <a:off x="4594566" y="6158406"/>
            <a:ext cx="427817" cy="51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8" name="Straight Connector 407"/>
          <p:cNvCxnSpPr>
            <a:endCxn id="362" idx="3"/>
          </p:cNvCxnSpPr>
          <p:nvPr/>
        </p:nvCxnSpPr>
        <p:spPr>
          <a:xfrm flipV="1">
            <a:off x="5087773" y="5783619"/>
            <a:ext cx="447452" cy="3465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3" name="Rounded Rectangle 422"/>
          <p:cNvSpPr/>
          <p:nvPr/>
        </p:nvSpPr>
        <p:spPr>
          <a:xfrm>
            <a:off x="6635396" y="5808540"/>
            <a:ext cx="1087086" cy="285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Interpolated FC between points 1-2-3 Representing Smart </a:t>
            </a:r>
            <a:r>
              <a:rPr lang="en-GB" sz="600" dirty="0" err="1" smtClean="0"/>
              <a:t>electricals</a:t>
            </a:r>
            <a:endParaRPr lang="en-GB" sz="600" dirty="0"/>
          </a:p>
        </p:txBody>
      </p:sp>
      <p:cxnSp>
        <p:nvCxnSpPr>
          <p:cNvPr id="424" name="Straight Arrow Connector 423"/>
          <p:cNvCxnSpPr>
            <a:stCxn id="357" idx="3"/>
            <a:endCxn id="423" idx="1"/>
          </p:cNvCxnSpPr>
          <p:nvPr/>
        </p:nvCxnSpPr>
        <p:spPr>
          <a:xfrm flipV="1">
            <a:off x="5919827" y="5951148"/>
            <a:ext cx="715569" cy="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25" name="TextBox 424"/>
          <p:cNvSpPr txBox="1"/>
          <p:nvPr/>
        </p:nvSpPr>
        <p:spPr>
          <a:xfrm>
            <a:off x="4996220" y="6121298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Point2</a:t>
            </a:r>
            <a:endParaRPr lang="en-GB" sz="600" dirty="0"/>
          </a:p>
        </p:txBody>
      </p:sp>
      <p:sp>
        <p:nvSpPr>
          <p:cNvPr id="426" name="Oval 425"/>
          <p:cNvSpPr/>
          <p:nvPr/>
        </p:nvSpPr>
        <p:spPr>
          <a:xfrm flipH="1" flipV="1">
            <a:off x="4426789" y="5948827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7" name="Oval 426"/>
          <p:cNvSpPr/>
          <p:nvPr/>
        </p:nvSpPr>
        <p:spPr>
          <a:xfrm flipH="1" flipV="1">
            <a:off x="4418446" y="6208253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8" name="Oval 427"/>
          <p:cNvSpPr/>
          <p:nvPr/>
        </p:nvSpPr>
        <p:spPr>
          <a:xfrm flipH="1" flipV="1">
            <a:off x="4426482" y="5661578"/>
            <a:ext cx="45719" cy="62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9" name="Elbow Connector 428"/>
          <p:cNvCxnSpPr>
            <a:stCxn id="346" idx="3"/>
            <a:endCxn id="428" idx="6"/>
          </p:cNvCxnSpPr>
          <p:nvPr/>
        </p:nvCxnSpPr>
        <p:spPr>
          <a:xfrm>
            <a:off x="4074297" y="5391298"/>
            <a:ext cx="352185" cy="30133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0" name="Straight Arrow Connector 429"/>
          <p:cNvCxnSpPr>
            <a:stCxn id="347" idx="3"/>
            <a:endCxn id="426" idx="6"/>
          </p:cNvCxnSpPr>
          <p:nvPr/>
        </p:nvCxnSpPr>
        <p:spPr>
          <a:xfrm>
            <a:off x="4081761" y="5966117"/>
            <a:ext cx="345028" cy="13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1" name="Elbow Connector 430"/>
          <p:cNvCxnSpPr>
            <a:stCxn id="380" idx="3"/>
            <a:endCxn id="427" idx="6"/>
          </p:cNvCxnSpPr>
          <p:nvPr/>
        </p:nvCxnSpPr>
        <p:spPr>
          <a:xfrm flipV="1">
            <a:off x="4082684" y="6239305"/>
            <a:ext cx="335762" cy="2640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45" name="TextBox 444"/>
          <p:cNvSpPr txBox="1"/>
          <p:nvPr/>
        </p:nvSpPr>
        <p:spPr>
          <a:xfrm>
            <a:off x="2946143" y="5126728"/>
            <a:ext cx="129198" cy="1846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" dirty="0" smtClean="0"/>
              <a:t>0</a:t>
            </a:r>
            <a:endParaRPr lang="en-GB" sz="600" dirty="0"/>
          </a:p>
        </p:txBody>
      </p:sp>
      <p:cxnSp>
        <p:nvCxnSpPr>
          <p:cNvPr id="457" name="Straight Arrow Connector 456"/>
          <p:cNvCxnSpPr/>
          <p:nvPr/>
        </p:nvCxnSpPr>
        <p:spPr>
          <a:xfrm>
            <a:off x="5386339" y="5315100"/>
            <a:ext cx="1129" cy="191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463" name="Picture 46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8364621" y="4106561"/>
            <a:ext cx="136354" cy="190261"/>
          </a:xfrm>
          <a:prstGeom prst="rect">
            <a:avLst/>
          </a:prstGeom>
        </p:spPr>
      </p:pic>
      <p:sp>
        <p:nvSpPr>
          <p:cNvPr id="464" name="Rounded Rectangle 463"/>
          <p:cNvSpPr/>
          <p:nvPr/>
        </p:nvSpPr>
        <p:spPr>
          <a:xfrm>
            <a:off x="8242172" y="4094856"/>
            <a:ext cx="359130" cy="214814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5" name="TextBox 464"/>
          <p:cNvSpPr txBox="1"/>
          <p:nvPr/>
        </p:nvSpPr>
        <p:spPr>
          <a:xfrm>
            <a:off x="8153077" y="4265056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cxnSp>
        <p:nvCxnSpPr>
          <p:cNvPr id="101" name="Straight Arrow Connector 100"/>
          <p:cNvCxnSpPr>
            <a:stCxn id="432" idx="3"/>
            <a:endCxn id="463" idx="1"/>
          </p:cNvCxnSpPr>
          <p:nvPr/>
        </p:nvCxnSpPr>
        <p:spPr>
          <a:xfrm flipV="1">
            <a:off x="8132392" y="4201692"/>
            <a:ext cx="232229" cy="2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72" name="Rounded Rectangle 471"/>
          <p:cNvSpPr/>
          <p:nvPr/>
        </p:nvSpPr>
        <p:spPr>
          <a:xfrm>
            <a:off x="8853508" y="4045892"/>
            <a:ext cx="1102166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 </a:t>
            </a:r>
            <a:r>
              <a:rPr lang="en-GB" sz="600" dirty="0"/>
              <a:t>Fuel </a:t>
            </a:r>
            <a:r>
              <a:rPr lang="en-GB" sz="600" dirty="0" smtClean="0"/>
              <a:t>Consumption: zero electrical load</a:t>
            </a:r>
            <a:endParaRPr lang="en-GB" sz="600" dirty="0"/>
          </a:p>
        </p:txBody>
      </p:sp>
      <p:cxnSp>
        <p:nvCxnSpPr>
          <p:cNvPr id="116" name="Elbow Connector 115"/>
          <p:cNvCxnSpPr>
            <a:stCxn id="463" idx="3"/>
            <a:endCxn id="472" idx="1"/>
          </p:cNvCxnSpPr>
          <p:nvPr/>
        </p:nvCxnSpPr>
        <p:spPr>
          <a:xfrm flipV="1">
            <a:off x="8500975" y="4200943"/>
            <a:ext cx="352533" cy="749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73" name="Rounded Rectangle 472"/>
          <p:cNvSpPr/>
          <p:nvPr/>
        </p:nvSpPr>
        <p:spPr>
          <a:xfrm>
            <a:off x="1984365" y="5338870"/>
            <a:ext cx="1089500" cy="2751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 </a:t>
            </a:r>
            <a:r>
              <a:rPr lang="en-GB" sz="600" dirty="0"/>
              <a:t>Fuel </a:t>
            </a:r>
            <a:r>
              <a:rPr lang="en-GB" sz="600" dirty="0" smtClean="0"/>
              <a:t>Consumption: zero electrical load</a:t>
            </a:r>
            <a:endParaRPr lang="en-GB" sz="600" dirty="0"/>
          </a:p>
        </p:txBody>
      </p:sp>
      <p:sp>
        <p:nvSpPr>
          <p:cNvPr id="474" name="Rounded Rectangle 473"/>
          <p:cNvSpPr/>
          <p:nvPr/>
        </p:nvSpPr>
        <p:spPr>
          <a:xfrm>
            <a:off x="1980405" y="5964814"/>
            <a:ext cx="1102166" cy="31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 </a:t>
            </a:r>
            <a:r>
              <a:rPr lang="en-GB" sz="600" dirty="0"/>
              <a:t>Fuel </a:t>
            </a:r>
            <a:r>
              <a:rPr lang="en-GB" sz="600" dirty="0" smtClean="0"/>
              <a:t>Consumption: zero electrical load</a:t>
            </a:r>
            <a:endParaRPr lang="en-GB" sz="600" dirty="0"/>
          </a:p>
        </p:txBody>
      </p:sp>
      <p:sp>
        <p:nvSpPr>
          <p:cNvPr id="475" name="Rounded Rectangle 474"/>
          <p:cNvSpPr/>
          <p:nvPr/>
        </p:nvSpPr>
        <p:spPr>
          <a:xfrm>
            <a:off x="1982821" y="5638620"/>
            <a:ext cx="1092589" cy="2948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: t</a:t>
            </a:r>
            <a:r>
              <a:rPr lang="en-GB" sz="600" dirty="0"/>
              <a:t>otal cycle Electrical Energy generated during over-run only </a:t>
            </a:r>
            <a:endParaRPr lang="en-GB" sz="600" dirty="0"/>
          </a:p>
        </p:txBody>
      </p:sp>
      <p:sp>
        <p:nvSpPr>
          <p:cNvPr id="476" name="Rounded Rectangle 475"/>
          <p:cNvSpPr/>
          <p:nvPr/>
        </p:nvSpPr>
        <p:spPr>
          <a:xfrm>
            <a:off x="8838994" y="1908795"/>
            <a:ext cx="1092589" cy="28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</a:t>
            </a:r>
            <a:r>
              <a:rPr lang="en-GB" sz="600" u="sng" dirty="0" smtClean="0"/>
              <a:t>: t</a:t>
            </a:r>
            <a:r>
              <a:rPr lang="en-GB" sz="600" dirty="0" smtClean="0"/>
              <a:t>otal </a:t>
            </a:r>
            <a:r>
              <a:rPr lang="en-GB" sz="600" dirty="0"/>
              <a:t>c</a:t>
            </a:r>
            <a:r>
              <a:rPr lang="en-GB" sz="600" dirty="0" smtClean="0"/>
              <a:t>ycle </a:t>
            </a:r>
            <a:r>
              <a:rPr lang="en-GB" sz="600" dirty="0" smtClean="0"/>
              <a:t>Electrical </a:t>
            </a:r>
            <a:r>
              <a:rPr lang="en-GB" sz="600" dirty="0" smtClean="0"/>
              <a:t>Energy generated during over-run only </a:t>
            </a:r>
            <a:endParaRPr lang="en-GB" sz="600" dirty="0"/>
          </a:p>
        </p:txBody>
      </p:sp>
      <p:sp>
        <p:nvSpPr>
          <p:cNvPr id="478" name="Rounded Rectangle 477"/>
          <p:cNvSpPr/>
          <p:nvPr/>
        </p:nvSpPr>
        <p:spPr>
          <a:xfrm>
            <a:off x="1989982" y="6306309"/>
            <a:ext cx="1092589" cy="195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u="sng" dirty="0"/>
              <a:t>Smart Electrical : t</a:t>
            </a:r>
            <a:r>
              <a:rPr lang="en-GB" sz="600" dirty="0"/>
              <a:t>otal cycle Electrical Energy generated</a:t>
            </a:r>
            <a:endParaRPr lang="en-GB" sz="600" dirty="0"/>
          </a:p>
        </p:txBody>
      </p:sp>
      <p:sp>
        <p:nvSpPr>
          <p:cNvPr id="480" name="Rounded Rectangle 479"/>
          <p:cNvSpPr/>
          <p:nvPr/>
        </p:nvSpPr>
        <p:spPr>
          <a:xfrm>
            <a:off x="4951561" y="5113585"/>
            <a:ext cx="860258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Electrical Demand</a:t>
            </a:r>
            <a:endParaRPr lang="en-GB" sz="600" dirty="0"/>
          </a:p>
        </p:txBody>
      </p:sp>
      <p:sp>
        <p:nvSpPr>
          <p:cNvPr id="481" name="Rounded Rectangle 480"/>
          <p:cNvSpPr/>
          <p:nvPr/>
        </p:nvSpPr>
        <p:spPr>
          <a:xfrm>
            <a:off x="591377" y="5086498"/>
            <a:ext cx="5425055" cy="1737092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2" name="TextBox 481"/>
          <p:cNvSpPr txBox="1"/>
          <p:nvPr/>
        </p:nvSpPr>
        <p:spPr>
          <a:xfrm>
            <a:off x="601496" y="4772651"/>
            <a:ext cx="9033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12: Actual FC calculation for true electrical demand for smart Electrics over the cycle </a:t>
            </a:r>
            <a:endParaRPr lang="en-GB" dirty="0"/>
          </a:p>
        </p:txBody>
      </p:sp>
      <p:sp>
        <p:nvSpPr>
          <p:cNvPr id="483" name="Rounded Rectangle 482"/>
          <p:cNvSpPr/>
          <p:nvPr/>
        </p:nvSpPr>
        <p:spPr>
          <a:xfrm>
            <a:off x="681990" y="587067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25" name="Elbow Connector 124"/>
          <p:cNvCxnSpPr>
            <a:stCxn id="483" idx="3"/>
            <a:endCxn id="473" idx="1"/>
          </p:cNvCxnSpPr>
          <p:nvPr/>
        </p:nvCxnSpPr>
        <p:spPr>
          <a:xfrm flipV="1">
            <a:off x="1310326" y="5476445"/>
            <a:ext cx="674039" cy="4889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7" name="Elbow Connector 126"/>
          <p:cNvCxnSpPr>
            <a:stCxn id="483" idx="3"/>
            <a:endCxn id="474" idx="1"/>
          </p:cNvCxnSpPr>
          <p:nvPr/>
        </p:nvCxnSpPr>
        <p:spPr>
          <a:xfrm>
            <a:off x="1310326" y="5965372"/>
            <a:ext cx="670079" cy="15449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stCxn id="483" idx="3"/>
            <a:endCxn id="475" idx="1"/>
          </p:cNvCxnSpPr>
          <p:nvPr/>
        </p:nvCxnSpPr>
        <p:spPr>
          <a:xfrm flipV="1">
            <a:off x="1310326" y="5786021"/>
            <a:ext cx="672495" cy="17935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stCxn id="483" idx="3"/>
            <a:endCxn id="478" idx="1"/>
          </p:cNvCxnSpPr>
          <p:nvPr/>
        </p:nvCxnSpPr>
        <p:spPr>
          <a:xfrm>
            <a:off x="1310326" y="5965372"/>
            <a:ext cx="679656" cy="43882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4" name="Rounded Rectangle 483"/>
          <p:cNvSpPr/>
          <p:nvPr/>
        </p:nvSpPr>
        <p:spPr>
          <a:xfrm>
            <a:off x="4022338" y="512115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36" name="Straight Arrow Connector 135"/>
          <p:cNvCxnSpPr>
            <a:stCxn id="484" idx="3"/>
            <a:endCxn id="480" idx="1"/>
          </p:cNvCxnSpPr>
          <p:nvPr/>
        </p:nvCxnSpPr>
        <p:spPr>
          <a:xfrm>
            <a:off x="4650674" y="5215853"/>
            <a:ext cx="300887" cy="1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7" name="Snip Single Corner Rectangle 486"/>
          <p:cNvSpPr/>
          <p:nvPr/>
        </p:nvSpPr>
        <p:spPr>
          <a:xfrm>
            <a:off x="1781600" y="3177503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Torque: T</a:t>
            </a:r>
            <a:r>
              <a:rPr lang="en-GB" sz="500" dirty="0" smtClean="0"/>
              <a:t>D</a:t>
            </a:r>
            <a:endParaRPr lang="en-GB" sz="600" dirty="0"/>
          </a:p>
        </p:txBody>
      </p:sp>
      <p:sp>
        <p:nvSpPr>
          <p:cNvPr id="488" name="Snip Single Corner Rectangle 487"/>
          <p:cNvSpPr/>
          <p:nvPr/>
        </p:nvSpPr>
        <p:spPr>
          <a:xfrm>
            <a:off x="1780697" y="4399887"/>
            <a:ext cx="719559" cy="188936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sp>
        <p:nvSpPr>
          <p:cNvPr id="490" name="Snip Single Corner Rectangle 489"/>
          <p:cNvSpPr/>
          <p:nvPr/>
        </p:nvSpPr>
        <p:spPr>
          <a:xfrm>
            <a:off x="9638672" y="324829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491" name="Rectangle 490"/>
          <p:cNvSpPr/>
          <p:nvPr/>
        </p:nvSpPr>
        <p:spPr>
          <a:xfrm>
            <a:off x="9640248" y="549374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492" name="Rounded Rectangle 491"/>
          <p:cNvSpPr/>
          <p:nvPr/>
        </p:nvSpPr>
        <p:spPr>
          <a:xfrm>
            <a:off x="9638672" y="790347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493" name="TextBox 492"/>
          <p:cNvSpPr txBox="1"/>
          <p:nvPr/>
        </p:nvSpPr>
        <p:spPr>
          <a:xfrm>
            <a:off x="10144393" y="278139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</a:t>
            </a:r>
            <a:endParaRPr lang="en-GB" sz="800" dirty="0"/>
          </a:p>
        </p:txBody>
      </p:sp>
      <p:sp>
        <p:nvSpPr>
          <p:cNvPr id="494" name="TextBox 493"/>
          <p:cNvSpPr txBox="1"/>
          <p:nvPr/>
        </p:nvSpPr>
        <p:spPr>
          <a:xfrm>
            <a:off x="10144393" y="510673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495" name="TextBox 494"/>
          <p:cNvSpPr txBox="1"/>
          <p:nvPr/>
        </p:nvSpPr>
        <p:spPr>
          <a:xfrm>
            <a:off x="10144393" y="751199"/>
            <a:ext cx="2008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Values derived from calculations or lookups</a:t>
            </a:r>
            <a:endParaRPr lang="en-GB" sz="800" dirty="0"/>
          </a:p>
        </p:txBody>
      </p:sp>
      <p:sp>
        <p:nvSpPr>
          <p:cNvPr id="497" name="Flowchart: Terminator 496"/>
          <p:cNvSpPr/>
          <p:nvPr/>
        </p:nvSpPr>
        <p:spPr>
          <a:xfrm>
            <a:off x="9638671" y="1015512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498" name="TextBox 497"/>
          <p:cNvSpPr txBox="1"/>
          <p:nvPr/>
        </p:nvSpPr>
        <p:spPr>
          <a:xfrm>
            <a:off x="10144392" y="998147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499" name="TextBox 498"/>
          <p:cNvSpPr txBox="1"/>
          <p:nvPr/>
        </p:nvSpPr>
        <p:spPr>
          <a:xfrm>
            <a:off x="9632535" y="1240613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500" name="TextBox 499"/>
          <p:cNvSpPr txBox="1"/>
          <p:nvPr/>
        </p:nvSpPr>
        <p:spPr>
          <a:xfrm>
            <a:off x="10144391" y="1210187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cxnSp>
        <p:nvCxnSpPr>
          <p:cNvPr id="229" name="Elbow Connector 228"/>
          <p:cNvCxnSpPr>
            <a:stCxn id="488" idx="0"/>
            <a:endCxn id="370" idx="6"/>
          </p:cNvCxnSpPr>
          <p:nvPr/>
        </p:nvCxnSpPr>
        <p:spPr>
          <a:xfrm>
            <a:off x="2500256" y="4494355"/>
            <a:ext cx="3823599" cy="5389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5" name="Rounded Rectangle 234"/>
          <p:cNvSpPr/>
          <p:nvPr/>
        </p:nvSpPr>
        <p:spPr>
          <a:xfrm>
            <a:off x="681990" y="655363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10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>
            <a:stCxn id="235" idx="3"/>
            <a:endCxn id="195" idx="1"/>
          </p:cNvCxnSpPr>
          <p:nvPr/>
        </p:nvCxnSpPr>
        <p:spPr>
          <a:xfrm>
            <a:off x="1310326" y="6648332"/>
            <a:ext cx="685159" cy="2"/>
          </a:xfrm>
          <a:prstGeom prst="straightConnector1">
            <a:avLst/>
          </a:prstGeom>
          <a:noFill/>
          <a:ln w="6350" cap="flat" cmpd="sng" algn="ctr">
            <a:solidFill>
              <a:srgbClr val="7A68AE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4" name="Rounded Rectangle 193"/>
          <p:cNvSpPr/>
          <p:nvPr/>
        </p:nvSpPr>
        <p:spPr>
          <a:xfrm>
            <a:off x="9052393" y="790347"/>
            <a:ext cx="505721" cy="1430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95" name="Rounded Rectangle 194"/>
          <p:cNvSpPr/>
          <p:nvPr/>
        </p:nvSpPr>
        <p:spPr>
          <a:xfrm>
            <a:off x="1995485" y="6540221"/>
            <a:ext cx="1087086" cy="21622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Base fuel consumption with average auxiliary loads</a:t>
            </a:r>
            <a:endParaRPr lang="en-GB" sz="600" dirty="0"/>
          </a:p>
        </p:txBody>
      </p:sp>
      <p:pic>
        <p:nvPicPr>
          <p:cNvPr id="168" name="Picture 16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6696" r="35118" b="26550"/>
          <a:stretch/>
        </p:blipFill>
        <p:spPr>
          <a:xfrm>
            <a:off x="8359041" y="2644390"/>
            <a:ext cx="136354" cy="190261"/>
          </a:xfrm>
          <a:prstGeom prst="rect">
            <a:avLst/>
          </a:prstGeom>
        </p:spPr>
      </p:pic>
      <p:sp>
        <p:nvSpPr>
          <p:cNvPr id="169" name="TextBox 168"/>
          <p:cNvSpPr txBox="1"/>
          <p:nvPr/>
        </p:nvSpPr>
        <p:spPr>
          <a:xfrm>
            <a:off x="8164652" y="2799164"/>
            <a:ext cx="5711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Across Cycle</a:t>
            </a:r>
            <a:endParaRPr lang="en-GB" sz="500" dirty="0"/>
          </a:p>
        </p:txBody>
      </p:sp>
      <p:cxnSp>
        <p:nvCxnSpPr>
          <p:cNvPr id="170" name="Straight Arrow Connector 169"/>
          <p:cNvCxnSpPr>
            <a:stCxn id="168" idx="3"/>
            <a:endCxn id="171" idx="1"/>
          </p:cNvCxnSpPr>
          <p:nvPr/>
        </p:nvCxnSpPr>
        <p:spPr>
          <a:xfrm>
            <a:off x="8495395" y="2739521"/>
            <a:ext cx="364523" cy="1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1" name="Rounded Rectangle 170"/>
          <p:cNvSpPr/>
          <p:nvPr/>
        </p:nvSpPr>
        <p:spPr>
          <a:xfrm>
            <a:off x="8859918" y="2637489"/>
            <a:ext cx="860258" cy="207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</a:t>
            </a:r>
            <a:r>
              <a:rPr lang="en-GB" sz="600" dirty="0" smtClean="0"/>
              <a:t>Cycle </a:t>
            </a:r>
            <a:r>
              <a:rPr lang="en-GB" sz="600" dirty="0"/>
              <a:t>Electrical Demand</a:t>
            </a:r>
            <a:endParaRPr lang="en-GB" sz="600" dirty="0"/>
          </a:p>
        </p:txBody>
      </p:sp>
      <p:sp>
        <p:nvSpPr>
          <p:cNvPr id="172" name="Rounded Rectangle 171"/>
          <p:cNvSpPr/>
          <p:nvPr/>
        </p:nvSpPr>
        <p:spPr>
          <a:xfrm>
            <a:off x="8235909" y="2625636"/>
            <a:ext cx="359130" cy="213273"/>
          </a:xfrm>
          <a:prstGeom prst="roundRect">
            <a:avLst>
              <a:gd name="adj" fmla="val 3103"/>
            </a:avLst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3" name="Elbow Connector 172"/>
          <p:cNvCxnSpPr>
            <a:stCxn id="179" idx="3"/>
            <a:endCxn id="168" idx="1"/>
          </p:cNvCxnSpPr>
          <p:nvPr/>
        </p:nvCxnSpPr>
        <p:spPr>
          <a:xfrm>
            <a:off x="2644171" y="2739272"/>
            <a:ext cx="5714870" cy="249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6" name="Rounded Rectangle 175"/>
          <p:cNvSpPr/>
          <p:nvPr/>
        </p:nvSpPr>
        <p:spPr>
          <a:xfrm>
            <a:off x="739275" y="263383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6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79" name="Rounded Rectangle 178"/>
          <p:cNvSpPr/>
          <p:nvPr/>
        </p:nvSpPr>
        <p:spPr>
          <a:xfrm>
            <a:off x="1589748" y="2575349"/>
            <a:ext cx="1054423" cy="3278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Average power </a:t>
            </a:r>
            <a:r>
              <a:rPr lang="en-GB" sz="600" dirty="0" smtClean="0"/>
              <a:t>demand at </a:t>
            </a:r>
            <a:r>
              <a:rPr lang="en-GB" sz="600" dirty="0"/>
              <a:t>crank from Electrics (including HVAC electrics)</a:t>
            </a:r>
          </a:p>
        </p:txBody>
      </p:sp>
      <p:cxnSp>
        <p:nvCxnSpPr>
          <p:cNvPr id="180" name="Elbow Connector 179"/>
          <p:cNvCxnSpPr>
            <a:endCxn id="179" idx="1"/>
          </p:cNvCxnSpPr>
          <p:nvPr/>
        </p:nvCxnSpPr>
        <p:spPr>
          <a:xfrm flipV="1">
            <a:off x="1367611" y="2739272"/>
            <a:ext cx="222137" cy="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3236334" y="5380790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188" name="TextBox 187"/>
          <p:cNvSpPr txBox="1"/>
          <p:nvPr/>
        </p:nvSpPr>
        <p:spPr>
          <a:xfrm>
            <a:off x="3229559" y="5985048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193" name="TextBox 192"/>
          <p:cNvSpPr txBox="1"/>
          <p:nvPr/>
        </p:nvSpPr>
        <p:spPr>
          <a:xfrm>
            <a:off x="3236334" y="6529411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Y</a:t>
            </a:r>
            <a:endParaRPr lang="en-GB" sz="800" dirty="0"/>
          </a:p>
        </p:txBody>
      </p:sp>
      <p:sp>
        <p:nvSpPr>
          <p:cNvPr id="196" name="TextBox 195"/>
          <p:cNvSpPr txBox="1"/>
          <p:nvPr/>
        </p:nvSpPr>
        <p:spPr>
          <a:xfrm>
            <a:off x="3236334" y="5142318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  <a:endParaRPr lang="en-GB" sz="800" dirty="0"/>
          </a:p>
        </p:txBody>
      </p:sp>
      <p:sp>
        <p:nvSpPr>
          <p:cNvPr id="197" name="TextBox 196"/>
          <p:cNvSpPr txBox="1"/>
          <p:nvPr/>
        </p:nvSpPr>
        <p:spPr>
          <a:xfrm>
            <a:off x="3228243" y="5726343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  <a:endParaRPr lang="en-GB" sz="800" dirty="0"/>
          </a:p>
        </p:txBody>
      </p:sp>
      <p:sp>
        <p:nvSpPr>
          <p:cNvPr id="198" name="TextBox 197"/>
          <p:cNvSpPr txBox="1"/>
          <p:nvPr/>
        </p:nvSpPr>
        <p:spPr>
          <a:xfrm>
            <a:off x="3244736" y="6264766"/>
            <a:ext cx="23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X</a:t>
            </a:r>
            <a:endParaRPr lang="en-GB" sz="800" dirty="0"/>
          </a:p>
        </p:txBody>
      </p:sp>
      <p:sp>
        <p:nvSpPr>
          <p:cNvPr id="220" name="Rounded Rectangle 219"/>
          <p:cNvSpPr/>
          <p:nvPr/>
        </p:nvSpPr>
        <p:spPr>
          <a:xfrm>
            <a:off x="8091516" y="5797046"/>
            <a:ext cx="1195481" cy="294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consumption with smart </a:t>
            </a:r>
            <a:r>
              <a:rPr lang="en-GB" sz="600" dirty="0" smtClean="0"/>
              <a:t>Electrics and </a:t>
            </a:r>
            <a:r>
              <a:rPr lang="en-GB" sz="600" dirty="0" smtClean="0"/>
              <a:t>average pneumatic power demand</a:t>
            </a:r>
            <a:endParaRPr lang="en-GB" sz="600" dirty="0"/>
          </a:p>
        </p:txBody>
      </p:sp>
      <p:sp>
        <p:nvSpPr>
          <p:cNvPr id="221" name="TextBox 220"/>
          <p:cNvSpPr txBox="1"/>
          <p:nvPr/>
        </p:nvSpPr>
        <p:spPr>
          <a:xfrm>
            <a:off x="7804041" y="5784037"/>
            <a:ext cx="279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=</a:t>
            </a:r>
            <a:endParaRPr lang="en-GB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647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ounded Rectangle 178"/>
          <p:cNvSpPr/>
          <p:nvPr/>
        </p:nvSpPr>
        <p:spPr>
          <a:xfrm>
            <a:off x="2159274" y="2503574"/>
            <a:ext cx="111775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Fuel consumption with smart Pneumatics and average electrical  power demand</a:t>
            </a:r>
            <a:endParaRPr lang="en-GB" sz="600" dirty="0"/>
          </a:p>
        </p:txBody>
      </p:sp>
      <p:grpSp>
        <p:nvGrpSpPr>
          <p:cNvPr id="386" name="Group 385"/>
          <p:cNvGrpSpPr/>
          <p:nvPr/>
        </p:nvGrpSpPr>
        <p:grpSpPr>
          <a:xfrm>
            <a:off x="3485730" y="2298294"/>
            <a:ext cx="201966" cy="319330"/>
            <a:chOff x="2031714" y="1900840"/>
            <a:chExt cx="201966" cy="319330"/>
          </a:xfrm>
        </p:grpSpPr>
        <p:pic>
          <p:nvPicPr>
            <p:cNvPr id="387" name="Picture 38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388" name="Oval 387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9" name="Oval 388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0" name="Rounded Rectangle 389"/>
          <p:cNvSpPr/>
          <p:nvPr/>
        </p:nvSpPr>
        <p:spPr>
          <a:xfrm>
            <a:off x="3819964" y="2287021"/>
            <a:ext cx="789771" cy="3459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Consumption benefit of Smart Pneumatics</a:t>
            </a:r>
            <a:endParaRPr lang="en-GB" sz="600" dirty="0"/>
          </a:p>
        </p:txBody>
      </p:sp>
      <p:cxnSp>
        <p:nvCxnSpPr>
          <p:cNvPr id="391" name="Straight Arrow Connector 390"/>
          <p:cNvCxnSpPr>
            <a:stCxn id="387" idx="3"/>
            <a:endCxn id="390" idx="1"/>
          </p:cNvCxnSpPr>
          <p:nvPr/>
        </p:nvCxnSpPr>
        <p:spPr>
          <a:xfrm>
            <a:off x="3687696" y="2457959"/>
            <a:ext cx="132268" cy="2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94" name="Rounded Rectangle 393"/>
          <p:cNvSpPr/>
          <p:nvPr/>
        </p:nvSpPr>
        <p:spPr>
          <a:xfrm>
            <a:off x="3819963" y="1493804"/>
            <a:ext cx="789771" cy="3459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Fuel Consumption benefit of Smart Electricals</a:t>
            </a:r>
            <a:endParaRPr lang="en-GB" sz="600" dirty="0"/>
          </a:p>
        </p:txBody>
      </p:sp>
      <p:sp>
        <p:nvSpPr>
          <p:cNvPr id="409" name="Rounded Rectangle 408"/>
          <p:cNvSpPr/>
          <p:nvPr/>
        </p:nvSpPr>
        <p:spPr>
          <a:xfrm>
            <a:off x="6073372" y="1762668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FC: with </a:t>
            </a:r>
            <a:r>
              <a:rPr lang="en-GB" sz="600" dirty="0" smtClean="0"/>
              <a:t>smart </a:t>
            </a:r>
            <a:r>
              <a:rPr lang="en-GB" sz="600" dirty="0" smtClean="0"/>
              <a:t>Electricals and Pneumatics</a:t>
            </a:r>
            <a:endParaRPr lang="en-GB" sz="600" dirty="0"/>
          </a:p>
        </p:txBody>
      </p:sp>
      <p:grpSp>
        <p:nvGrpSpPr>
          <p:cNvPr id="454" name="Group 453"/>
          <p:cNvGrpSpPr/>
          <p:nvPr/>
        </p:nvGrpSpPr>
        <p:grpSpPr>
          <a:xfrm>
            <a:off x="5075028" y="2013551"/>
            <a:ext cx="201966" cy="319330"/>
            <a:chOff x="2031714" y="1900840"/>
            <a:chExt cx="201966" cy="319330"/>
          </a:xfrm>
        </p:grpSpPr>
        <p:pic>
          <p:nvPicPr>
            <p:cNvPr id="455" name="Picture 45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457" name="Oval 456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8" name="Oval 457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2" name="Elbow Connector 141"/>
          <p:cNvCxnSpPr>
            <a:stCxn id="390" idx="3"/>
            <a:endCxn id="458" idx="6"/>
          </p:cNvCxnSpPr>
          <p:nvPr/>
        </p:nvCxnSpPr>
        <p:spPr>
          <a:xfrm flipV="1">
            <a:off x="4609735" y="2223773"/>
            <a:ext cx="465293" cy="23620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9" name="Rounded Rectangle 458"/>
          <p:cNvSpPr/>
          <p:nvPr/>
        </p:nvSpPr>
        <p:spPr>
          <a:xfrm>
            <a:off x="6073372" y="2632616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FC: with </a:t>
            </a:r>
            <a:r>
              <a:rPr lang="en-GB" sz="600" dirty="0" smtClean="0"/>
              <a:t>smart </a:t>
            </a:r>
            <a:r>
              <a:rPr lang="en-GB" sz="600" dirty="0" smtClean="0"/>
              <a:t>Pneumatics only</a:t>
            </a:r>
            <a:endParaRPr lang="en-GB" sz="600" dirty="0"/>
          </a:p>
        </p:txBody>
      </p:sp>
      <p:cxnSp>
        <p:nvCxnSpPr>
          <p:cNvPr id="157" name="Elbow Connector 156"/>
          <p:cNvCxnSpPr>
            <a:stCxn id="117" idx="3"/>
            <a:endCxn id="457" idx="6"/>
          </p:cNvCxnSpPr>
          <p:nvPr/>
        </p:nvCxnSpPr>
        <p:spPr>
          <a:xfrm flipV="1">
            <a:off x="3280504" y="2118093"/>
            <a:ext cx="1795638" cy="3739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AA9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60" name="Group 459"/>
          <p:cNvGrpSpPr/>
          <p:nvPr/>
        </p:nvGrpSpPr>
        <p:grpSpPr>
          <a:xfrm flipV="1">
            <a:off x="5529299" y="1733861"/>
            <a:ext cx="201966" cy="319005"/>
            <a:chOff x="2031714" y="1900840"/>
            <a:chExt cx="201966" cy="319330"/>
          </a:xfrm>
        </p:grpSpPr>
        <p:pic>
          <p:nvPicPr>
            <p:cNvPr id="461" name="Picture 4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462" name="Oval 461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3" name="Oval 462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3" name="Straight Arrow Connector 162"/>
          <p:cNvCxnSpPr>
            <a:stCxn id="461" idx="3"/>
            <a:endCxn id="409" idx="1"/>
          </p:cNvCxnSpPr>
          <p:nvPr/>
        </p:nvCxnSpPr>
        <p:spPr>
          <a:xfrm flipV="1">
            <a:off x="5731265" y="1892026"/>
            <a:ext cx="342107" cy="1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64" name="Rounded Rectangle 463"/>
          <p:cNvSpPr/>
          <p:nvPr/>
        </p:nvSpPr>
        <p:spPr>
          <a:xfrm>
            <a:off x="6073372" y="1282643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FC: with </a:t>
            </a:r>
            <a:r>
              <a:rPr lang="en-GB" sz="600" dirty="0" smtClean="0"/>
              <a:t>smart </a:t>
            </a:r>
            <a:r>
              <a:rPr lang="en-GB" sz="600" dirty="0" smtClean="0"/>
              <a:t>Electricals only</a:t>
            </a:r>
            <a:endParaRPr lang="en-GB" sz="600" dirty="0"/>
          </a:p>
        </p:txBody>
      </p:sp>
      <p:cxnSp>
        <p:nvCxnSpPr>
          <p:cNvPr id="83" name="Elbow Connector 82"/>
          <p:cNvCxnSpPr>
            <a:stCxn id="455" idx="3"/>
            <a:endCxn id="462" idx="6"/>
          </p:cNvCxnSpPr>
          <p:nvPr/>
        </p:nvCxnSpPr>
        <p:spPr>
          <a:xfrm flipV="1">
            <a:off x="5276994" y="1948431"/>
            <a:ext cx="253419" cy="224785"/>
          </a:xfrm>
          <a:prstGeom prst="bentConnector3">
            <a:avLst>
              <a:gd name="adj1" fmla="val 3722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394" idx="3"/>
            <a:endCxn id="463" idx="6"/>
          </p:cNvCxnSpPr>
          <p:nvPr/>
        </p:nvCxnSpPr>
        <p:spPr>
          <a:xfrm>
            <a:off x="4609734" y="1666760"/>
            <a:ext cx="919565" cy="1760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38" name="TextBox 437"/>
          <p:cNvSpPr txBox="1"/>
          <p:nvPr/>
        </p:nvSpPr>
        <p:spPr>
          <a:xfrm>
            <a:off x="1016590" y="754476"/>
            <a:ext cx="4518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Module 13: </a:t>
            </a:r>
            <a:r>
              <a:rPr lang="en-GB" dirty="0" smtClean="0"/>
              <a:t>Final FC calculation over the cycle </a:t>
            </a:r>
            <a:endParaRPr lang="en-GB" dirty="0"/>
          </a:p>
        </p:txBody>
      </p:sp>
      <p:grpSp>
        <p:nvGrpSpPr>
          <p:cNvPr id="439" name="Group 438"/>
          <p:cNvGrpSpPr/>
          <p:nvPr/>
        </p:nvGrpSpPr>
        <p:grpSpPr>
          <a:xfrm flipV="1">
            <a:off x="3488143" y="1494414"/>
            <a:ext cx="201966" cy="345633"/>
            <a:chOff x="2031714" y="1900840"/>
            <a:chExt cx="201966" cy="319330"/>
          </a:xfrm>
        </p:grpSpPr>
        <p:pic>
          <p:nvPicPr>
            <p:cNvPr id="440" name="Picture 4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7520" y="1900840"/>
              <a:ext cx="196160" cy="319330"/>
            </a:xfrm>
            <a:prstGeom prst="rect">
              <a:avLst/>
            </a:prstGeom>
          </p:spPr>
        </p:pic>
        <p:sp>
          <p:nvSpPr>
            <p:cNvPr id="441" name="Oval 440"/>
            <p:cNvSpPr/>
            <p:nvPr/>
          </p:nvSpPr>
          <p:spPr>
            <a:xfrm flipH="1" flipV="1">
              <a:off x="2032828" y="19743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2" name="Oval 441"/>
            <p:cNvSpPr/>
            <p:nvPr/>
          </p:nvSpPr>
          <p:spPr>
            <a:xfrm flipH="1" flipV="1">
              <a:off x="2031714" y="20800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8" name="Straight Arrow Connector 107"/>
          <p:cNvCxnSpPr>
            <a:stCxn id="440" idx="3"/>
            <a:endCxn id="394" idx="1"/>
          </p:cNvCxnSpPr>
          <p:nvPr/>
        </p:nvCxnSpPr>
        <p:spPr>
          <a:xfrm flipV="1">
            <a:off x="3690109" y="1666760"/>
            <a:ext cx="129854" cy="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6" name="Rounded Rectangle 235"/>
          <p:cNvSpPr/>
          <p:nvPr/>
        </p:nvSpPr>
        <p:spPr>
          <a:xfrm>
            <a:off x="1006471" y="1068322"/>
            <a:ext cx="8959332" cy="277539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Elbow Connector 2"/>
          <p:cNvCxnSpPr>
            <a:stCxn id="117" idx="3"/>
            <a:endCxn id="388" idx="6"/>
          </p:cNvCxnSpPr>
          <p:nvPr/>
        </p:nvCxnSpPr>
        <p:spPr>
          <a:xfrm>
            <a:off x="3280504" y="2121832"/>
            <a:ext cx="206340" cy="281004"/>
          </a:xfrm>
          <a:prstGeom prst="bentConnector3">
            <a:avLst>
              <a:gd name="adj1" fmla="val 46426"/>
            </a:avLst>
          </a:prstGeom>
          <a:noFill/>
          <a:ln w="6350" cap="flat" cmpd="sng" algn="ctr">
            <a:solidFill>
              <a:srgbClr val="00AA9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" name="Elbow Connector 5"/>
          <p:cNvCxnSpPr>
            <a:stCxn id="179" idx="3"/>
            <a:endCxn id="389" idx="6"/>
          </p:cNvCxnSpPr>
          <p:nvPr/>
        </p:nvCxnSpPr>
        <p:spPr>
          <a:xfrm flipV="1">
            <a:off x="3277030" y="2508516"/>
            <a:ext cx="208700" cy="12441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9" name="Rounded Rectangle 238"/>
          <p:cNvSpPr/>
          <p:nvPr/>
        </p:nvSpPr>
        <p:spPr>
          <a:xfrm>
            <a:off x="1173348" y="238066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10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8" name="Elbow Connector 7"/>
          <p:cNvCxnSpPr>
            <a:stCxn id="239" idx="3"/>
            <a:endCxn id="117" idx="1"/>
          </p:cNvCxnSpPr>
          <p:nvPr/>
        </p:nvCxnSpPr>
        <p:spPr>
          <a:xfrm flipV="1">
            <a:off x="1801684" y="2121832"/>
            <a:ext cx="391734" cy="353531"/>
          </a:xfrm>
          <a:prstGeom prst="bentConnector3">
            <a:avLst>
              <a:gd name="adj1" fmla="val 4623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239" idx="3"/>
            <a:endCxn id="179" idx="1"/>
          </p:cNvCxnSpPr>
          <p:nvPr/>
        </p:nvCxnSpPr>
        <p:spPr>
          <a:xfrm>
            <a:off x="1801684" y="2475363"/>
            <a:ext cx="357590" cy="15756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5" name="Rounded Rectangle 244"/>
          <p:cNvSpPr/>
          <p:nvPr/>
        </p:nvSpPr>
        <p:spPr>
          <a:xfrm>
            <a:off x="1170197" y="151589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12</a:t>
            </a:r>
            <a:endParaRPr lang="en-GB" sz="7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>
            <a:stCxn id="245" idx="3"/>
            <a:endCxn id="244" idx="1"/>
          </p:cNvCxnSpPr>
          <p:nvPr/>
        </p:nvCxnSpPr>
        <p:spPr>
          <a:xfrm>
            <a:off x="1798533" y="1610588"/>
            <a:ext cx="394885" cy="20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244" idx="3"/>
            <a:endCxn id="442" idx="6"/>
          </p:cNvCxnSpPr>
          <p:nvPr/>
        </p:nvCxnSpPr>
        <p:spPr>
          <a:xfrm flipV="1">
            <a:off x="3280504" y="1612509"/>
            <a:ext cx="207639" cy="1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59" name="Group 258"/>
          <p:cNvGrpSpPr/>
          <p:nvPr/>
        </p:nvGrpSpPr>
        <p:grpSpPr>
          <a:xfrm>
            <a:off x="8444231" y="1803665"/>
            <a:ext cx="271228" cy="533339"/>
            <a:chOff x="3704809" y="3042615"/>
            <a:chExt cx="271228" cy="715121"/>
          </a:xfrm>
        </p:grpSpPr>
        <p:grpSp>
          <p:nvGrpSpPr>
            <p:cNvPr id="262" name="Group 261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79" name="Rectangle 278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Oval 279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" name="Oval 281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0" name="TextBox 26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74" name="Straight Connector 273"/>
            <p:cNvCxnSpPr>
              <a:stCxn id="281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5" name="Snip Single Corner Rectangle 284"/>
          <p:cNvSpPr/>
          <p:nvPr/>
        </p:nvSpPr>
        <p:spPr>
          <a:xfrm>
            <a:off x="7535403" y="1992680"/>
            <a:ext cx="780313" cy="17908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cxnSp>
        <p:nvCxnSpPr>
          <p:cNvPr id="287" name="Straight Arrow Connector 286"/>
          <p:cNvCxnSpPr>
            <a:stCxn id="285" idx="0"/>
            <a:endCxn id="281" idx="6"/>
          </p:cNvCxnSpPr>
          <p:nvPr/>
        </p:nvCxnSpPr>
        <p:spPr>
          <a:xfrm flipV="1">
            <a:off x="8315716" y="2070785"/>
            <a:ext cx="138960" cy="11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88" name="Group 287"/>
          <p:cNvGrpSpPr/>
          <p:nvPr/>
        </p:nvGrpSpPr>
        <p:grpSpPr>
          <a:xfrm>
            <a:off x="8444231" y="2670029"/>
            <a:ext cx="271228" cy="533339"/>
            <a:chOff x="3704809" y="3042615"/>
            <a:chExt cx="271228" cy="715121"/>
          </a:xfrm>
        </p:grpSpPr>
        <p:grpSp>
          <p:nvGrpSpPr>
            <p:cNvPr id="289" name="Group 28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296" name="Rectangle 295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8" name="Oval 297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9" name="Oval 298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0" name="TextBox 28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291" name="TextBox 29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292" name="Straight Connector 291"/>
            <p:cNvCxnSpPr>
              <a:stCxn id="298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1" name="Snip Single Corner Rectangle 300"/>
          <p:cNvSpPr/>
          <p:nvPr/>
        </p:nvSpPr>
        <p:spPr>
          <a:xfrm>
            <a:off x="7535403" y="2844296"/>
            <a:ext cx="780313" cy="196692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cxnSp>
        <p:nvCxnSpPr>
          <p:cNvPr id="303" name="Straight Arrow Connector 302"/>
          <p:cNvCxnSpPr>
            <a:stCxn id="301" idx="0"/>
            <a:endCxn id="298" idx="6"/>
          </p:cNvCxnSpPr>
          <p:nvPr/>
        </p:nvCxnSpPr>
        <p:spPr>
          <a:xfrm flipV="1">
            <a:off x="8315716" y="2937149"/>
            <a:ext cx="138960" cy="54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409" idx="3"/>
            <a:endCxn id="270" idx="1"/>
          </p:cNvCxnSpPr>
          <p:nvPr/>
        </p:nvCxnSpPr>
        <p:spPr>
          <a:xfrm flipV="1">
            <a:off x="7160458" y="1891814"/>
            <a:ext cx="1283773" cy="212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08" name="Group 307"/>
          <p:cNvGrpSpPr/>
          <p:nvPr/>
        </p:nvGrpSpPr>
        <p:grpSpPr>
          <a:xfrm>
            <a:off x="9651305" y="1982748"/>
            <a:ext cx="271228" cy="533339"/>
            <a:chOff x="3704809" y="3042615"/>
            <a:chExt cx="271228" cy="715121"/>
          </a:xfrm>
        </p:grpSpPr>
        <p:grpSp>
          <p:nvGrpSpPr>
            <p:cNvPr id="309" name="Group 308"/>
            <p:cNvGrpSpPr/>
            <p:nvPr/>
          </p:nvGrpSpPr>
          <p:grpSpPr>
            <a:xfrm>
              <a:off x="3715254" y="3042615"/>
              <a:ext cx="206993" cy="715121"/>
              <a:chOff x="3715254" y="3054491"/>
              <a:chExt cx="206993" cy="715121"/>
            </a:xfrm>
          </p:grpSpPr>
          <p:sp>
            <p:nvSpPr>
              <p:cNvPr id="316" name="Rectangle 315"/>
              <p:cNvSpPr/>
              <p:nvPr/>
            </p:nvSpPr>
            <p:spPr>
              <a:xfrm>
                <a:off x="3747492" y="3054491"/>
                <a:ext cx="174755" cy="7151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7" name="Oval 316"/>
              <p:cNvSpPr/>
              <p:nvPr/>
            </p:nvSpPr>
            <p:spPr>
              <a:xfrm flipH="1" flipV="1">
                <a:off x="3717236" y="3146077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Oval 317"/>
              <p:cNvSpPr/>
              <p:nvPr/>
            </p:nvSpPr>
            <p:spPr>
              <a:xfrm flipH="1" flipV="1">
                <a:off x="3715254" y="3381605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5" name="Oval 324"/>
              <p:cNvSpPr/>
              <p:nvPr/>
            </p:nvSpPr>
            <p:spPr>
              <a:xfrm flipH="1" flipV="1">
                <a:off x="3719210" y="3623073"/>
                <a:ext cx="45719" cy="62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0" name="TextBox 309"/>
            <p:cNvSpPr txBox="1"/>
            <p:nvPr/>
          </p:nvSpPr>
          <p:spPr>
            <a:xfrm>
              <a:off x="3704809" y="3076170"/>
              <a:ext cx="27122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yes</a:t>
              </a:r>
              <a:endParaRPr lang="en-GB" sz="500" dirty="0"/>
            </a:p>
          </p:txBody>
        </p:sp>
        <p:sp>
          <p:nvSpPr>
            <p:cNvPr id="311" name="TextBox 310"/>
            <p:cNvSpPr txBox="1"/>
            <p:nvPr/>
          </p:nvSpPr>
          <p:spPr>
            <a:xfrm>
              <a:off x="3706168" y="3559786"/>
              <a:ext cx="25199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 smtClean="0"/>
                <a:t>no</a:t>
              </a:r>
              <a:endParaRPr lang="en-GB" sz="500" dirty="0"/>
            </a:p>
          </p:txBody>
        </p:sp>
        <p:cxnSp>
          <p:nvCxnSpPr>
            <p:cNvPr id="312" name="Straight Connector 311"/>
            <p:cNvCxnSpPr>
              <a:stCxn id="318" idx="2"/>
            </p:cNvCxnSpPr>
            <p:nvPr/>
          </p:nvCxnSpPr>
          <p:spPr>
            <a:xfrm flipV="1">
              <a:off x="3760973" y="3400175"/>
              <a:ext cx="71191" cy="6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 flipV="1">
              <a:off x="3832164" y="3361599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 flipV="1">
              <a:off x="3830183" y="3407122"/>
              <a:ext cx="0" cy="38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6" name="Snip Single Corner Rectangle 325"/>
          <p:cNvSpPr/>
          <p:nvPr/>
        </p:nvSpPr>
        <p:spPr>
          <a:xfrm>
            <a:off x="8815022" y="2171763"/>
            <a:ext cx="707768" cy="160330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cxnSp>
        <p:nvCxnSpPr>
          <p:cNvPr id="329" name="Straight Arrow Connector 328"/>
          <p:cNvCxnSpPr>
            <a:stCxn id="326" idx="0"/>
            <a:endCxn id="318" idx="6"/>
          </p:cNvCxnSpPr>
          <p:nvPr/>
        </p:nvCxnSpPr>
        <p:spPr>
          <a:xfrm flipV="1">
            <a:off x="9522790" y="2249868"/>
            <a:ext cx="138960" cy="2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6" name="Rounded Rectangle 355"/>
          <p:cNvSpPr/>
          <p:nvPr/>
        </p:nvSpPr>
        <p:spPr>
          <a:xfrm>
            <a:off x="6073372" y="3399049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Total cycle FC: </a:t>
            </a:r>
            <a:r>
              <a:rPr lang="en-GB" sz="600" dirty="0" smtClean="0"/>
              <a:t>no smart </a:t>
            </a:r>
            <a:r>
              <a:rPr lang="en-GB" sz="600" dirty="0" smtClean="0"/>
              <a:t>system</a:t>
            </a:r>
            <a:endParaRPr lang="en-GB" sz="600" dirty="0"/>
          </a:p>
        </p:txBody>
      </p:sp>
      <p:cxnSp>
        <p:nvCxnSpPr>
          <p:cNvPr id="37" name="Elbow Connector 36"/>
          <p:cNvCxnSpPr>
            <a:stCxn id="117" idx="3"/>
            <a:endCxn id="356" idx="1"/>
          </p:cNvCxnSpPr>
          <p:nvPr/>
        </p:nvCxnSpPr>
        <p:spPr>
          <a:xfrm>
            <a:off x="3280504" y="2121832"/>
            <a:ext cx="2792868" cy="1406575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00AA9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464" idx="3"/>
            <a:endCxn id="271" idx="1"/>
          </p:cNvCxnSpPr>
          <p:nvPr/>
        </p:nvCxnSpPr>
        <p:spPr>
          <a:xfrm>
            <a:off x="7160458" y="1412001"/>
            <a:ext cx="1285132" cy="840495"/>
          </a:xfrm>
          <a:prstGeom prst="bentConnector3">
            <a:avLst>
              <a:gd name="adj1" fmla="val 16675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459" idx="3"/>
            <a:endCxn id="290" idx="1"/>
          </p:cNvCxnSpPr>
          <p:nvPr/>
        </p:nvCxnSpPr>
        <p:spPr>
          <a:xfrm flipV="1">
            <a:off x="7160458" y="2758178"/>
            <a:ext cx="1283773" cy="37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356" idx="3"/>
            <a:endCxn id="291" idx="1"/>
          </p:cNvCxnSpPr>
          <p:nvPr/>
        </p:nvCxnSpPr>
        <p:spPr>
          <a:xfrm flipV="1">
            <a:off x="7160458" y="3118860"/>
            <a:ext cx="1285132" cy="40954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296" idx="3"/>
            <a:endCxn id="311" idx="1"/>
          </p:cNvCxnSpPr>
          <p:nvPr/>
        </p:nvCxnSpPr>
        <p:spPr>
          <a:xfrm flipV="1">
            <a:off x="8661669" y="2431579"/>
            <a:ext cx="990995" cy="505120"/>
          </a:xfrm>
          <a:prstGeom prst="bentConnector3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279" idx="3"/>
            <a:endCxn id="310" idx="1"/>
          </p:cNvCxnSpPr>
          <p:nvPr/>
        </p:nvCxnSpPr>
        <p:spPr>
          <a:xfrm>
            <a:off x="8661669" y="2070335"/>
            <a:ext cx="989636" cy="5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7" name="Rounded Rectangle 356"/>
          <p:cNvSpPr/>
          <p:nvPr/>
        </p:nvSpPr>
        <p:spPr>
          <a:xfrm>
            <a:off x="10150526" y="2117222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FC</a:t>
            </a:r>
            <a:endParaRPr lang="en-GB" sz="600" dirty="0"/>
          </a:p>
        </p:txBody>
      </p:sp>
      <p:cxnSp>
        <p:nvCxnSpPr>
          <p:cNvPr id="75" name="Straight Arrow Connector 74"/>
          <p:cNvCxnSpPr>
            <a:stCxn id="316" idx="3"/>
            <a:endCxn id="357" idx="1"/>
          </p:cNvCxnSpPr>
          <p:nvPr/>
        </p:nvCxnSpPr>
        <p:spPr>
          <a:xfrm flipV="1">
            <a:off x="9868743" y="2246580"/>
            <a:ext cx="281783" cy="2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8" name="Snip Single Corner Rectangle 357"/>
          <p:cNvSpPr/>
          <p:nvPr/>
        </p:nvSpPr>
        <p:spPr>
          <a:xfrm>
            <a:off x="9618951" y="5533436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61" name="Rectangle 360"/>
          <p:cNvSpPr/>
          <p:nvPr/>
        </p:nvSpPr>
        <p:spPr>
          <a:xfrm>
            <a:off x="9620527" y="5757981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62" name="Rounded Rectangle 361"/>
          <p:cNvSpPr/>
          <p:nvPr/>
        </p:nvSpPr>
        <p:spPr>
          <a:xfrm>
            <a:off x="9618951" y="5998954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63" name="TextBox 362"/>
          <p:cNvSpPr txBox="1"/>
          <p:nvPr/>
        </p:nvSpPr>
        <p:spPr>
          <a:xfrm>
            <a:off x="10124672" y="5486746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</a:t>
            </a:r>
            <a:endParaRPr lang="en-GB" sz="800" dirty="0"/>
          </a:p>
        </p:txBody>
      </p:sp>
      <p:sp>
        <p:nvSpPr>
          <p:cNvPr id="364" name="TextBox 363"/>
          <p:cNvSpPr txBox="1"/>
          <p:nvPr/>
        </p:nvSpPr>
        <p:spPr>
          <a:xfrm>
            <a:off x="10124672" y="5719280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366" name="TextBox 365"/>
          <p:cNvSpPr txBox="1"/>
          <p:nvPr/>
        </p:nvSpPr>
        <p:spPr>
          <a:xfrm>
            <a:off x="10124672" y="5959806"/>
            <a:ext cx="2008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Values derived from calculations or lookups</a:t>
            </a:r>
            <a:endParaRPr lang="en-GB" sz="800" dirty="0"/>
          </a:p>
        </p:txBody>
      </p:sp>
      <p:sp>
        <p:nvSpPr>
          <p:cNvPr id="372" name="Flowchart: Terminator 371"/>
          <p:cNvSpPr/>
          <p:nvPr/>
        </p:nvSpPr>
        <p:spPr>
          <a:xfrm>
            <a:off x="9618950" y="6224119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373" name="TextBox 372"/>
          <p:cNvSpPr txBox="1"/>
          <p:nvPr/>
        </p:nvSpPr>
        <p:spPr>
          <a:xfrm>
            <a:off x="10124671" y="6206754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374" name="TextBox 373"/>
          <p:cNvSpPr txBox="1"/>
          <p:nvPr/>
        </p:nvSpPr>
        <p:spPr>
          <a:xfrm>
            <a:off x="9612814" y="6449220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375" name="TextBox 374"/>
          <p:cNvSpPr txBox="1"/>
          <p:nvPr/>
        </p:nvSpPr>
        <p:spPr>
          <a:xfrm>
            <a:off x="10124670" y="6418794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cxnSp>
        <p:nvCxnSpPr>
          <p:cNvPr id="114" name="Elbow Connector 113"/>
          <p:cNvCxnSpPr>
            <a:stCxn id="117" idx="2"/>
            <a:endCxn id="441" idx="6"/>
          </p:cNvCxnSpPr>
          <p:nvPr/>
        </p:nvCxnSpPr>
        <p:spPr>
          <a:xfrm rot="5400000" flipH="1" flipV="1">
            <a:off x="2850961" y="1612894"/>
            <a:ext cx="524295" cy="752296"/>
          </a:xfrm>
          <a:prstGeom prst="bentConnector4">
            <a:avLst>
              <a:gd name="adj1" fmla="val 24309"/>
              <a:gd name="adj2" fmla="val 85363"/>
            </a:avLst>
          </a:prstGeom>
          <a:noFill/>
          <a:ln w="6350" cap="flat" cmpd="sng" algn="ctr">
            <a:solidFill>
              <a:srgbClr val="00AA91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6" name="Rounded Rectangle 115"/>
          <p:cNvSpPr/>
          <p:nvPr/>
        </p:nvSpPr>
        <p:spPr>
          <a:xfrm>
            <a:off x="9017069" y="5998954"/>
            <a:ext cx="505721" cy="1430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17" name="Rounded Rectangle 116"/>
          <p:cNvSpPr/>
          <p:nvPr/>
        </p:nvSpPr>
        <p:spPr>
          <a:xfrm>
            <a:off x="2193418" y="1992474"/>
            <a:ext cx="1087086" cy="25871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Base fuel consumption with average auxiliary loads</a:t>
            </a:r>
            <a:endParaRPr lang="en-GB" sz="600" dirty="0"/>
          </a:p>
        </p:txBody>
      </p:sp>
      <p:cxnSp>
        <p:nvCxnSpPr>
          <p:cNvPr id="137" name="Elbow Connector 136"/>
          <p:cNvCxnSpPr>
            <a:endCxn id="464" idx="1"/>
          </p:cNvCxnSpPr>
          <p:nvPr/>
        </p:nvCxnSpPr>
        <p:spPr>
          <a:xfrm flipV="1">
            <a:off x="3152685" y="1412001"/>
            <a:ext cx="2920687" cy="206532"/>
          </a:xfrm>
          <a:prstGeom prst="bentConnector3">
            <a:avLst>
              <a:gd name="adj1" fmla="val 7512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4" name="Rounded Rectangle 243"/>
          <p:cNvSpPr/>
          <p:nvPr/>
        </p:nvSpPr>
        <p:spPr>
          <a:xfrm>
            <a:off x="2193418" y="1483288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/>
              <a:t>Fuel consumption with smart Electrics and average pneumatic power demand</a:t>
            </a:r>
            <a:endParaRPr lang="en-GB" sz="600" dirty="0"/>
          </a:p>
        </p:txBody>
      </p:sp>
      <p:cxnSp>
        <p:nvCxnSpPr>
          <p:cNvPr id="156" name="Elbow Connector 155"/>
          <p:cNvCxnSpPr>
            <a:stCxn id="179" idx="3"/>
            <a:endCxn id="459" idx="1"/>
          </p:cNvCxnSpPr>
          <p:nvPr/>
        </p:nvCxnSpPr>
        <p:spPr>
          <a:xfrm>
            <a:off x="3277030" y="2632932"/>
            <a:ext cx="2796342" cy="129042"/>
          </a:xfrm>
          <a:prstGeom prst="bentConnector3">
            <a:avLst>
              <a:gd name="adj1" fmla="val 3587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154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881" y="85613"/>
            <a:ext cx="94136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Calculation of Cycle FC accounting for Smart Auxiliaries</a:t>
            </a:r>
            <a:endParaRPr lang="en-GB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3267394" y="2318923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1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267394" y="2597369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2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64311" y="288299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3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577263" y="288299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6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267394" y="3164851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4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64311" y="3450480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</a:t>
            </a:r>
            <a:r>
              <a:rPr lang="en-GB" sz="700" dirty="0" smtClean="0">
                <a:solidFill>
                  <a:srgbClr val="000000"/>
                </a:solidFill>
              </a:rPr>
              <a:t>5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564379" y="2878694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000000"/>
                </a:solidFill>
              </a:rPr>
              <a:t>Module 7</a:t>
            </a:r>
          </a:p>
        </p:txBody>
      </p:sp>
      <p:cxnSp>
        <p:nvCxnSpPr>
          <p:cNvPr id="27" name="Straight Arrow Connector 26"/>
          <p:cNvCxnSpPr>
            <a:stCxn id="8" idx="3"/>
            <a:endCxn id="11" idx="1"/>
          </p:cNvCxnSpPr>
          <p:nvPr/>
        </p:nvCxnSpPr>
        <p:spPr>
          <a:xfrm flipV="1">
            <a:off x="5205599" y="2973389"/>
            <a:ext cx="358780" cy="4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3"/>
            <a:endCxn id="12" idx="1"/>
          </p:cNvCxnSpPr>
          <p:nvPr/>
        </p:nvCxnSpPr>
        <p:spPr>
          <a:xfrm flipV="1">
            <a:off x="3895730" y="2412481"/>
            <a:ext cx="2799695" cy="1137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" name="Snip Single Corner Rectangle 36"/>
          <p:cNvSpPr/>
          <p:nvPr/>
        </p:nvSpPr>
        <p:spPr>
          <a:xfrm>
            <a:off x="1252992" y="3814661"/>
            <a:ext cx="874399" cy="173765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Time (s)</a:t>
            </a:r>
            <a:endParaRPr lang="en-GB" sz="600" dirty="0"/>
          </a:p>
        </p:txBody>
      </p:sp>
      <p:sp>
        <p:nvSpPr>
          <p:cNvPr id="38" name="Snip Single Corner Rectangle 37"/>
          <p:cNvSpPr/>
          <p:nvPr/>
        </p:nvSpPr>
        <p:spPr>
          <a:xfrm>
            <a:off x="1252992" y="3451756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Speed</a:t>
            </a:r>
            <a:endParaRPr lang="en-GB" sz="600" dirty="0"/>
          </a:p>
        </p:txBody>
      </p:sp>
      <p:sp>
        <p:nvSpPr>
          <p:cNvPr id="39" name="Snip Single Corner Rectangle 38"/>
          <p:cNvSpPr/>
          <p:nvPr/>
        </p:nvSpPr>
        <p:spPr>
          <a:xfrm>
            <a:off x="1252992" y="1784531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Motoring Power</a:t>
            </a:r>
            <a:endParaRPr lang="en-GB" sz="600" dirty="0"/>
          </a:p>
        </p:txBody>
      </p:sp>
      <p:sp>
        <p:nvSpPr>
          <p:cNvPr id="40" name="Snip Single Corner Rectangle 39"/>
          <p:cNvSpPr/>
          <p:nvPr/>
        </p:nvSpPr>
        <p:spPr>
          <a:xfrm>
            <a:off x="1252992" y="2147434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Power</a:t>
            </a:r>
            <a:endParaRPr lang="en-GB" sz="600" dirty="0"/>
          </a:p>
        </p:txBody>
      </p:sp>
      <p:sp>
        <p:nvSpPr>
          <p:cNvPr id="41" name="Snip Single Corner Rectangle 40"/>
          <p:cNvSpPr/>
          <p:nvPr/>
        </p:nvSpPr>
        <p:spPr>
          <a:xfrm>
            <a:off x="1252992" y="1421628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Pre-existing Aux Power</a:t>
            </a:r>
            <a:endParaRPr lang="en-GB" sz="600" dirty="0"/>
          </a:p>
        </p:txBody>
      </p:sp>
      <p:sp>
        <p:nvSpPr>
          <p:cNvPr id="42" name="Snip Single Corner Rectangle 41"/>
          <p:cNvSpPr/>
          <p:nvPr/>
        </p:nvSpPr>
        <p:spPr>
          <a:xfrm>
            <a:off x="1252992" y="2813898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Clutch Engaged</a:t>
            </a:r>
            <a:endParaRPr lang="en-GB" sz="600" dirty="0"/>
          </a:p>
        </p:txBody>
      </p:sp>
      <p:sp>
        <p:nvSpPr>
          <p:cNvPr id="43" name="Snip Single Corner Rectangle 42"/>
          <p:cNvSpPr/>
          <p:nvPr/>
        </p:nvSpPr>
        <p:spPr>
          <a:xfrm>
            <a:off x="1252992" y="2510337"/>
            <a:ext cx="874399" cy="129592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Electrics</a:t>
            </a:r>
            <a:endParaRPr lang="en-GB" sz="600" dirty="0"/>
          </a:p>
        </p:txBody>
      </p:sp>
      <p:sp>
        <p:nvSpPr>
          <p:cNvPr id="44" name="Snip Single Corner Rectangle 43"/>
          <p:cNvSpPr/>
          <p:nvPr/>
        </p:nvSpPr>
        <p:spPr>
          <a:xfrm>
            <a:off x="1252992" y="3117459"/>
            <a:ext cx="874399" cy="160330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Smart Pneumatics</a:t>
            </a:r>
            <a:endParaRPr lang="en-GB" sz="600" dirty="0"/>
          </a:p>
        </p:txBody>
      </p:sp>
      <p:sp>
        <p:nvSpPr>
          <p:cNvPr id="45" name="Rounded Rectangle 44"/>
          <p:cNvSpPr/>
          <p:nvPr/>
        </p:nvSpPr>
        <p:spPr>
          <a:xfrm>
            <a:off x="1193207" y="1370108"/>
            <a:ext cx="1005984" cy="3115081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049631" y="1180425"/>
            <a:ext cx="13692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Input Signals from Main Run</a:t>
            </a:r>
            <a:endParaRPr lang="en-GB" sz="800" dirty="0"/>
          </a:p>
        </p:txBody>
      </p:sp>
      <p:sp>
        <p:nvSpPr>
          <p:cNvPr id="47" name="Rounded Rectangle 46"/>
          <p:cNvSpPr/>
          <p:nvPr/>
        </p:nvSpPr>
        <p:spPr>
          <a:xfrm>
            <a:off x="3180304" y="1991042"/>
            <a:ext cx="4198558" cy="1869115"/>
          </a:xfrm>
          <a:prstGeom prst="roundRect">
            <a:avLst>
              <a:gd name="adj" fmla="val 3444"/>
            </a:avLst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3108503" y="181039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Calculation performed for every time step</a:t>
            </a:r>
            <a:endParaRPr lang="en-GB" sz="800" dirty="0"/>
          </a:p>
        </p:txBody>
      </p:sp>
      <p:cxnSp>
        <p:nvCxnSpPr>
          <p:cNvPr id="51" name="Straight Arrow Connector 50"/>
          <p:cNvCxnSpPr>
            <a:stCxn id="45" idx="3"/>
            <a:endCxn id="47" idx="1"/>
          </p:cNvCxnSpPr>
          <p:nvPr/>
        </p:nvCxnSpPr>
        <p:spPr>
          <a:xfrm flipV="1">
            <a:off x="2199191" y="2925600"/>
            <a:ext cx="981113" cy="2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>
            <a:stCxn id="8" idx="3"/>
            <a:endCxn id="12" idx="1"/>
          </p:cNvCxnSpPr>
          <p:nvPr/>
        </p:nvCxnSpPr>
        <p:spPr>
          <a:xfrm flipV="1">
            <a:off x="5205599" y="2412481"/>
            <a:ext cx="1489826" cy="565211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3"/>
            <a:endCxn id="8" idx="1"/>
          </p:cNvCxnSpPr>
          <p:nvPr/>
        </p:nvCxnSpPr>
        <p:spPr>
          <a:xfrm>
            <a:off x="3895730" y="2413618"/>
            <a:ext cx="681533" cy="564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3"/>
            <a:endCxn id="8" idx="1"/>
          </p:cNvCxnSpPr>
          <p:nvPr/>
        </p:nvCxnSpPr>
        <p:spPr>
          <a:xfrm>
            <a:off x="3895730" y="2692064"/>
            <a:ext cx="681533" cy="285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3"/>
            <a:endCxn id="8" idx="1"/>
          </p:cNvCxnSpPr>
          <p:nvPr/>
        </p:nvCxnSpPr>
        <p:spPr>
          <a:xfrm flipV="1">
            <a:off x="3892647" y="2977692"/>
            <a:ext cx="68461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3"/>
            <a:endCxn id="8" idx="1"/>
          </p:cNvCxnSpPr>
          <p:nvPr/>
        </p:nvCxnSpPr>
        <p:spPr>
          <a:xfrm flipV="1">
            <a:off x="3895730" y="2977692"/>
            <a:ext cx="681533" cy="281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3"/>
            <a:endCxn id="8" idx="1"/>
          </p:cNvCxnSpPr>
          <p:nvPr/>
        </p:nvCxnSpPr>
        <p:spPr>
          <a:xfrm flipV="1">
            <a:off x="3892647" y="2977692"/>
            <a:ext cx="684616" cy="567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4580732" y="3600128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11</a:t>
            </a:r>
            <a:endParaRPr lang="en-GB" sz="700" dirty="0" smtClean="0">
              <a:solidFill>
                <a:srgbClr val="000000"/>
              </a:solidFill>
            </a:endParaRPr>
          </a:p>
        </p:txBody>
      </p:sp>
      <p:cxnSp>
        <p:nvCxnSpPr>
          <p:cNvPr id="35" name="Straight Arrow Connector 34"/>
          <p:cNvCxnSpPr>
            <a:stCxn id="5" idx="3"/>
            <a:endCxn id="50" idx="1"/>
          </p:cNvCxnSpPr>
          <p:nvPr/>
        </p:nvCxnSpPr>
        <p:spPr>
          <a:xfrm>
            <a:off x="3895730" y="2413618"/>
            <a:ext cx="685002" cy="1281205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6" idx="3"/>
            <a:endCxn id="50" idx="1"/>
          </p:cNvCxnSpPr>
          <p:nvPr/>
        </p:nvCxnSpPr>
        <p:spPr>
          <a:xfrm>
            <a:off x="3895730" y="2692064"/>
            <a:ext cx="685002" cy="1002759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7" idx="3"/>
            <a:endCxn id="50" idx="1"/>
          </p:cNvCxnSpPr>
          <p:nvPr/>
        </p:nvCxnSpPr>
        <p:spPr>
          <a:xfrm>
            <a:off x="3892647" y="2977693"/>
            <a:ext cx="688085" cy="717130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0" idx="3"/>
            <a:endCxn id="50" idx="1"/>
          </p:cNvCxnSpPr>
          <p:nvPr/>
        </p:nvCxnSpPr>
        <p:spPr>
          <a:xfrm>
            <a:off x="3892647" y="3545175"/>
            <a:ext cx="688085" cy="149648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8" idx="2"/>
            <a:endCxn id="50" idx="0"/>
          </p:cNvCxnSpPr>
          <p:nvPr/>
        </p:nvCxnSpPr>
        <p:spPr>
          <a:xfrm>
            <a:off x="4891431" y="3072386"/>
            <a:ext cx="3469" cy="527742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1" idx="2"/>
            <a:endCxn id="50" idx="0"/>
          </p:cNvCxnSpPr>
          <p:nvPr/>
        </p:nvCxnSpPr>
        <p:spPr>
          <a:xfrm flipH="1">
            <a:off x="4894900" y="3068083"/>
            <a:ext cx="983647" cy="532045"/>
          </a:xfrm>
          <a:prstGeom prst="straightConnector1">
            <a:avLst/>
          </a:prstGeom>
          <a:noFill/>
          <a:ln w="6350" cap="flat" cmpd="sng" algn="ctr">
            <a:solidFill>
              <a:srgbClr val="006BB7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11" idx="0"/>
            <a:endCxn id="12" idx="1"/>
          </p:cNvCxnSpPr>
          <p:nvPr/>
        </p:nvCxnSpPr>
        <p:spPr>
          <a:xfrm flipV="1">
            <a:off x="5878547" y="2412481"/>
            <a:ext cx="816878" cy="466213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4" name="Rounded Rectangle 63"/>
          <p:cNvSpPr/>
          <p:nvPr/>
        </p:nvSpPr>
        <p:spPr>
          <a:xfrm>
            <a:off x="5711859" y="3599902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12</a:t>
            </a:r>
            <a:endParaRPr lang="en-GB" sz="700" dirty="0" smtClean="0">
              <a:solidFill>
                <a:srgbClr val="000000"/>
              </a:solidFill>
            </a:endParaRPr>
          </a:p>
        </p:txBody>
      </p:sp>
      <p:cxnSp>
        <p:nvCxnSpPr>
          <p:cNvPr id="66" name="Straight Arrow Connector 65"/>
          <p:cNvCxnSpPr>
            <a:stCxn id="50" idx="3"/>
            <a:endCxn id="64" idx="1"/>
          </p:cNvCxnSpPr>
          <p:nvPr/>
        </p:nvCxnSpPr>
        <p:spPr>
          <a:xfrm flipV="1">
            <a:off x="5209068" y="3694597"/>
            <a:ext cx="502791" cy="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4577263" y="2518477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9</a:t>
            </a:r>
            <a:endParaRPr lang="en-GB" sz="700" dirty="0" smtClean="0">
              <a:solidFill>
                <a:srgbClr val="000000"/>
              </a:solidFill>
            </a:endParaRPr>
          </a:p>
        </p:txBody>
      </p:sp>
      <p:cxnSp>
        <p:nvCxnSpPr>
          <p:cNvPr id="69" name="Straight Arrow Connector 68"/>
          <p:cNvCxnSpPr>
            <a:stCxn id="5" idx="3"/>
            <a:endCxn id="67" idx="1"/>
          </p:cNvCxnSpPr>
          <p:nvPr/>
        </p:nvCxnSpPr>
        <p:spPr>
          <a:xfrm>
            <a:off x="3895730" y="2413618"/>
            <a:ext cx="681533" cy="199554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6" idx="3"/>
            <a:endCxn id="67" idx="1"/>
          </p:cNvCxnSpPr>
          <p:nvPr/>
        </p:nvCxnSpPr>
        <p:spPr>
          <a:xfrm flipV="1">
            <a:off x="3895730" y="2613172"/>
            <a:ext cx="681533" cy="78892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9" idx="3"/>
            <a:endCxn id="67" idx="1"/>
          </p:cNvCxnSpPr>
          <p:nvPr/>
        </p:nvCxnSpPr>
        <p:spPr>
          <a:xfrm flipV="1">
            <a:off x="3895730" y="2613172"/>
            <a:ext cx="681533" cy="646374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8" idx="0"/>
            <a:endCxn id="67" idx="2"/>
          </p:cNvCxnSpPr>
          <p:nvPr/>
        </p:nvCxnSpPr>
        <p:spPr>
          <a:xfrm flipV="1">
            <a:off x="4891431" y="2707866"/>
            <a:ext cx="0" cy="175131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12" idx="1"/>
            <a:endCxn id="67" idx="3"/>
          </p:cNvCxnSpPr>
          <p:nvPr/>
        </p:nvCxnSpPr>
        <p:spPr>
          <a:xfrm flipH="1">
            <a:off x="5205599" y="2412481"/>
            <a:ext cx="1489826" cy="200691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Rounded Rectangle 84"/>
          <p:cNvSpPr/>
          <p:nvPr/>
        </p:nvSpPr>
        <p:spPr>
          <a:xfrm>
            <a:off x="4577263" y="210627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10</a:t>
            </a:r>
            <a:endParaRPr lang="en-GB" sz="700" dirty="0" smtClean="0">
              <a:solidFill>
                <a:srgbClr val="000000"/>
              </a:solidFill>
            </a:endParaRPr>
          </a:p>
        </p:txBody>
      </p:sp>
      <p:cxnSp>
        <p:nvCxnSpPr>
          <p:cNvPr id="87" name="Straight Arrow Connector 86"/>
          <p:cNvCxnSpPr>
            <a:stCxn id="67" idx="0"/>
            <a:endCxn id="85" idx="2"/>
          </p:cNvCxnSpPr>
          <p:nvPr/>
        </p:nvCxnSpPr>
        <p:spPr>
          <a:xfrm flipV="1">
            <a:off x="4891431" y="2295665"/>
            <a:ext cx="0" cy="222812"/>
          </a:xfrm>
          <a:prstGeom prst="straightConnector1">
            <a:avLst/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9" idx="3"/>
            <a:endCxn id="85" idx="1"/>
          </p:cNvCxnSpPr>
          <p:nvPr/>
        </p:nvCxnSpPr>
        <p:spPr>
          <a:xfrm flipV="1">
            <a:off x="3895730" y="2200971"/>
            <a:ext cx="681533" cy="1058575"/>
          </a:xfrm>
          <a:prstGeom prst="straightConnector1">
            <a:avLst/>
          </a:prstGeom>
          <a:noFill/>
          <a:ln w="6350" cap="flat" cmpd="sng" algn="ctr">
            <a:solidFill>
              <a:srgbClr val="DC241F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0" name="Rounded Rectangle 89"/>
          <p:cNvSpPr/>
          <p:nvPr/>
        </p:nvSpPr>
        <p:spPr>
          <a:xfrm>
            <a:off x="6691572" y="3111725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13</a:t>
            </a:r>
          </a:p>
        </p:txBody>
      </p:sp>
      <p:cxnSp>
        <p:nvCxnSpPr>
          <p:cNvPr id="92" name="Straight Arrow Connector 91"/>
          <p:cNvCxnSpPr>
            <a:stCxn id="85" idx="3"/>
            <a:endCxn id="90" idx="0"/>
          </p:cNvCxnSpPr>
          <p:nvPr/>
        </p:nvCxnSpPr>
        <p:spPr>
          <a:xfrm>
            <a:off x="5205599" y="2200971"/>
            <a:ext cx="1800141" cy="910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50" idx="3"/>
            <a:endCxn id="90" idx="1"/>
          </p:cNvCxnSpPr>
          <p:nvPr/>
        </p:nvCxnSpPr>
        <p:spPr>
          <a:xfrm flipV="1">
            <a:off x="5209068" y="3206420"/>
            <a:ext cx="1482504" cy="488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64" idx="3"/>
            <a:endCxn id="90" idx="1"/>
          </p:cNvCxnSpPr>
          <p:nvPr/>
        </p:nvCxnSpPr>
        <p:spPr>
          <a:xfrm flipV="1">
            <a:off x="6340195" y="3206420"/>
            <a:ext cx="351377" cy="488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4" name="Rounded Rectangle 103"/>
          <p:cNvSpPr/>
          <p:nvPr/>
        </p:nvSpPr>
        <p:spPr>
          <a:xfrm>
            <a:off x="7730239" y="3069603"/>
            <a:ext cx="1087086" cy="25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Total cycle FC</a:t>
            </a:r>
            <a:endParaRPr lang="en-GB" sz="600" dirty="0"/>
          </a:p>
        </p:txBody>
      </p:sp>
      <p:cxnSp>
        <p:nvCxnSpPr>
          <p:cNvPr id="106" name="Straight Arrow Connector 105"/>
          <p:cNvCxnSpPr>
            <a:stCxn id="90" idx="3"/>
            <a:endCxn id="104" idx="1"/>
          </p:cNvCxnSpPr>
          <p:nvPr/>
        </p:nvCxnSpPr>
        <p:spPr>
          <a:xfrm flipV="1">
            <a:off x="7319908" y="3198961"/>
            <a:ext cx="410331" cy="7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0" name="Snip Single Corner Rectangle 109"/>
          <p:cNvSpPr/>
          <p:nvPr/>
        </p:nvSpPr>
        <p:spPr>
          <a:xfrm>
            <a:off x="1252992" y="4162395"/>
            <a:ext cx="874399" cy="18893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" dirty="0" smtClean="0"/>
              <a:t>Engine Driveline Torque</a:t>
            </a:r>
            <a:endParaRPr lang="en-GB" sz="600" dirty="0"/>
          </a:p>
        </p:txBody>
      </p:sp>
      <p:sp>
        <p:nvSpPr>
          <p:cNvPr id="111" name="Snip Single Corner Rectangle 110"/>
          <p:cNvSpPr/>
          <p:nvPr/>
        </p:nvSpPr>
        <p:spPr>
          <a:xfrm>
            <a:off x="9638672" y="324829"/>
            <a:ext cx="505721" cy="137823"/>
          </a:xfrm>
          <a:prstGeom prst="snip1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12" name="Rectangle 111"/>
          <p:cNvSpPr/>
          <p:nvPr/>
        </p:nvSpPr>
        <p:spPr>
          <a:xfrm>
            <a:off x="9640248" y="549374"/>
            <a:ext cx="504146" cy="143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13" name="Rounded Rectangle 112"/>
          <p:cNvSpPr/>
          <p:nvPr/>
        </p:nvSpPr>
        <p:spPr>
          <a:xfrm>
            <a:off x="9638672" y="790347"/>
            <a:ext cx="505721" cy="14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114" name="TextBox 113"/>
          <p:cNvSpPr txBox="1"/>
          <p:nvPr/>
        </p:nvSpPr>
        <p:spPr>
          <a:xfrm>
            <a:off x="10144393" y="278139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External Variables</a:t>
            </a:r>
            <a:endParaRPr lang="en-GB" sz="800" dirty="0"/>
          </a:p>
        </p:txBody>
      </p:sp>
      <p:sp>
        <p:nvSpPr>
          <p:cNvPr id="115" name="TextBox 114"/>
          <p:cNvSpPr txBox="1"/>
          <p:nvPr/>
        </p:nvSpPr>
        <p:spPr>
          <a:xfrm>
            <a:off x="10144393" y="510673"/>
            <a:ext cx="19287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Lookup Maps / Scalars / GUI Input Values </a:t>
            </a:r>
            <a:endParaRPr lang="en-GB" sz="800" dirty="0"/>
          </a:p>
        </p:txBody>
      </p:sp>
      <p:sp>
        <p:nvSpPr>
          <p:cNvPr id="116" name="TextBox 115"/>
          <p:cNvSpPr txBox="1"/>
          <p:nvPr/>
        </p:nvSpPr>
        <p:spPr>
          <a:xfrm>
            <a:off x="10144393" y="751199"/>
            <a:ext cx="2008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Values derived from calculations or lookups</a:t>
            </a:r>
            <a:endParaRPr lang="en-GB" sz="800" dirty="0"/>
          </a:p>
        </p:txBody>
      </p:sp>
      <p:sp>
        <p:nvSpPr>
          <p:cNvPr id="117" name="Flowchart: Terminator 116"/>
          <p:cNvSpPr/>
          <p:nvPr/>
        </p:nvSpPr>
        <p:spPr>
          <a:xfrm>
            <a:off x="9638671" y="1015512"/>
            <a:ext cx="505721" cy="14513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 smtClean="0"/>
          </a:p>
        </p:txBody>
      </p:sp>
      <p:sp>
        <p:nvSpPr>
          <p:cNvPr id="118" name="TextBox 117"/>
          <p:cNvSpPr txBox="1"/>
          <p:nvPr/>
        </p:nvSpPr>
        <p:spPr>
          <a:xfrm>
            <a:off x="10144392" y="998147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Signal information boxes</a:t>
            </a:r>
            <a:endParaRPr lang="en-GB" sz="800" dirty="0"/>
          </a:p>
        </p:txBody>
      </p:sp>
      <p:sp>
        <p:nvSpPr>
          <p:cNvPr id="119" name="TextBox 118"/>
          <p:cNvSpPr txBox="1"/>
          <p:nvPr/>
        </p:nvSpPr>
        <p:spPr>
          <a:xfrm>
            <a:off x="9632535" y="1240613"/>
            <a:ext cx="511857" cy="1427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120" name="TextBox 119"/>
          <p:cNvSpPr txBox="1"/>
          <p:nvPr/>
        </p:nvSpPr>
        <p:spPr>
          <a:xfrm>
            <a:off x="10144391" y="1210187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Function Boxes</a:t>
            </a:r>
            <a:endParaRPr lang="en-GB" sz="800" dirty="0"/>
          </a:p>
        </p:txBody>
      </p:sp>
      <p:cxnSp>
        <p:nvCxnSpPr>
          <p:cNvPr id="13" name="Straight Arrow Connector 12"/>
          <p:cNvCxnSpPr>
            <a:stCxn id="85" idx="3"/>
            <a:endCxn id="64" idx="1"/>
          </p:cNvCxnSpPr>
          <p:nvPr/>
        </p:nvCxnSpPr>
        <p:spPr>
          <a:xfrm>
            <a:off x="5205599" y="2200971"/>
            <a:ext cx="506260" cy="1493626"/>
          </a:xfrm>
          <a:prstGeom prst="straightConnector1">
            <a:avLst/>
          </a:prstGeom>
          <a:noFill/>
          <a:ln w="6350" cap="flat" cmpd="sng" algn="ctr">
            <a:solidFill>
              <a:srgbClr val="ED1C24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9048737" y="790347"/>
            <a:ext cx="505721" cy="1430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cxnSp>
        <p:nvCxnSpPr>
          <p:cNvPr id="72" name="Straight Arrow Connector 71"/>
          <p:cNvCxnSpPr>
            <a:stCxn id="12" idx="3"/>
            <a:endCxn id="50" idx="3"/>
          </p:cNvCxnSpPr>
          <p:nvPr/>
        </p:nvCxnSpPr>
        <p:spPr>
          <a:xfrm flipH="1">
            <a:off x="5209068" y="2412481"/>
            <a:ext cx="2114693" cy="1282342"/>
          </a:xfrm>
          <a:prstGeom prst="straightConnector1">
            <a:avLst/>
          </a:prstGeom>
          <a:noFill/>
          <a:ln w="6350" cap="flat" cmpd="sng" algn="ctr">
            <a:solidFill>
              <a:srgbClr val="469C23"/>
            </a:solidFill>
            <a:prstDash val="solid"/>
            <a:miter lim="800000"/>
            <a:tailEnd type="triangle"/>
          </a:ln>
          <a:effec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6695425" y="2317786"/>
            <a:ext cx="628336" cy="189389"/>
          </a:xfrm>
          <a:prstGeom prst="roundRect">
            <a:avLst/>
          </a:prstGeom>
          <a:solidFill>
            <a:srgbClr val="FFFFFF"/>
          </a:solidFill>
          <a:ln w="44450" cap="flat" cmpd="thickThin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>
                <a:solidFill>
                  <a:srgbClr val="000000"/>
                </a:solidFill>
              </a:rPr>
              <a:t>Module 8</a:t>
            </a:r>
            <a:endParaRPr lang="en-GB" sz="7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608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11495259" y="344378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508128" y="3330546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1480247" y="3074704"/>
            <a:ext cx="300082" cy="648329"/>
            <a:chOff x="6000332" y="5147245"/>
            <a:chExt cx="300082" cy="657312"/>
          </a:xfrm>
        </p:grpSpPr>
        <p:sp>
          <p:nvSpPr>
            <p:cNvPr id="7" name="TextBox 6"/>
            <p:cNvSpPr txBox="1"/>
            <p:nvPr/>
          </p:nvSpPr>
          <p:spPr>
            <a:xfrm>
              <a:off x="6000332" y="514724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+</a:t>
              </a:r>
              <a:endParaRPr lang="en-GB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27356" y="5273847"/>
              <a:ext cx="255198" cy="374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-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6066246" y="5253601"/>
              <a:ext cx="175687" cy="5509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546161" y="2485004"/>
            <a:ext cx="323165" cy="318357"/>
            <a:chOff x="10303823" y="2312935"/>
            <a:chExt cx="323165" cy="318357"/>
          </a:xfrm>
        </p:grpSpPr>
        <p:sp>
          <p:nvSpPr>
            <p:cNvPr id="10" name="TextBox 9"/>
            <p:cNvSpPr txBox="1"/>
            <p:nvPr/>
          </p:nvSpPr>
          <p:spPr>
            <a:xfrm>
              <a:off x="10303823" y="2312935"/>
              <a:ext cx="323165" cy="318357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GB" sz="900" dirty="0" smtClean="0"/>
                <a:t>MAX</a:t>
              </a:r>
              <a:endParaRPr lang="en-GB" sz="9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375278" y="2319619"/>
              <a:ext cx="168333" cy="3009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634255" y="4632667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666624" y="4308409"/>
            <a:ext cx="1045651" cy="921137"/>
            <a:chOff x="5256764" y="5259469"/>
            <a:chExt cx="1045651" cy="921137"/>
          </a:xfrm>
        </p:grpSpPr>
        <p:sp>
          <p:nvSpPr>
            <p:cNvPr id="14" name="TextBox 13"/>
            <p:cNvSpPr txBox="1"/>
            <p:nvPr/>
          </p:nvSpPr>
          <p:spPr>
            <a:xfrm>
              <a:off x="6021569" y="5304055"/>
              <a:ext cx="28084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 smtClean="0"/>
                <a:t>%</a:t>
              </a:r>
              <a:endParaRPr lang="en-GB" sz="105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56764" y="5811274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/</a:t>
              </a:r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54672" y="5259469"/>
              <a:ext cx="175687" cy="46712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10693206" y="4686008"/>
            <a:ext cx="186152" cy="530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1367750" y="5780754"/>
            <a:ext cx="2584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X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1351443" y="5467036"/>
            <a:ext cx="263214" cy="549878"/>
            <a:chOff x="6000332" y="5159352"/>
            <a:chExt cx="263214" cy="549878"/>
          </a:xfrm>
        </p:grpSpPr>
        <p:sp>
          <p:nvSpPr>
            <p:cNvPr id="20" name="TextBox 19"/>
            <p:cNvSpPr txBox="1"/>
            <p:nvPr/>
          </p:nvSpPr>
          <p:spPr>
            <a:xfrm>
              <a:off x="6001547" y="5338777"/>
              <a:ext cx="2391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/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00332" y="5159352"/>
              <a:ext cx="2632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x</a:t>
              </a:r>
              <a:endParaRPr lang="en-GB" sz="14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43098" y="5242108"/>
              <a:ext cx="175687" cy="46712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513297" y="2301664"/>
            <a:ext cx="156553" cy="325716"/>
            <a:chOff x="2002867" y="1585853"/>
            <a:chExt cx="156553" cy="325716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1460" y="1585853"/>
              <a:ext cx="127960" cy="325716"/>
            </a:xfrm>
            <a:prstGeom prst="rect">
              <a:avLst/>
            </a:prstGeom>
          </p:spPr>
        </p:pic>
        <p:sp>
          <p:nvSpPr>
            <p:cNvPr id="25" name="Oval 24"/>
            <p:cNvSpPr/>
            <p:nvPr/>
          </p:nvSpPr>
          <p:spPr>
            <a:xfrm flipH="1" flipV="1">
              <a:off x="2005091" y="1623159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 flipH="1" flipV="1">
              <a:off x="2003977" y="1715491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 flipH="1" flipV="1">
              <a:off x="2002867" y="1814499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512306" y="1930543"/>
            <a:ext cx="171490" cy="307424"/>
            <a:chOff x="2119626" y="1550074"/>
            <a:chExt cx="171490" cy="307424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3313" y="1550074"/>
              <a:ext cx="147803" cy="307424"/>
            </a:xfrm>
            <a:prstGeom prst="rect">
              <a:avLst/>
            </a:prstGeom>
          </p:spPr>
        </p:pic>
        <p:sp>
          <p:nvSpPr>
            <p:cNvPr id="30" name="Oval 29"/>
            <p:cNvSpPr/>
            <p:nvPr/>
          </p:nvSpPr>
          <p:spPr>
            <a:xfrm flipH="1" flipV="1">
              <a:off x="2120740" y="161911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 flipH="1" flipV="1">
              <a:off x="2119626" y="172479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518308" y="1536037"/>
            <a:ext cx="151542" cy="314406"/>
            <a:chOff x="2125628" y="1155568"/>
            <a:chExt cx="151542" cy="314406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2150685" y="1155568"/>
              <a:ext cx="126485" cy="314406"/>
            </a:xfrm>
            <a:prstGeom prst="rect">
              <a:avLst/>
            </a:prstGeom>
          </p:spPr>
        </p:pic>
        <p:sp>
          <p:nvSpPr>
            <p:cNvPr id="34" name="Oval 33"/>
            <p:cNvSpPr/>
            <p:nvPr/>
          </p:nvSpPr>
          <p:spPr>
            <a:xfrm flipH="1" flipV="1">
              <a:off x="2126742" y="12238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 flipH="1" flipV="1">
              <a:off x="2125628" y="134288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518615" y="1079484"/>
            <a:ext cx="174509" cy="366916"/>
            <a:chOff x="2125935" y="699015"/>
            <a:chExt cx="174509" cy="366916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25935" y="699015"/>
              <a:ext cx="174509" cy="366916"/>
            </a:xfrm>
            <a:prstGeom prst="rect">
              <a:avLst/>
            </a:prstGeom>
          </p:spPr>
        </p:pic>
        <p:sp>
          <p:nvSpPr>
            <p:cNvPr id="38" name="Oval 37"/>
            <p:cNvSpPr/>
            <p:nvPr/>
          </p:nvSpPr>
          <p:spPr>
            <a:xfrm flipH="1" flipV="1">
              <a:off x="2128939" y="761983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 flipH="1" flipV="1">
              <a:off x="2127825" y="85431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 flipH="1" flipV="1">
              <a:off x="2126715" y="953323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144830" y="1481813"/>
            <a:ext cx="201966" cy="319330"/>
            <a:chOff x="2184114" y="2053240"/>
            <a:chExt cx="201966" cy="319330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89920" y="2053240"/>
              <a:ext cx="196160" cy="319330"/>
            </a:xfrm>
            <a:prstGeom prst="rect">
              <a:avLst/>
            </a:prstGeom>
          </p:spPr>
        </p:pic>
        <p:sp>
          <p:nvSpPr>
            <p:cNvPr id="43" name="Oval 42"/>
            <p:cNvSpPr/>
            <p:nvPr/>
          </p:nvSpPr>
          <p:spPr>
            <a:xfrm flipH="1" flipV="1">
              <a:off x="2185228" y="212673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 flipH="1" flipV="1">
              <a:off x="2184114" y="223241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124822" y="2163532"/>
            <a:ext cx="177402" cy="263401"/>
            <a:chOff x="1426057" y="1874219"/>
            <a:chExt cx="177402" cy="263401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42492" y="1874219"/>
              <a:ext cx="160967" cy="263401"/>
            </a:xfrm>
            <a:prstGeom prst="rect">
              <a:avLst/>
            </a:prstGeom>
          </p:spPr>
        </p:pic>
        <p:sp>
          <p:nvSpPr>
            <p:cNvPr id="47" name="Oval 46"/>
            <p:cNvSpPr/>
            <p:nvPr/>
          </p:nvSpPr>
          <p:spPr>
            <a:xfrm flipH="1" flipV="1">
              <a:off x="1427171" y="192454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 flipH="1" flipV="1">
              <a:off x="1426057" y="203022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41029" y="2926492"/>
            <a:ext cx="168390" cy="444563"/>
            <a:chOff x="2841029" y="2926492"/>
            <a:chExt cx="168390" cy="44456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9"/>
            <a:srcRect r="4567"/>
            <a:stretch/>
          </p:blipFill>
          <p:spPr>
            <a:xfrm>
              <a:off x="2864071" y="2926492"/>
              <a:ext cx="145348" cy="444563"/>
            </a:xfrm>
            <a:prstGeom prst="rect">
              <a:avLst/>
            </a:prstGeom>
          </p:spPr>
        </p:pic>
        <p:sp>
          <p:nvSpPr>
            <p:cNvPr id="50" name="Oval 49"/>
            <p:cNvSpPr/>
            <p:nvPr/>
          </p:nvSpPr>
          <p:spPr>
            <a:xfrm flipH="1" flipV="1">
              <a:off x="2843253" y="297774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 flipH="1" flipV="1">
              <a:off x="2842139" y="307586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 flipH="1" flipV="1">
              <a:off x="2841029" y="316908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 flipH="1" flipV="1">
              <a:off x="2841029" y="325716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2936745" y="2009912"/>
            <a:ext cx="171141" cy="360110"/>
            <a:chOff x="3660863" y="2015349"/>
            <a:chExt cx="171141" cy="360110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683723" y="2015349"/>
              <a:ext cx="148281" cy="360110"/>
            </a:xfrm>
            <a:prstGeom prst="rect">
              <a:avLst/>
            </a:prstGeom>
          </p:spPr>
        </p:pic>
        <p:sp>
          <p:nvSpPr>
            <p:cNvPr id="61" name="Oval 60"/>
            <p:cNvSpPr/>
            <p:nvPr/>
          </p:nvSpPr>
          <p:spPr>
            <a:xfrm flipH="1" flipV="1">
              <a:off x="3663087" y="2076011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 flipH="1" flipV="1">
              <a:off x="3661973" y="2168343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/>
            <p:cNvSpPr/>
            <p:nvPr/>
          </p:nvSpPr>
          <p:spPr>
            <a:xfrm flipH="1" flipV="1">
              <a:off x="3660863" y="2267351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796559" y="2401074"/>
            <a:ext cx="184890" cy="461498"/>
            <a:chOff x="3796559" y="2401074"/>
            <a:chExt cx="184890" cy="461498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813632" y="2401074"/>
              <a:ext cx="167817" cy="461498"/>
            </a:xfrm>
            <a:prstGeom prst="rect">
              <a:avLst/>
            </a:prstGeom>
          </p:spPr>
        </p:pic>
        <p:sp>
          <p:nvSpPr>
            <p:cNvPr id="64" name="Oval 63"/>
            <p:cNvSpPr/>
            <p:nvPr/>
          </p:nvSpPr>
          <p:spPr>
            <a:xfrm flipH="1" flipV="1">
              <a:off x="3798783" y="246466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 flipH="1" flipV="1">
              <a:off x="3797669" y="2562785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/>
            <p:cNvSpPr/>
            <p:nvPr/>
          </p:nvSpPr>
          <p:spPr>
            <a:xfrm flipH="1" flipV="1">
              <a:off x="3796559" y="2656006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/>
            <p:cNvSpPr/>
            <p:nvPr/>
          </p:nvSpPr>
          <p:spPr>
            <a:xfrm flipH="1" flipV="1">
              <a:off x="3796559" y="2744080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1428878" y="2884336"/>
            <a:ext cx="181247" cy="475786"/>
            <a:chOff x="3107886" y="3699878"/>
            <a:chExt cx="181247" cy="475786"/>
          </a:xfrm>
        </p:grpSpPr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111880" y="3699878"/>
              <a:ext cx="177253" cy="475786"/>
            </a:xfrm>
            <a:prstGeom prst="rect">
              <a:avLst/>
            </a:prstGeom>
          </p:spPr>
        </p:pic>
        <p:sp>
          <p:nvSpPr>
            <p:cNvPr id="70" name="Oval 69"/>
            <p:cNvSpPr/>
            <p:nvPr/>
          </p:nvSpPr>
          <p:spPr>
            <a:xfrm flipH="1" flipV="1">
              <a:off x="3110110" y="3766754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/>
            <p:cNvSpPr/>
            <p:nvPr/>
          </p:nvSpPr>
          <p:spPr>
            <a:xfrm flipH="1" flipV="1">
              <a:off x="3108996" y="3864873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/>
            <p:cNvSpPr/>
            <p:nvPr/>
          </p:nvSpPr>
          <p:spPr>
            <a:xfrm flipH="1" flipV="1">
              <a:off x="3107886" y="3958094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/>
            <p:cNvSpPr/>
            <p:nvPr/>
          </p:nvSpPr>
          <p:spPr>
            <a:xfrm flipH="1" flipV="1">
              <a:off x="3107886" y="4046168"/>
              <a:ext cx="45719" cy="62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4312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BCOUNTONSLD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8909</TotalTime>
  <Words>1783</Words>
  <Application>Microsoft Office PowerPoint</Application>
  <PresentationFormat>Widescreen</PresentationFormat>
  <Paragraphs>431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Preston, Michael</dc:creator>
  <cp:lastModifiedBy>Revereault, Pascal</cp:lastModifiedBy>
  <cp:revision>421</cp:revision>
  <cp:lastPrinted>2014-07-02T10:23:49Z</cp:lastPrinted>
  <dcterms:created xsi:type="dcterms:W3CDTF">2014-06-05T13:08:13Z</dcterms:created>
  <dcterms:modified xsi:type="dcterms:W3CDTF">2014-07-02T14:21:52Z</dcterms:modified>
</cp:coreProperties>
</file>