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575" r:id="rId2"/>
    <p:sldId id="664" r:id="rId3"/>
    <p:sldId id="666" r:id="rId4"/>
    <p:sldId id="667" r:id="rId5"/>
    <p:sldId id="668" r:id="rId6"/>
    <p:sldId id="665" r:id="rId7"/>
    <p:sldId id="663" r:id="rId8"/>
    <p:sldId id="661" r:id="rId9"/>
    <p:sldId id="662" r:id="rId10"/>
    <p:sldId id="657" r:id="rId11"/>
    <p:sldId id="659" r:id="rId12"/>
    <p:sldId id="660" r:id="rId13"/>
    <p:sldId id="656" r:id="rId14"/>
    <p:sldId id="655" r:id="rId15"/>
    <p:sldId id="654" r:id="rId16"/>
    <p:sldId id="653" r:id="rId17"/>
    <p:sldId id="651" r:id="rId18"/>
    <p:sldId id="648" r:id="rId19"/>
    <p:sldId id="649" r:id="rId20"/>
    <p:sldId id="650" r:id="rId21"/>
    <p:sldId id="645" r:id="rId22"/>
    <p:sldId id="647" r:id="rId23"/>
    <p:sldId id="646" r:id="rId24"/>
    <p:sldId id="640" r:id="rId25"/>
    <p:sldId id="641" r:id="rId26"/>
    <p:sldId id="642" r:id="rId27"/>
    <p:sldId id="643" r:id="rId28"/>
    <p:sldId id="644" r:id="rId29"/>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105" d="100"/>
          <a:sy n="105" d="100"/>
        </p:scale>
        <p:origin x="1710" y="102"/>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endParaRPr lang="en-US" sz="3200" dirty="0">
              <a:solidFill>
                <a:srgbClr val="990000"/>
              </a:solidFill>
            </a:endParaRPr>
          </a:p>
          <a:p>
            <a:pPr eaLnBrk="1" hangingPunct="1"/>
            <a:r>
              <a:rPr lang="en-US" sz="2000" dirty="0" smtClean="0">
                <a:solidFill>
                  <a:srgbClr val="990000"/>
                </a:solidFill>
              </a:rPr>
              <a:t>14.07.2017</a:t>
            </a: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3.1.0.683</a:t>
            </a:r>
            <a:r>
              <a:rPr lang="en-US" dirty="0"/>
              <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smtClean="0"/>
              <a:t>Bugfixes</a:t>
            </a:r>
            <a:r>
              <a:rPr lang="en-US" sz="1600" b="1" dirty="0" smtClean="0"/>
              <a:t>:</a:t>
            </a:r>
          </a:p>
          <a:p>
            <a:r>
              <a:rPr lang="en-US" sz="1600" dirty="0" smtClean="0"/>
              <a:t>[</a:t>
            </a:r>
            <a:r>
              <a:rPr lang="en-US" sz="1600" dirty="0"/>
              <a:t>VECTO-375] Fixed bug when braking during slope change from negative to positive values.</a:t>
            </a:r>
          </a:p>
          <a:p>
            <a:r>
              <a:rPr lang="en-US" sz="1600" dirty="0" smtClean="0"/>
              <a:t>[</a:t>
            </a:r>
            <a:r>
              <a:rPr lang="en-US" sz="1600" dirty="0"/>
              <a:t>VECTO-372] Added check for unusual acceleration/deceleration data which could lead to error when halting.</a:t>
            </a:r>
          </a:p>
          <a:p>
            <a:r>
              <a:rPr lang="en-US" sz="1600" dirty="0" smtClean="0"/>
              <a:t>[</a:t>
            </a:r>
            <a:r>
              <a:rPr lang="en-US" sz="1600" dirty="0"/>
              <a:t>VECTO-371] Added additional behavior to overcome such situations</a:t>
            </a:r>
          </a:p>
          <a:p>
            <a:r>
              <a:rPr lang="en-US" sz="1600" dirty="0" smtClean="0"/>
              <a:t>[</a:t>
            </a:r>
            <a:r>
              <a:rPr lang="en-US" sz="1600" dirty="0"/>
              <a:t>VECTO-370] Added additional behavior to overcome such situations</a:t>
            </a:r>
          </a:p>
          <a:p>
            <a:r>
              <a:rPr lang="en-US" sz="1600" dirty="0" smtClean="0"/>
              <a:t>[</a:t>
            </a:r>
            <a:r>
              <a:rPr lang="en-US" sz="1600" dirty="0"/>
              <a:t>VECTO-369] </a:t>
            </a:r>
            <a:r>
              <a:rPr lang="en-US" sz="1600" dirty="0" err="1"/>
              <a:t>CrosswindCorrection</a:t>
            </a:r>
            <a:r>
              <a:rPr lang="en-US" sz="1600" dirty="0"/>
              <a:t> is now saved and read again from JSON files</a:t>
            </a:r>
          </a:p>
          <a:p>
            <a:r>
              <a:rPr lang="en-US" sz="1600" dirty="0" smtClean="0"/>
              <a:t>[</a:t>
            </a:r>
            <a:r>
              <a:rPr lang="en-US" sz="1600" dirty="0"/>
              <a:t>VECTO-373] WHTC-Engineering correction factor now correctly read/write in JSON files</a:t>
            </a:r>
          </a:p>
          <a:p>
            <a:r>
              <a:rPr lang="en-US" sz="1600" dirty="0" smtClean="0"/>
              <a:t>[</a:t>
            </a:r>
            <a:r>
              <a:rPr lang="en-US" sz="1600" dirty="0"/>
              <a:t>VECTO-368] Fixed validation for specific cases when values are intentionally invalid.</a:t>
            </a:r>
          </a:p>
          <a:p>
            <a:r>
              <a:rPr lang="en-US" sz="1600" dirty="0" smtClean="0"/>
              <a:t>[</a:t>
            </a:r>
            <a:r>
              <a:rPr lang="en-US" sz="1600" dirty="0"/>
              <a:t>VECTO-357] Updated GUI to not show ECO-Roll option to avoid confusion</a:t>
            </a:r>
          </a:p>
          <a:p>
            <a:r>
              <a:rPr lang="en-US" sz="1600" dirty="0" smtClean="0"/>
              <a:t>Fixed </a:t>
            </a:r>
            <a:r>
              <a:rPr lang="en-US" sz="1600" dirty="0"/>
              <a:t>numerous bugs in AT-</a:t>
            </a:r>
            <a:r>
              <a:rPr lang="en-US" sz="1600" dirty="0" err="1"/>
              <a:t>ShiftStrategy</a:t>
            </a:r>
            <a:r>
              <a:rPr lang="en-US" sz="1600" dirty="0"/>
              <a:t> regarding the Torque Converter</a:t>
            </a:r>
          </a:p>
          <a:p>
            <a:r>
              <a:rPr lang="en-US" sz="1600" dirty="0" smtClean="0"/>
              <a:t>Fixed </a:t>
            </a:r>
            <a:r>
              <a:rPr lang="en-US" sz="1600" dirty="0"/>
              <a:t>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smtClean="0"/>
              <a:t>Fixed </a:t>
            </a:r>
            <a:r>
              <a:rPr lang="en-US" sz="1600" dirty="0"/>
              <a:t>a bug when PTO-Cycle was missing</a:t>
            </a:r>
          </a:p>
          <a:p>
            <a:r>
              <a:rPr lang="en-US" sz="1600" dirty="0" smtClean="0"/>
              <a:t>Corrected </a:t>
            </a:r>
            <a:r>
              <a:rPr lang="en-US" sz="1600" dirty="0"/>
              <a:t>axle loss maps for Generic Vehicles in Declaration Mode to match technical annex</a:t>
            </a:r>
          </a:p>
          <a:p>
            <a:r>
              <a:rPr lang="en-US" sz="1600" dirty="0" smtClean="0"/>
              <a:t>Corrected </a:t>
            </a:r>
            <a:r>
              <a:rPr lang="en-US" sz="1600" dirty="0" err="1"/>
              <a:t>SumFile</a:t>
            </a:r>
            <a:r>
              <a:rPr lang="en-US" sz="1600" dirty="0"/>
              <a:t> Cruise Time Share. </a:t>
            </a:r>
            <a:r>
              <a:rPr lang="en-US" sz="1600" dirty="0" smtClean="0"/>
              <a:t>Added </a:t>
            </a:r>
            <a:r>
              <a:rPr lang="en-US" sz="1600" dirty="0"/>
              <a:t>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smtClean="0"/>
              <a:t>Improvements</a:t>
            </a:r>
            <a:r>
              <a:rPr lang="en-US" sz="1600" b="1" dirty="0"/>
              <a:t>:</a:t>
            </a:r>
          </a:p>
          <a:p>
            <a:r>
              <a:rPr lang="en-US" sz="1600" dirty="0" smtClean="0"/>
              <a:t>[</a:t>
            </a:r>
            <a:r>
              <a:rPr lang="en-US" sz="1600" dirty="0"/>
              <a:t>VECTO-355] Updated documentation, added powertrain schematics in chapter "Simulation Models"</a:t>
            </a:r>
          </a:p>
          <a:p>
            <a:r>
              <a:rPr lang="en-US" sz="1600" dirty="0" smtClean="0"/>
              <a:t>[</a:t>
            </a:r>
            <a:r>
              <a:rPr lang="en-US" sz="1600" dirty="0"/>
              <a:t>VECTO-374] Check range for Torque Converter </a:t>
            </a:r>
            <a:r>
              <a:rPr lang="en-US" sz="1600" dirty="0" smtClean="0"/>
              <a:t>speed ratio </a:t>
            </a:r>
            <a:r>
              <a:rPr lang="en-US" sz="1600" dirty="0"/>
              <a:t>input data to be at least </a:t>
            </a:r>
            <a:r>
              <a:rPr lang="en-US" sz="1600" dirty="0" smtClean="0"/>
              <a:t>between </a:t>
            </a:r>
            <a:r>
              <a:rPr lang="en-US" sz="1600" dirty="0"/>
              <a:t>0 and 2.2</a:t>
            </a:r>
          </a:p>
          <a:p>
            <a:r>
              <a:rPr lang="en-US" sz="1600" dirty="0" smtClean="0"/>
              <a:t>Updated </a:t>
            </a:r>
            <a:r>
              <a:rPr lang="en-US" sz="1600" dirty="0"/>
              <a:t>many </a:t>
            </a:r>
            <a:r>
              <a:rPr lang="en-US" sz="1600" dirty="0" smtClean="0"/>
              <a:t>error messages </a:t>
            </a:r>
            <a:r>
              <a:rPr lang="en-US" sz="1600" dirty="0"/>
              <a:t>to be more explicit about the reason of error</a:t>
            </a:r>
          </a:p>
          <a:p>
            <a:r>
              <a:rPr lang="en-US" sz="1600" dirty="0" smtClean="0"/>
              <a:t>Added </a:t>
            </a:r>
            <a:r>
              <a:rPr lang="en-US" sz="1600" dirty="0"/>
              <a:t>"Mission P</a:t>
            </a:r>
            <a:r>
              <a:rPr lang="en-US" sz="1600" dirty="0" smtClean="0"/>
              <a:t>rofiles" </a:t>
            </a:r>
            <a:r>
              <a:rPr lang="en-US" sz="1600" dirty="0"/>
              <a:t>Directory with driving cycles publicly available in the application root directory.</a:t>
            </a:r>
          </a:p>
          <a:p>
            <a:r>
              <a:rPr lang="en-US" sz="1600" dirty="0" smtClean="0"/>
              <a:t>Added </a:t>
            </a:r>
            <a:r>
              <a:rPr lang="en-US" sz="1600" dirty="0"/>
              <a:t>"Declaration" directory with the declaration data files in the application root directory</a:t>
            </a:r>
            <a:r>
              <a:rPr lang="en-US" sz="1600" dirty="0" smtClean="0"/>
              <a:t>.</a:t>
            </a:r>
          </a:p>
          <a:p>
            <a:r>
              <a:rPr lang="en-US" sz="1600" dirty="0" smtClean="0"/>
              <a:t>Added </a:t>
            </a:r>
            <a:r>
              <a:rPr lang="en-US" sz="1600" dirty="0"/>
              <a:t>warning when engine inertia is </a:t>
            </a:r>
            <a:r>
              <a:rPr lang="en-US" sz="1600" dirty="0" smtClean="0"/>
              <a:t>0</a:t>
            </a:r>
          </a:p>
          <a:p>
            <a:r>
              <a:rPr lang="en-US" sz="1600" dirty="0" smtClean="0"/>
              <a:t>Added check that engine speed must not fall below idle speed (even in measured speed mode)</a:t>
            </a:r>
            <a:endParaRPr lang="en-US" sz="1600" dirty="0"/>
          </a:p>
          <a:p>
            <a:r>
              <a:rPr lang="en-US" sz="1600" dirty="0" smtClean="0"/>
              <a:t>Shift </a:t>
            </a:r>
            <a:r>
              <a:rPr lang="en-US" sz="1600" dirty="0"/>
              <a:t>curve validation for AT gearboxes: shift curves may now overlap due to different shift logic in </a:t>
            </a:r>
            <a:r>
              <a:rPr lang="en-US" sz="1600" dirty="0" err="1"/>
              <a:t>AutomaticTransmissions</a:t>
            </a:r>
            <a:r>
              <a:rPr lang="en-US" sz="1600" dirty="0" smtClean="0"/>
              <a:t>.</a:t>
            </a:r>
          </a:p>
          <a:p>
            <a:r>
              <a:rPr lang="en-US" sz="1600" dirty="0" smtClean="0"/>
              <a:t>Updated Crosswind </a:t>
            </a:r>
            <a:r>
              <a:rPr lang="en-US" sz="1600" dirty="0"/>
              <a:t>Coefficients for </a:t>
            </a:r>
            <a:r>
              <a:rPr lang="de-AT" sz="1600" dirty="0" err="1" smtClean="0"/>
              <a:t>Tractor+Semitrailer</a:t>
            </a:r>
            <a:endParaRPr lang="en-US" sz="1600" dirty="0"/>
          </a:p>
          <a:p>
            <a:endParaRPr lang="en-US" sz="1600" dirty="0" smtClean="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smtClean="0"/>
              <a:t>Vecto 3.1.0.683</a:t>
            </a:r>
            <a:br>
              <a:rPr lang="en-US" kern="0" smtClean="0"/>
            </a:br>
            <a:r>
              <a:rPr lang="en-US" sz="1600" kern="0" smtClea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3.1.0.662</a:t>
            </a:r>
            <a:br>
              <a:rPr lang="en-US" dirty="0" smtClean="0"/>
            </a:br>
            <a:r>
              <a:rPr lang="en-US" sz="1600" dirty="0" smtClean="0"/>
              <a:t>2016-10-24</a:t>
            </a:r>
            <a:endParaRPr lang="en-US" sz="1600" dirty="0"/>
          </a:p>
        </p:txBody>
      </p:sp>
      <p:sp>
        <p:nvSpPr>
          <p:cNvPr id="3" name="Inhaltsplatzhalter 2"/>
          <p:cNvSpPr>
            <a:spLocks noGrp="1"/>
          </p:cNvSpPr>
          <p:nvPr>
            <p:ph idx="1"/>
          </p:nvPr>
        </p:nvSpPr>
        <p:spPr>
          <a:xfrm>
            <a:off x="468315" y="1412776"/>
            <a:ext cx="8496173" cy="4968552"/>
          </a:xfrm>
        </p:spPr>
        <p:txBody>
          <a:bodyPr/>
          <a:lstStyle/>
          <a:p>
            <a:r>
              <a:rPr lang="en-US" sz="1800" b="1" dirty="0" err="1" smtClean="0"/>
              <a:t>Bugfixes</a:t>
            </a:r>
            <a:r>
              <a:rPr lang="en-US" sz="1800" dirty="0" smtClean="0"/>
              <a:t>:</a:t>
            </a:r>
          </a:p>
          <a:p>
            <a:pPr lvl="1"/>
            <a:r>
              <a:rPr lang="en-US" sz="1600" dirty="0" smtClean="0"/>
              <a:t>[</a:t>
            </a:r>
            <a:r>
              <a:rPr lang="en-US" sz="1600" dirty="0"/>
              <a:t>VECTO-360] Fixed error during startup of VECTO (loading of DLLs</a:t>
            </a:r>
            <a:r>
              <a:rPr lang="en-US" sz="1600" dirty="0" smtClean="0"/>
              <a:t>).</a:t>
            </a:r>
          </a:p>
          <a:p>
            <a:pPr lvl="1"/>
            <a:r>
              <a:rPr lang="en-US" sz="1600" dirty="0" smtClean="0"/>
              <a:t>[</a:t>
            </a:r>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r>
              <a:rPr lang="en-US" sz="1600" dirty="0" smtClean="0"/>
              <a:t>)</a:t>
            </a:r>
          </a:p>
          <a:p>
            <a:pPr lvl="1"/>
            <a:r>
              <a:rPr lang="en-US" sz="1600" dirty="0" smtClean="0"/>
              <a:t>[</a:t>
            </a:r>
            <a:r>
              <a:rPr lang="en-US" sz="1600" dirty="0"/>
              <a:t>VECTO-361] Fixed classification of vehicles with GVM of exactly </a:t>
            </a:r>
            <a:r>
              <a:rPr lang="en-US" sz="1600" dirty="0" smtClean="0"/>
              <a:t>7500kg</a:t>
            </a:r>
          </a:p>
          <a:p>
            <a:pPr lvl="1"/>
            <a:r>
              <a:rPr lang="en-US" sz="1600" dirty="0" smtClean="0"/>
              <a:t>[</a:t>
            </a:r>
            <a:r>
              <a:rPr lang="en-US" sz="1600" dirty="0"/>
              <a:t>VECTO-364] Fixed an error in measured speed mode (run aborts</a:t>
            </a:r>
            <a:r>
              <a:rPr lang="en-US" sz="1600" dirty="0" smtClean="0"/>
              <a:t>).</a:t>
            </a:r>
          </a:p>
          <a:p>
            <a:pPr lvl="1"/>
            <a:r>
              <a:rPr lang="en-US" sz="1600" dirty="0" smtClean="0"/>
              <a:t>[</a:t>
            </a:r>
            <a:r>
              <a:rPr lang="en-US" sz="1600" dirty="0"/>
              <a:t>VECTO-363] Compute shift polygons in declaration mode now uses correct boundary for full load </a:t>
            </a:r>
            <a:r>
              <a:rPr lang="en-US" sz="1600" dirty="0" smtClean="0"/>
              <a:t>margin.</a:t>
            </a:r>
          </a:p>
          <a:p>
            <a:pPr lvl="1"/>
            <a:r>
              <a:rPr lang="en-US" sz="1600" dirty="0" smtClean="0"/>
              <a:t>[VECTO-365] Fixed </a:t>
            </a:r>
            <a:r>
              <a:rPr lang="en-US" sz="1600" dirty="0"/>
              <a:t>editing gears in declaration </a:t>
            </a:r>
            <a:r>
              <a:rPr lang="en-US" sz="1600" dirty="0" smtClean="0"/>
              <a:t>mode</a:t>
            </a:r>
          </a:p>
          <a:p>
            <a:r>
              <a:rPr lang="en-US" sz="1800" b="1" dirty="0" smtClean="0"/>
              <a:t>Improvements</a:t>
            </a:r>
            <a:r>
              <a:rPr lang="en-US" sz="1800" dirty="0" smtClean="0"/>
              <a:t>:</a:t>
            </a:r>
          </a:p>
          <a:p>
            <a:pPr lvl="1"/>
            <a:r>
              <a:rPr lang="en-US" sz="1600" dirty="0" smtClean="0"/>
              <a:t>[</a:t>
            </a:r>
            <a:r>
              <a:rPr lang="en-US" sz="1600" dirty="0"/>
              <a:t>VECTO-355] User Manual updated (Screenshots, Descriptions, File Formats, </a:t>
            </a:r>
            <a:r>
              <a:rPr lang="en-US" sz="1600" dirty="0" err="1"/>
              <a:t>Vecto</a:t>
            </a:r>
            <a:r>
              <a:rPr lang="en-US" sz="1600" dirty="0"/>
              <a:t> V2 Comments removed</a:t>
            </a:r>
            <a:r>
              <a:rPr lang="en-US" sz="1600" dirty="0" smtClean="0"/>
              <a:t>).</a:t>
            </a:r>
          </a:p>
          <a:p>
            <a:pPr lvl="1"/>
            <a:r>
              <a:rPr lang="en-US" sz="1600" dirty="0" smtClean="0"/>
              <a:t>[</a:t>
            </a:r>
            <a:r>
              <a:rPr lang="en-US" sz="1600" dirty="0"/>
              <a:t>VECTO-317] Declaration data for Wheel sizes </a:t>
            </a:r>
            <a:r>
              <a:rPr lang="en-US" sz="1600" dirty="0" smtClean="0"/>
              <a:t>updated</a:t>
            </a:r>
          </a:p>
          <a:p>
            <a:pPr lvl="1"/>
            <a:r>
              <a:rPr lang="en-US" sz="1600" dirty="0" smtClean="0"/>
              <a:t>[VECTO-359</a:t>
            </a:r>
            <a:r>
              <a:rPr lang="en-US" sz="1600" dirty="0"/>
              <a:t>] Simplified code regarding PT1 behavior</a:t>
            </a:r>
            <a:r>
              <a:rPr lang="en-US" sz="1600" dirty="0" smtClean="0"/>
              <a:t>.</a:t>
            </a:r>
          </a:p>
          <a:p>
            <a:pPr lvl="1"/>
            <a:r>
              <a:rPr lang="en-US" sz="1600" dirty="0" smtClean="0"/>
              <a:t>[</a:t>
            </a:r>
            <a:r>
              <a:rPr lang="en-US" sz="1600" dirty="0"/>
              <a:t>VECTO-323] PTO-Cycle may now be left empty when not used in driving </a:t>
            </a:r>
            <a:r>
              <a:rPr lang="en-US" sz="1600" dirty="0" smtClean="0"/>
              <a:t>cycle.</a:t>
            </a:r>
          </a:p>
        </p:txBody>
      </p:sp>
    </p:spTree>
    <p:extLst>
      <p:ext uri="{BB962C8B-B14F-4D97-AF65-F5344CB8AC3E}">
        <p14:creationId xmlns:p14="http://schemas.microsoft.com/office/powerpoint/2010/main" val="38927240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smtClean="0"/>
              <a:t>2016-10-14</a:t>
            </a:r>
            <a:endParaRPr lang="en-US" sz="1600" dirty="0"/>
          </a:p>
        </p:txBody>
      </p:sp>
      <p:sp>
        <p:nvSpPr>
          <p:cNvPr id="3" name="Inhaltsplatzhalter 2"/>
          <p:cNvSpPr>
            <a:spLocks noGrp="1"/>
          </p:cNvSpPr>
          <p:nvPr>
            <p:ph idx="1"/>
          </p:nvPr>
        </p:nvSpPr>
        <p:spPr>
          <a:xfrm>
            <a:off x="468315" y="1412776"/>
            <a:ext cx="8496173" cy="4713387"/>
          </a:xfrm>
        </p:spPr>
        <p:txBody>
          <a:bodyPr/>
          <a:lstStyle/>
          <a:p>
            <a:r>
              <a:rPr lang="en-US" dirty="0" smtClean="0"/>
              <a:t>Main Updates</a:t>
            </a:r>
          </a:p>
          <a:p>
            <a:pPr lvl="1"/>
            <a:r>
              <a:rPr lang="en-US" dirty="0" smtClean="0"/>
              <a:t>Removed VECTO Core 2.2</a:t>
            </a:r>
          </a:p>
          <a:p>
            <a:pPr lvl="1"/>
            <a:r>
              <a:rPr lang="en-US" dirty="0" smtClean="0"/>
              <a:t>Refactoring of the User-Interface Backend: loading, saving files and validating user input uses </a:t>
            </a:r>
            <a:r>
              <a:rPr lang="en-US" dirty="0" err="1" smtClean="0"/>
              <a:t>Vecto</a:t>
            </a:r>
            <a:r>
              <a:rPr lang="en-US" dirty="0" smtClean="0"/>
              <a:t> 3 models</a:t>
            </a:r>
          </a:p>
          <a:p>
            <a:pPr lvl="1"/>
            <a:r>
              <a:rPr lang="en-US" dirty="0" smtClean="0"/>
              <a:t>AT-Gearbox Model: differentiate between AT gearbox with serial torque converter and AT gearbox using </a:t>
            </a:r>
            <a:r>
              <a:rPr lang="en-US" dirty="0" err="1" smtClean="0"/>
              <a:t>powersplit</a:t>
            </a:r>
            <a:endParaRPr lang="en-US" dirty="0" smtClean="0"/>
          </a:p>
          <a:p>
            <a:pPr lvl="1"/>
            <a:r>
              <a:rPr lang="en-US" dirty="0" smtClean="0"/>
              <a:t>Numbering of gears with AT gearbox corresponds to mechanical gears, new column </a:t>
            </a:r>
            <a:r>
              <a:rPr lang="en-US" dirty="0" err="1" smtClean="0"/>
              <a:t>TC_locked</a:t>
            </a:r>
            <a:r>
              <a:rPr lang="en-US" dirty="0" smtClean="0"/>
              <a:t> in .</a:t>
            </a:r>
            <a:r>
              <a:rPr lang="en-US" dirty="0" err="1" smtClean="0"/>
              <a:t>vmod</a:t>
            </a:r>
            <a:r>
              <a:rPr lang="en-US" dirty="0" smtClean="0"/>
              <a:t> file to indicate if torque converter is active</a:t>
            </a:r>
          </a:p>
          <a:p>
            <a:pPr lvl="1"/>
            <a:r>
              <a:rPr lang="en-US" dirty="0" smtClean="0"/>
              <a:t>Torque converter gear no longer allowed in input (added by </a:t>
            </a:r>
            <a:r>
              <a:rPr lang="en-US" dirty="0" err="1" smtClean="0"/>
              <a:t>Vecto</a:t>
            </a:r>
            <a:r>
              <a:rPr lang="en-US" dirty="0" smtClean="0"/>
              <a:t> depending on the AT model)</a:t>
            </a:r>
          </a:p>
          <a:p>
            <a:pPr lvl="1"/>
            <a:r>
              <a:rPr lang="en-US" dirty="0" smtClean="0"/>
              <a:t>New implementation of torque converter model (analytic solutions)</a:t>
            </a:r>
          </a:p>
          <a:p>
            <a:pPr lvl="1"/>
            <a:r>
              <a:rPr lang="en-US" dirty="0" smtClean="0"/>
              <a:t>Added PTO option for municipal utility vehicles: PTO idle losses, separate PTO cycle during standstill</a:t>
            </a:r>
          </a:p>
          <a:p>
            <a:pPr lvl="1"/>
            <a:r>
              <a:rPr lang="en-US" dirty="0" smtClean="0"/>
              <a:t>Added </a:t>
            </a:r>
            <a:r>
              <a:rPr lang="en-US" dirty="0" err="1" smtClean="0"/>
              <a:t>Angledrive</a:t>
            </a:r>
            <a:r>
              <a:rPr lang="en-US" dirty="0" smtClean="0"/>
              <a:t> Component</a:t>
            </a:r>
          </a:p>
          <a:p>
            <a:pPr lvl="1"/>
            <a:r>
              <a:rPr lang="en-US" dirty="0" smtClean="0"/>
              <a:t>Option for constant Auxiliary Power Demand in Job-File</a:t>
            </a:r>
            <a:endParaRPr lang="en-US" dirty="0"/>
          </a:p>
        </p:txBody>
      </p:sp>
    </p:spTree>
    <p:extLst>
      <p:ext uri="{BB962C8B-B14F-4D97-AF65-F5344CB8AC3E}">
        <p14:creationId xmlns:p14="http://schemas.microsoft.com/office/powerpoint/2010/main" val="3595445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smtClean="0"/>
              <a:t>Main Updates (cont.)</a:t>
            </a:r>
          </a:p>
          <a:p>
            <a:pPr lvl="1"/>
            <a:r>
              <a:rPr lang="en-US" dirty="0" smtClean="0"/>
              <a:t>Normalize x/y values before triangulating Delaunay map (transmission loss-maps, fuel consumption loss map)</a:t>
            </a:r>
          </a:p>
          <a:p>
            <a:pPr lvl="1"/>
            <a:r>
              <a:rPr lang="en-US" dirty="0" smtClean="0"/>
              <a:t>Additional fuel consumption correction factor in declaration mode: cold/hot balancing factor</a:t>
            </a:r>
          </a:p>
          <a:p>
            <a:pPr lvl="1"/>
            <a:r>
              <a:rPr lang="en-US" dirty="0" smtClean="0"/>
              <a:t>Added fuel consumption correction factor (WHTC, Cold/Hot balancing, …) in engineering mode</a:t>
            </a:r>
          </a:p>
          <a:p>
            <a:pPr lvl="1"/>
            <a:r>
              <a:rPr lang="en-US" dirty="0" smtClean="0"/>
              <a:t>Update </a:t>
            </a:r>
            <a:r>
              <a:rPr lang="en-US" dirty="0"/>
              <a:t>auxiliaries power demand according to latest </a:t>
            </a:r>
            <a:r>
              <a:rPr lang="en-US" dirty="0" err="1" smtClean="0"/>
              <a:t>whitebook</a:t>
            </a:r>
            <a:endParaRPr lang="en-US" dirty="0" smtClean="0"/>
          </a:p>
          <a:p>
            <a:pPr lvl="1"/>
            <a:r>
              <a:rPr lang="en-US" dirty="0" smtClean="0"/>
              <a:t>Allow multiple steered axles</a:t>
            </a:r>
          </a:p>
          <a:p>
            <a:pPr lvl="1"/>
            <a:r>
              <a:rPr lang="en-US" dirty="0" smtClean="0"/>
              <a:t>Adapted engine idle controller (during declutch) – engine speed decreases faster</a:t>
            </a:r>
          </a:p>
          <a:p>
            <a:pPr lvl="1"/>
            <a:r>
              <a:rPr lang="en-US" dirty="0" smtClean="0"/>
              <a:t>SUM-File: split </a:t>
            </a:r>
            <a:r>
              <a:rPr lang="en-US" dirty="0" err="1" smtClean="0"/>
              <a:t>E_axl_gbx</a:t>
            </a:r>
            <a:r>
              <a:rPr lang="en-US" dirty="0" smtClean="0"/>
              <a:t> into two columns, </a:t>
            </a:r>
            <a:r>
              <a:rPr lang="en-US" dirty="0" err="1" smtClean="0"/>
              <a:t>E_axl</a:t>
            </a:r>
            <a:r>
              <a:rPr lang="en-US" dirty="0" smtClean="0"/>
              <a:t> and </a:t>
            </a:r>
            <a:r>
              <a:rPr lang="en-US" dirty="0" err="1" smtClean="0"/>
              <a:t>E_gbx</a:t>
            </a:r>
            <a:endParaRPr lang="en-US" dirty="0" smtClean="0"/>
          </a:p>
          <a:p>
            <a:pPr lvl="1"/>
            <a:r>
              <a:rPr lang="en-US" dirty="0" smtClean="0"/>
              <a:t>New columns in mod-file: PTO, torque converter</a:t>
            </a:r>
            <a:endParaRPr lang="en-US" dirty="0"/>
          </a:p>
          <a:p>
            <a:pPr lvl="1"/>
            <a:r>
              <a:rPr lang="en-US" dirty="0" smtClean="0"/>
              <a:t>Removed full-load curve per gear, only single value </a:t>
            </a:r>
            <a:r>
              <a:rPr lang="en-US" dirty="0" err="1" smtClean="0"/>
              <a:t>MaxTorque</a:t>
            </a:r>
            <a:endParaRPr lang="en-US" dirty="0" smtClean="0"/>
          </a:p>
          <a:p>
            <a:pPr lvl="1"/>
            <a:r>
              <a:rPr lang="en-US" dirty="0" smtClean="0"/>
              <a:t>Removed rims (dynamic wheel radius depends on wheel type)</a:t>
            </a:r>
          </a:p>
          <a:p>
            <a:pPr lvl="1"/>
            <a:r>
              <a:rPr lang="en-US" dirty="0" smtClean="0"/>
              <a:t>Fixes in AAUX module: open correct file-browser, save selected files</a:t>
            </a:r>
          </a:p>
          <a:p>
            <a:pPr lvl="1"/>
            <a:endParaRPr lang="en-US" dirty="0" smtClean="0"/>
          </a:p>
        </p:txBody>
      </p:sp>
    </p:spTree>
    <p:extLst>
      <p:ext uri="{BB962C8B-B14F-4D97-AF65-F5344CB8AC3E}">
        <p14:creationId xmlns:p14="http://schemas.microsoft.com/office/powerpoint/2010/main" val="30031125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smtClean="0"/>
              <a:t>Status quo VECTO software and open issues (Oct. 2016)</a:t>
            </a:r>
            <a:endParaRPr lang="en-US" dirty="0"/>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smtClean="0"/>
              <a:t>Next </a:t>
            </a:r>
            <a:r>
              <a:rPr lang="de-AT" sz="2000" dirty="0" err="1" smtClean="0"/>
              <a:t>issues</a:t>
            </a:r>
            <a:r>
              <a:rPr lang="de-AT" sz="2000" dirty="0" smtClean="0"/>
              <a:t> on </a:t>
            </a:r>
            <a:r>
              <a:rPr lang="de-AT" sz="2000" dirty="0" err="1" smtClean="0"/>
              <a:t>the</a:t>
            </a:r>
            <a:r>
              <a:rPr lang="de-AT" sz="2000" dirty="0" smtClean="0"/>
              <a:t> </a:t>
            </a:r>
            <a:r>
              <a:rPr lang="de-AT" sz="2000" dirty="0" err="1" smtClean="0"/>
              <a:t>to</a:t>
            </a:r>
            <a:r>
              <a:rPr lang="de-AT" sz="2000" dirty="0" smtClean="0"/>
              <a:t> do </a:t>
            </a:r>
            <a:r>
              <a:rPr lang="de-AT" sz="2000" dirty="0" err="1" smtClean="0"/>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smtClean="0"/>
              <a:t>Further development of the AT model</a:t>
            </a:r>
            <a:br>
              <a:rPr lang="en-GB" sz="1400" dirty="0" smtClean="0"/>
            </a:br>
            <a:r>
              <a:rPr lang="en-GB" sz="1400" b="0" dirty="0" smtClean="0"/>
              <a:t>Consideration of losses during power shifts, update of gear shift logics</a:t>
            </a:r>
          </a:p>
          <a:p>
            <a:pPr marL="285750" indent="-285750" algn="l">
              <a:buFont typeface="Arial" panose="020B0604020202020204" pitchFamily="34" charset="0"/>
              <a:buChar char="•"/>
            </a:pPr>
            <a:r>
              <a:rPr lang="en-GB" sz="1400" dirty="0" smtClean="0"/>
              <a:t>Reimplementation </a:t>
            </a:r>
            <a:r>
              <a:rPr lang="en-GB" sz="1400" dirty="0"/>
              <a:t>of engine stop/start</a:t>
            </a:r>
          </a:p>
          <a:p>
            <a:pPr marL="285750" indent="-285750" algn="l">
              <a:buFont typeface="Arial" panose="020B0604020202020204" pitchFamily="34" charset="0"/>
              <a:buChar char="•"/>
            </a:pPr>
            <a:r>
              <a:rPr lang="en-GB" sz="1400" dirty="0" smtClean="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smtClean="0"/>
              <a:t>Items waiting for decision on methods and resources:</a:t>
            </a:r>
          </a:p>
          <a:p>
            <a:pPr marL="285750" indent="-285750" algn="l">
              <a:buFont typeface="Arial" panose="020B0604020202020204" pitchFamily="34" charset="0"/>
              <a:buChar char="•"/>
            </a:pPr>
            <a:r>
              <a:rPr lang="en-GB" sz="1400" dirty="0" smtClean="0"/>
              <a:t>Update engine data (according to update of Annex II)</a:t>
            </a:r>
            <a:br>
              <a:rPr lang="en-GB" sz="1400" dirty="0" smtClean="0"/>
            </a:br>
            <a:r>
              <a:rPr lang="en-GB" sz="1400" b="0" dirty="0" smtClean="0"/>
              <a:t>Other fuels than diesel, “top torque” feature, correction factor for periodic </a:t>
            </a:r>
            <a:r>
              <a:rPr lang="en-GB" sz="1400" b="0" dirty="0" err="1" smtClean="0"/>
              <a:t>regerating</a:t>
            </a:r>
            <a:r>
              <a:rPr lang="en-GB" sz="1400" b="0" dirty="0" smtClean="0"/>
              <a:t> DPFs</a:t>
            </a:r>
          </a:p>
          <a:p>
            <a:pPr marL="285750" indent="-285750" algn="l">
              <a:buFont typeface="Arial" panose="020B0604020202020204" pitchFamily="34" charset="0"/>
              <a:buChar char="•"/>
            </a:pPr>
            <a:r>
              <a:rPr lang="en-GB" sz="1400" dirty="0" smtClean="0"/>
              <a:t>Declaration mode: </a:t>
            </a:r>
          </a:p>
          <a:p>
            <a:pPr marL="742950" lvl="1" indent="-285750" algn="l">
              <a:spcBef>
                <a:spcPts val="300"/>
              </a:spcBef>
              <a:buFont typeface="Arial" panose="020B0604020202020204" pitchFamily="34" charset="0"/>
              <a:buChar char="•"/>
            </a:pPr>
            <a:r>
              <a:rPr lang="en-GB" sz="1400" dirty="0"/>
              <a:t>Revision of calculated vehicle </a:t>
            </a:r>
            <a:r>
              <a:rPr lang="en-GB" sz="1400" dirty="0" smtClean="0"/>
              <a:t>loads</a:t>
            </a:r>
          </a:p>
          <a:p>
            <a:pPr marL="742950" lvl="1" indent="-285750" algn="l">
              <a:spcBef>
                <a:spcPts val="300"/>
              </a:spcBef>
              <a:buFont typeface="Arial" panose="020B0604020202020204" pitchFamily="34" charset="0"/>
              <a:buChar char="•"/>
            </a:pPr>
            <a:r>
              <a:rPr lang="en-GB" sz="1400" dirty="0" smtClean="0"/>
              <a:t>implementation of refuse cycle (instead “municipal”)</a:t>
            </a:r>
            <a:br>
              <a:rPr lang="en-GB" sz="1400" dirty="0" smtClean="0"/>
            </a:br>
            <a:r>
              <a:rPr lang="en-GB" sz="1400" b="0" dirty="0" smtClean="0"/>
              <a:t>Update of driving cycle, consideration of generic PTO loads during collection part,</a:t>
            </a:r>
            <a:br>
              <a:rPr lang="en-GB" sz="1400" b="0" dirty="0" smtClean="0"/>
            </a:br>
            <a:r>
              <a:rPr lang="en-GB" sz="1400" b="0" dirty="0" smtClean="0"/>
              <a:t>generic body weight and payload</a:t>
            </a:r>
          </a:p>
          <a:p>
            <a:pPr marL="742950" lvl="1" indent="-285750" algn="l">
              <a:spcBef>
                <a:spcPts val="300"/>
              </a:spcBef>
              <a:buFont typeface="Arial" panose="020B0604020202020204" pitchFamily="34" charset="0"/>
              <a:buChar char="•"/>
            </a:pPr>
            <a:r>
              <a:rPr lang="en-GB" sz="1400" dirty="0"/>
              <a:t>VECTO output (approval </a:t>
            </a:r>
            <a:r>
              <a:rPr lang="en-GB" sz="1400" dirty="0" smtClean="0"/>
              <a:t>authorities</a:t>
            </a:r>
            <a:r>
              <a:rPr lang="en-GB" sz="1400" dirty="0"/>
              <a:t>, customer info, monitoring</a:t>
            </a:r>
            <a:r>
              <a:rPr lang="en-GB" sz="1400" dirty="0" smtClean="0"/>
              <a:t>)</a:t>
            </a:r>
          </a:p>
          <a:p>
            <a:pPr marL="742950" lvl="1" indent="-285750" algn="l">
              <a:spcBef>
                <a:spcPts val="300"/>
              </a:spcBef>
              <a:buFont typeface="Arial" panose="020B0604020202020204" pitchFamily="34" charset="0"/>
              <a:buChar char="•"/>
            </a:pPr>
            <a:r>
              <a:rPr lang="en-GB" sz="1400" dirty="0" smtClean="0"/>
              <a:t>Buses</a:t>
            </a:r>
            <a:endParaRPr lang="en-GB" sz="1400" b="0" dirty="0" smtClean="0"/>
          </a:p>
          <a:p>
            <a:pPr marL="285750" indent="-285750" algn="l">
              <a:buFont typeface="Arial" panose="020B0604020202020204" pitchFamily="34" charset="0"/>
              <a:buChar char="•"/>
            </a:pPr>
            <a:r>
              <a:rPr lang="en-GB" sz="1400" dirty="0" smtClean="0"/>
              <a:t>Predictive ADAS</a:t>
            </a:r>
          </a:p>
          <a:p>
            <a:pPr marL="285750" indent="-285750" algn="l">
              <a:buFont typeface="Arial" panose="020B0604020202020204" pitchFamily="34" charset="0"/>
              <a:buChar char="•"/>
            </a:pPr>
            <a:endParaRPr lang="en-GB" sz="1400" dirty="0" smtClean="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smtClean="0"/>
              <a:t>Bugfixes</a:t>
            </a:r>
            <a:endParaRPr lang="en-US" dirty="0"/>
          </a:p>
          <a:p>
            <a:pPr lvl="1"/>
            <a:r>
              <a:rPr lang="en-US" dirty="0" smtClean="0"/>
              <a:t>AAUX </a:t>
            </a:r>
            <a:r>
              <a:rPr lang="en-US" dirty="0"/>
              <a:t>HVAC Dialog does not store path to </a:t>
            </a:r>
            <a:r>
              <a:rPr lang="en-US" dirty="0" err="1"/>
              <a:t>ActuationsMap</a:t>
            </a:r>
            <a:r>
              <a:rPr lang="en-US" dirty="0"/>
              <a:t> and </a:t>
            </a:r>
            <a:r>
              <a:rPr lang="en-US" dirty="0" err="1"/>
              <a:t>SSMSource</a:t>
            </a:r>
            <a:endParaRPr lang="en-US" dirty="0"/>
          </a:p>
          <a:p>
            <a:pPr lvl="1"/>
            <a:r>
              <a:rPr lang="en-US" smtClean="0"/>
              <a:t>GUI</a:t>
            </a:r>
            <a:r>
              <a:rPr lang="en-US" dirty="0"/>
              <a:t>: check for axle loads in declaration mode renders editing dialog useless </a:t>
            </a:r>
          </a:p>
          <a:p>
            <a:pPr lvl="1"/>
            <a:r>
              <a:rPr lang="en-US" dirty="0" err="1" smtClean="0"/>
              <a:t>Vecto</a:t>
            </a:r>
            <a:r>
              <a:rPr lang="en-US" dirty="0" smtClean="0"/>
              <a:t> </a:t>
            </a:r>
            <a:r>
              <a:rPr lang="en-US" dirty="0"/>
              <a:t>2.2: Simulation aborts (</a:t>
            </a:r>
            <a:r>
              <a:rPr lang="en-US" dirty="0" err="1"/>
              <a:t>Vecto</a:t>
            </a:r>
            <a:r>
              <a:rPr lang="en-US" dirty="0"/>
              <a:t> terminates) when simulating </a:t>
            </a:r>
            <a:r>
              <a:rPr lang="en-US" dirty="0" err="1"/>
              <a:t>EngineOnly</a:t>
            </a:r>
            <a:r>
              <a:rPr lang="en-US" dirty="0"/>
              <a:t> cycles</a:t>
            </a:r>
          </a:p>
          <a:p>
            <a:pPr lvl="1"/>
            <a:r>
              <a:rPr lang="en-US" dirty="0" err="1" smtClean="0"/>
              <a:t>Vecto</a:t>
            </a:r>
            <a:r>
              <a:rPr lang="en-US" dirty="0" smtClean="0"/>
              <a:t> </a:t>
            </a:r>
            <a:r>
              <a:rPr lang="en-US" dirty="0"/>
              <a:t>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a:t>
            </a:r>
            <a:r>
              <a:rPr lang="en-US" dirty="0"/>
              <a:t>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VECTO-366] added EMS vehicle configuration, EMS is only simulated when engine rated power &gt; </a:t>
            </a:r>
            <a:r>
              <a:rPr lang="en-US" sz="1400" dirty="0" smtClean="0"/>
              <a:t>300kW</a:t>
            </a:r>
          </a:p>
          <a:p>
            <a:r>
              <a:rPr lang="en-US" sz="1400" dirty="0" smtClean="0"/>
              <a:t>[VECTO-463</a:t>
            </a:r>
            <a:r>
              <a:rPr lang="en-US" sz="1400" dirty="0"/>
              <a:t>] add pneumatic system technology 'vacuum </a:t>
            </a:r>
            <a:r>
              <a:rPr lang="en-US" sz="1400" dirty="0" smtClean="0"/>
              <a:t>pump‘</a:t>
            </a:r>
          </a:p>
          <a:p>
            <a:r>
              <a:rPr lang="en-US" sz="1400" dirty="0" smtClean="0"/>
              <a:t>[</a:t>
            </a:r>
            <a:r>
              <a:rPr lang="en-US" sz="1400" dirty="0"/>
              <a:t>VECTO-465] change RRC value of trailers (declaration mode) from 0.00555 to 0.0055 (due to limits in user interface</a:t>
            </a:r>
            <a:r>
              <a:rPr lang="en-US" sz="1400" dirty="0" smtClean="0"/>
              <a:t>)</a:t>
            </a:r>
          </a:p>
          <a:p>
            <a:r>
              <a:rPr lang="en-US" sz="1400" dirty="0" smtClean="0"/>
              <a:t>[VECTO-477</a:t>
            </a:r>
            <a:r>
              <a:rPr lang="en-US" sz="1400" dirty="0"/>
              <a:t>] AT Gearbox, </a:t>
            </a:r>
            <a:r>
              <a:rPr lang="en-US" sz="1400" dirty="0" err="1"/>
              <a:t>powershift</a:t>
            </a:r>
            <a:r>
              <a:rPr lang="en-US" sz="1400" dirty="0"/>
              <a:t> losses: remove inertia </a:t>
            </a:r>
            <a:r>
              <a:rPr lang="en-US" sz="1400" dirty="0" smtClean="0"/>
              <a:t>factor</a:t>
            </a:r>
          </a:p>
          <a:p>
            <a:r>
              <a:rPr lang="en-US" sz="1400" dirty="0" smtClean="0"/>
              <a:t>[VECTO-471</a:t>
            </a:r>
            <a:r>
              <a:rPr lang="en-US" sz="1400" dirty="0"/>
              <a:t>] update cross-wind correction model: height-dependent wind speed (see Excel spreadsheet in User Manual folder for details</a:t>
            </a:r>
            <a:r>
              <a:rPr lang="en-US" sz="1400" dirty="0" smtClean="0"/>
              <a:t>)</a:t>
            </a:r>
          </a:p>
          <a:p>
            <a:r>
              <a:rPr lang="en-US" sz="1400" dirty="0" smtClean="0"/>
              <a:t>[</a:t>
            </a:r>
            <a:r>
              <a:rPr lang="en-US" sz="1400" dirty="0"/>
              <a:t>VECTO-367] Add Vehicle Design Speed to segmentation </a:t>
            </a:r>
            <a:r>
              <a:rPr lang="en-US" sz="1400" dirty="0" smtClean="0"/>
              <a:t>table</a:t>
            </a:r>
          </a:p>
          <a:p>
            <a:r>
              <a:rPr lang="en-US" sz="1400" dirty="0" smtClean="0"/>
              <a:t>[VECTO-470</a:t>
            </a:r>
            <a:r>
              <a:rPr lang="en-US" sz="1400" dirty="0"/>
              <a:t>] Add XML reading and export </a:t>
            </a:r>
            <a:r>
              <a:rPr lang="en-US" sz="1400" dirty="0" smtClean="0"/>
              <a:t>functionality</a:t>
            </a:r>
          </a:p>
          <a:p>
            <a:r>
              <a:rPr lang="en-US" sz="1400" dirty="0" smtClean="0"/>
              <a:t>[VECTO-486</a:t>
            </a:r>
            <a:r>
              <a:rPr lang="en-US" sz="1400" dirty="0"/>
              <a:t>] Adding hashing </a:t>
            </a:r>
            <a:r>
              <a:rPr lang="en-US" sz="1400" dirty="0" smtClean="0"/>
              <a:t>library</a:t>
            </a:r>
          </a:p>
          <a:p>
            <a:r>
              <a:rPr lang="en-US" sz="1400" dirty="0" smtClean="0"/>
              <a:t>[VECTO-469</a:t>
            </a:r>
            <a:r>
              <a:rPr lang="en-US" sz="1400" dirty="0"/>
              <a:t>] Limit engine max torque (either due to vehicle or gearbox limits), limit gearbox input </a:t>
            </a:r>
            <a:r>
              <a:rPr lang="en-US" sz="1400" dirty="0" smtClean="0"/>
              <a:t>speed</a:t>
            </a:r>
          </a:p>
          <a:p>
            <a:r>
              <a:rPr lang="en-US" sz="1400" dirty="0" smtClean="0"/>
              <a:t>[VECTO-466</a:t>
            </a:r>
            <a:r>
              <a:rPr lang="en-US" sz="1400" dirty="0"/>
              <a:t>] Update vehicle payloads: 10% loaded and reference load are </a:t>
            </a:r>
            <a:r>
              <a:rPr lang="en-US" sz="1400" dirty="0" smtClean="0"/>
              <a:t>simulated</a:t>
            </a:r>
          </a:p>
          <a:p>
            <a:r>
              <a:rPr lang="en-US" sz="1400" dirty="0" smtClean="0"/>
              <a:t>[VECTO-467</a:t>
            </a:r>
            <a:r>
              <a:rPr lang="en-US" sz="1400" dirty="0"/>
              <a:t>] Add generic PTO activation in municipal </a:t>
            </a:r>
            <a:r>
              <a:rPr lang="en-US" sz="1400" dirty="0" smtClean="0"/>
              <a:t>cycle</a:t>
            </a:r>
          </a:p>
          <a:p>
            <a:r>
              <a:rPr lang="en-US" sz="1400" dirty="0" smtClean="0"/>
              <a:t>[VECTO-468</a:t>
            </a:r>
            <a:r>
              <a:rPr lang="en-US" sz="1400" dirty="0"/>
              <a:t>] Add PTO losses (idle) in declaration </a:t>
            </a:r>
            <a:r>
              <a:rPr lang="en-US" sz="1400" dirty="0" smtClean="0"/>
              <a:t>mode</a:t>
            </a:r>
          </a:p>
          <a:p>
            <a:r>
              <a:rPr lang="en-US" sz="1400" dirty="0" smtClean="0"/>
              <a:t>[VECTO-479</a:t>
            </a:r>
            <a:r>
              <a:rPr lang="en-US" sz="1600" dirty="0"/>
              <a:t>] Added PTO option 'only one engaged gearwheel above oil level' with 0 </a:t>
            </a:r>
            <a:r>
              <a:rPr lang="en-US" sz="1600" dirty="0" smtClean="0"/>
              <a:t>losses</a:t>
            </a:r>
            <a:endParaRPr lang="en-US" sz="1600" dirty="0"/>
          </a:p>
        </p:txBody>
      </p:sp>
    </p:spTree>
    <p:extLst>
      <p:ext uri="{BB962C8B-B14F-4D97-AF65-F5344CB8AC3E}">
        <p14:creationId xmlns:p14="http://schemas.microsoft.com/office/powerpoint/2010/main" val="9357171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a:t>
            </a:r>
            <a:r>
              <a:rPr lang="en-US" dirty="0"/>
              <a:t>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3.0.3.495</a:t>
            </a:r>
            <a:r>
              <a:rPr lang="en-US" dirty="0"/>
              <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a:t>
            </a:r>
            <a:r>
              <a:rPr lang="en-GB" sz="2800" kern="0" dirty="0"/>
              <a:t>3.0.2</a:t>
            </a:r>
            <a:br>
              <a:rPr lang="en-GB" sz="2800" kern="0" dirty="0"/>
            </a:br>
            <a:r>
              <a:rPr lang="en-GB" sz="1600" kern="0" dirty="0" smtClean="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smtClean="0"/>
              <a:t>+ </a:t>
            </a:r>
            <a:r>
              <a:rPr lang="en-US" sz="800" dirty="0"/>
              <a:t>Measured Speed</a:t>
            </a:r>
          </a:p>
          <a:p>
            <a:r>
              <a:rPr lang="en-US" sz="800" dirty="0" smtClean="0"/>
              <a:t>+ </a:t>
            </a:r>
            <a:r>
              <a:rPr lang="en-US" sz="800" dirty="0"/>
              <a:t>Measured Speed with Gear</a:t>
            </a:r>
          </a:p>
          <a:p>
            <a:r>
              <a:rPr lang="en-US" sz="800" dirty="0" smtClean="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smtClean="0"/>
              <a:t>+ </a:t>
            </a:r>
            <a:r>
              <a:rPr lang="en-US" sz="800" dirty="0"/>
              <a:t>Move wheels inertia from vehicle to wheels</a:t>
            </a:r>
          </a:p>
          <a:p>
            <a:r>
              <a:rPr lang="en-US" sz="800" dirty="0" smtClean="0"/>
              <a:t>+ </a:t>
            </a:r>
            <a:r>
              <a:rPr lang="en-US" sz="800" dirty="0"/>
              <a:t>Auxiliaries no longer connected via clutch to the engine but via a separate port</a:t>
            </a:r>
          </a:p>
          <a:p>
            <a:r>
              <a:rPr lang="en-US" sz="800" dirty="0" smtClean="0"/>
              <a:t>+ </a:t>
            </a:r>
            <a:r>
              <a:rPr lang="en-US" sz="800" dirty="0"/>
              <a:t>Engine checks overload of gearbox and engine overload</a:t>
            </a:r>
          </a:p>
          <a:p>
            <a:r>
              <a:rPr lang="en-US" sz="800" dirty="0"/>
              <a:t>- Fixed some driving behavior related issues in </a:t>
            </a:r>
            <a:r>
              <a:rPr lang="en-US" sz="800" dirty="0" err="1"/>
              <a:t>VectoCore</a:t>
            </a:r>
            <a:r>
              <a:rPr lang="en-US" sz="800" dirty="0"/>
              <a:t>:</a:t>
            </a:r>
          </a:p>
          <a:p>
            <a:r>
              <a:rPr lang="en-US" sz="800" dirty="0" smtClean="0"/>
              <a:t>+ </a:t>
            </a:r>
            <a:r>
              <a:rPr lang="en-US" sz="800" dirty="0"/>
              <a:t>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VECTO-483] Adapt </a:t>
            </a:r>
            <a:r>
              <a:rPr lang="en-US" sz="1400" dirty="0" err="1"/>
              <a:t>CdxA</a:t>
            </a:r>
            <a:r>
              <a:rPr lang="en-US" sz="1400" dirty="0"/>
              <a:t> supplement for </a:t>
            </a:r>
            <a:r>
              <a:rPr lang="en-US" sz="1400"/>
              <a:t>additional </a:t>
            </a:r>
            <a:r>
              <a:rPr lang="en-US" sz="1400" smtClean="0"/>
              <a:t>trailers</a:t>
            </a:r>
            <a:endParaRPr lang="en-US" sz="1400" dirty="0" smtClean="0"/>
          </a:p>
          <a:p>
            <a:r>
              <a:rPr lang="en-US" sz="1400" dirty="0" smtClean="0"/>
              <a:t>[VECTO-494</a:t>
            </a:r>
            <a:r>
              <a:rPr lang="en-US" sz="1400" dirty="0"/>
              <a:t>] Implementation of different fuel </a:t>
            </a:r>
            <a:r>
              <a:rPr lang="en-US" sz="1400" dirty="0" smtClean="0"/>
              <a:t>types</a:t>
            </a:r>
          </a:p>
          <a:p>
            <a:r>
              <a:rPr lang="en-US" sz="1400" dirty="0" smtClean="0"/>
              <a:t>[VECTO-502</a:t>
            </a:r>
            <a:r>
              <a:rPr lang="en-US" sz="1400" dirty="0"/>
              <a:t>] Implementing standard values for air-drag area (if not measured</a:t>
            </a:r>
            <a:r>
              <a:rPr lang="en-US" sz="1400" dirty="0" smtClean="0"/>
              <a:t>)</a:t>
            </a:r>
          </a:p>
          <a:p>
            <a:r>
              <a:rPr lang="en-US" sz="1400" dirty="0" smtClean="0"/>
              <a:t>[</a:t>
            </a:r>
            <a:r>
              <a:rPr lang="en-US" sz="1400" dirty="0"/>
              <a:t>VECTO-501] Implement engine idle speed set in vehicle (must be higher than engine's idle speed value</a:t>
            </a:r>
            <a:r>
              <a:rPr lang="en-US" sz="1400" dirty="0" smtClean="0"/>
              <a:t>)</a:t>
            </a:r>
          </a:p>
          <a:p>
            <a:r>
              <a:rPr lang="en-US" sz="1400" dirty="0" smtClean="0"/>
              <a:t>[</a:t>
            </a:r>
            <a:r>
              <a:rPr lang="en-US" sz="1400" dirty="0"/>
              <a:t>VECTO-504] Adding HVAC technology </a:t>
            </a:r>
            <a:r>
              <a:rPr lang="en-US" sz="1400" dirty="0" smtClean="0"/>
              <a:t>'none‘</a:t>
            </a:r>
          </a:p>
          <a:p>
            <a:r>
              <a:rPr lang="en-US" sz="1400" dirty="0" smtClean="0"/>
              <a:t>[</a:t>
            </a:r>
            <a:r>
              <a:rPr lang="en-US" sz="1400" dirty="0"/>
              <a:t>VECTO-489] Extrapolate gearbox </a:t>
            </a:r>
            <a:r>
              <a:rPr lang="en-US" sz="1400" dirty="0" err="1"/>
              <a:t>lossmaps</a:t>
            </a:r>
            <a:r>
              <a:rPr lang="en-US" sz="1400" dirty="0"/>
              <a:t> (required when torque limitation by gearbox is ignored</a:t>
            </a:r>
            <a:r>
              <a:rPr lang="en-US" sz="1400" dirty="0" smtClean="0"/>
              <a:t>)</a:t>
            </a:r>
          </a:p>
          <a:p>
            <a:r>
              <a:rPr lang="en-US" sz="1400" dirty="0" smtClean="0"/>
              <a:t>[</a:t>
            </a:r>
            <a:r>
              <a:rPr lang="en-US" sz="1400" dirty="0"/>
              <a:t>VECTO-505] Implement AT transmissions in declaration </a:t>
            </a:r>
            <a:r>
              <a:rPr lang="en-US" sz="1400" dirty="0" smtClean="0"/>
              <a:t>mode</a:t>
            </a:r>
          </a:p>
          <a:p>
            <a:r>
              <a:rPr lang="en-US" sz="1400" dirty="0" smtClean="0"/>
              <a:t>[VECTO-507</a:t>
            </a:r>
            <a:r>
              <a:rPr lang="en-US" sz="1400" dirty="0"/>
              <a:t>] Allow to ignore validation of model data when starting a simulation (significant improvement on simulation startup time - about 10s</a:t>
            </a:r>
            <a:r>
              <a:rPr lang="en-US" sz="1400" dirty="0" smtClean="0"/>
              <a:t>)</a:t>
            </a:r>
          </a:p>
          <a:p>
            <a:r>
              <a:rPr lang="en-US" sz="1400" dirty="0" smtClean="0"/>
              <a:t>[</a:t>
            </a:r>
            <a:r>
              <a:rPr lang="en-US" sz="1400" dirty="0"/>
              <a:t>VECTO-506] modified method how torque-converter characteristics in drag is extended. allow drag-values in the input, only add one point at a high speed </a:t>
            </a:r>
            <a:r>
              <a:rPr lang="en-US" sz="1400" dirty="0" smtClean="0"/>
              <a:t>ratio</a:t>
            </a:r>
          </a:p>
          <a:p>
            <a:r>
              <a:rPr lang="en-US" sz="1400" dirty="0" smtClean="0"/>
              <a:t>[VECTO-509</a:t>
            </a:r>
            <a:r>
              <a:rPr lang="en-US" sz="1400" dirty="0"/>
              <a:t>] Add axle-type (vehicle driven, vehicle non-driven, trailer) to </a:t>
            </a:r>
            <a:r>
              <a:rPr lang="en-US" sz="1400" dirty="0" smtClean="0"/>
              <a:t>GUI</a:t>
            </a:r>
          </a:p>
          <a:p>
            <a:r>
              <a:rPr lang="en-US" sz="1400" dirty="0" smtClean="0"/>
              <a:t>[VECTO-511</a:t>
            </a:r>
            <a:r>
              <a:rPr lang="en-US" sz="1400" dirty="0"/>
              <a:t>] Add engine idle speed to Vehicle input form (GUI</a:t>
            </a:r>
            <a:r>
              <a:rPr lang="en-US" sz="1400" dirty="0" smtClean="0"/>
              <a:t>)</a:t>
            </a:r>
          </a:p>
          <a:p>
            <a:r>
              <a:rPr lang="en-US" sz="1400" dirty="0" smtClean="0"/>
              <a:t>[</a:t>
            </a:r>
            <a:r>
              <a:rPr lang="en-US" sz="1400" dirty="0"/>
              <a:t>VECTO-510] Write XML reports (manufacturer, customer information) in declaration </a:t>
            </a:r>
            <a:r>
              <a:rPr lang="en-US" sz="1400" dirty="0" smtClean="0"/>
              <a:t>mode</a:t>
            </a:r>
          </a:p>
          <a:p>
            <a:r>
              <a:rPr lang="en-US" sz="1400" dirty="0" smtClean="0"/>
              <a:t>[VECTO-474</a:t>
            </a:r>
            <a:r>
              <a:rPr lang="en-US" sz="1400" dirty="0"/>
              <a:t>] new driving cycles for Municipal and Regional </a:t>
            </a:r>
            <a:r>
              <a:rPr lang="en-US" sz="1400" dirty="0" smtClean="0"/>
              <a:t>Delivery</a:t>
            </a:r>
            <a:endParaRPr lang="en-US" sz="1400" dirty="0"/>
          </a:p>
        </p:txBody>
      </p:sp>
    </p:spTree>
    <p:extLst>
      <p:ext uri="{BB962C8B-B14F-4D97-AF65-F5344CB8AC3E}">
        <p14:creationId xmlns:p14="http://schemas.microsoft.com/office/powerpoint/2010/main" val="11906420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VECTO-522] step-up ratio for using torque converter in second gear set to 1.85 for busses (still 1.8 for trucks</a:t>
            </a:r>
            <a:r>
              <a:rPr lang="en-US" sz="1400" dirty="0" smtClean="0"/>
              <a:t>)</a:t>
            </a:r>
          </a:p>
          <a:p>
            <a:r>
              <a:rPr lang="en-US" sz="1400" dirty="0" smtClean="0"/>
              <a:t>[</a:t>
            </a:r>
            <a:r>
              <a:rPr lang="en-US" sz="1400" dirty="0"/>
              <a:t>VECTO-525] remove info-box with max loading in </a:t>
            </a:r>
            <a:r>
              <a:rPr lang="en-US" sz="1400" dirty="0" smtClean="0"/>
              <a:t>GUI</a:t>
            </a:r>
          </a:p>
          <a:p>
            <a:r>
              <a:rPr lang="en-US" sz="1400" dirty="0" smtClean="0"/>
              <a:t>[VECTO-531</a:t>
            </a:r>
            <a:r>
              <a:rPr lang="en-US" sz="1400" dirty="0"/>
              <a:t>]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r>
              <a:rPr lang="en-US" sz="1400" dirty="0" smtClean="0"/>
              <a:t>)</a:t>
            </a:r>
          </a:p>
          <a:p>
            <a:r>
              <a:rPr lang="en-US" sz="1400" dirty="0" smtClean="0"/>
              <a:t>[</a:t>
            </a:r>
            <a:r>
              <a:rPr lang="en-US" sz="1400" dirty="0"/>
              <a:t>VECTO-533] allow second driven axle, </a:t>
            </a:r>
            <a:r>
              <a:rPr lang="en-US" sz="1400" dirty="0" err="1"/>
              <a:t>rdyn</a:t>
            </a:r>
            <a:r>
              <a:rPr lang="en-US" sz="1400" dirty="0"/>
              <a:t> is calculated as average of both driven </a:t>
            </a:r>
            <a:r>
              <a:rPr lang="en-US" sz="1400" dirty="0" smtClean="0"/>
              <a:t>axles</a:t>
            </a:r>
          </a:p>
          <a:p>
            <a:r>
              <a:rPr lang="en-US" sz="1400" dirty="0" smtClean="0"/>
              <a:t>[VECTO-537</a:t>
            </a:r>
            <a:r>
              <a:rPr lang="en-US" sz="1400" dirty="0"/>
              <a:t>] new Suburban driving </a:t>
            </a:r>
            <a:r>
              <a:rPr lang="en-US" sz="1400" dirty="0" smtClean="0"/>
              <a:t>cycles</a:t>
            </a:r>
          </a:p>
          <a:p>
            <a:r>
              <a:rPr lang="en-US" sz="1400" dirty="0" smtClean="0"/>
              <a:t>[VECTO-541</a:t>
            </a:r>
            <a:r>
              <a:rPr lang="en-US" sz="1400" dirty="0"/>
              <a:t>] increase declaration mode PT1 curve to higher speeds (2500 is too low for some engines</a:t>
            </a:r>
            <a:r>
              <a:rPr lang="en-US" sz="1400" dirty="0" smtClean="0"/>
              <a:t>)</a:t>
            </a:r>
          </a:p>
          <a:p>
            <a:r>
              <a:rPr lang="en-US" sz="1400" dirty="0" smtClean="0"/>
              <a:t>[VECTO-542] </a:t>
            </a:r>
            <a:r>
              <a:rPr lang="en-US" sz="1400" dirty="0"/>
              <a:t>reduce </a:t>
            </a:r>
            <a:r>
              <a:rPr lang="en-US" sz="1400" dirty="0" err="1"/>
              <a:t>overspeed</a:t>
            </a:r>
            <a:r>
              <a:rPr lang="en-US" sz="1400" dirty="0"/>
              <a:t> in declaration mode to 2.5km/h</a:t>
            </a:r>
            <a:endParaRPr lang="en-US" sz="1400" dirty="0" smtClean="0"/>
          </a:p>
        </p:txBody>
      </p:sp>
    </p:spTree>
    <p:extLst>
      <p:ext uri="{BB962C8B-B14F-4D97-AF65-F5344CB8AC3E}">
        <p14:creationId xmlns:p14="http://schemas.microsoft.com/office/powerpoint/2010/main" val="13671776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3.1.2.810</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[VECTO-445] Additional columns in </a:t>
            </a:r>
            <a:r>
              <a:rPr lang="en-US" sz="1400" dirty="0" err="1" smtClean="0"/>
              <a:t>vsum</a:t>
            </a:r>
            <a:r>
              <a:rPr lang="en-US" sz="1400" dirty="0" smtClean="0"/>
              <a:t> file</a:t>
            </a:r>
          </a:p>
          <a:p>
            <a:r>
              <a:rPr lang="en-US" sz="1400" dirty="0" smtClean="0"/>
              <a:t>Allow splitting shift losses among multiple simulation intervals</a:t>
            </a:r>
          </a:p>
          <a:p>
            <a:r>
              <a:rPr lang="en-US" sz="1400" dirty="0" smtClean="0"/>
              <a:t>Allow coasting </a:t>
            </a:r>
            <a:r>
              <a:rPr lang="en-US" sz="1400" dirty="0" err="1" smtClean="0"/>
              <a:t>overspeed</a:t>
            </a:r>
            <a:r>
              <a:rPr lang="en-US" sz="1400" dirty="0" smtClean="0"/>
              <a:t> only if vehicle speed &gt; 0</a:t>
            </a:r>
          </a:p>
          <a:p>
            <a:r>
              <a:rPr lang="en-US" sz="1400" dirty="0" smtClean="0"/>
              <a:t>Torque converter: better handling of ‘creeping’ situations</a:t>
            </a:r>
          </a:p>
          <a:p>
            <a:endParaRPr lang="en-US" sz="1400" dirty="0" smtClean="0"/>
          </a:p>
          <a:p>
            <a:pPr marL="0" indent="0">
              <a:buNone/>
            </a:pPr>
            <a:r>
              <a:rPr lang="en-US" sz="1400" b="1" dirty="0" err="1" smtClean="0"/>
              <a:t>Bugfixes</a:t>
            </a:r>
            <a:r>
              <a:rPr lang="en-US" sz="1400" b="1" dirty="0"/>
              <a:t>:</a:t>
            </a:r>
          </a:p>
          <a:p>
            <a:r>
              <a:rPr lang="en-US" sz="1400" dirty="0" smtClean="0"/>
              <a:t>[VECTO-443] </a:t>
            </a:r>
            <a:r>
              <a:rPr lang="en-US" sz="1400" dirty="0" err="1" smtClean="0"/>
              <a:t>Bugfix</a:t>
            </a:r>
            <a:r>
              <a:rPr lang="en-US" sz="1400" dirty="0" smtClean="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3.1.2.796</a:t>
            </a:r>
            <a:r>
              <a:rPr lang="en-US" dirty="0"/>
              <a:t/>
            </a:r>
            <a:br>
              <a:rPr lang="en-US" dirty="0"/>
            </a:br>
            <a:r>
              <a:rPr lang="en-US" sz="1600" dirty="0" smtClean="0"/>
              <a:t>2017-03-07</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smtClean="0"/>
              <a:t>Improvements:</a:t>
            </a:r>
          </a:p>
          <a:p>
            <a:r>
              <a:rPr lang="en-US" sz="1200" dirty="0" smtClean="0"/>
              <a:t>[VECTO-405] Adding clutch-losses for AMT/MT gearboxes during drive-off, reduce drive-off distance after stop from 1m to 0.25m, set clutch closing speed (normalized) to 6.5%, changes in clutch model</a:t>
            </a:r>
          </a:p>
          <a:p>
            <a:r>
              <a:rPr lang="en-US" sz="1200" dirty="0" smtClean="0"/>
              <a:t>[VECTO-379] Make GUI more tolerant against missing files. Instead of aborting reading the input data the GUI shows a suffix for missing input files</a:t>
            </a:r>
          </a:p>
          <a:p>
            <a:r>
              <a:rPr lang="en-US" sz="1200" dirty="0" smtClean="0"/>
              <a:t>[VECTO-411] Allow a traction interruption of 0s for AMT/MT gearboxes</a:t>
            </a:r>
          </a:p>
          <a:p>
            <a:r>
              <a:rPr lang="en-US" sz="1200" dirty="0" smtClean="0"/>
              <a:t>[VECTO-408] Gearbox Inertia for AT gearboxes set to 0</a:t>
            </a:r>
          </a:p>
          <a:p>
            <a:r>
              <a:rPr lang="en-US" sz="1200" dirty="0" smtClean="0"/>
              <a:t>[VECTO-419] Adapted error messages, added list of errors</a:t>
            </a:r>
          </a:p>
          <a:p>
            <a:r>
              <a:rPr lang="en-US" sz="1200" dirty="0" smtClean="0"/>
              <a:t>[VECTO-421,VECTO-439] Added volume-related results to </a:t>
            </a:r>
            <a:r>
              <a:rPr lang="en-US" sz="1200" dirty="0" err="1" smtClean="0"/>
              <a:t>vsum</a:t>
            </a:r>
            <a:r>
              <a:rPr lang="en-US" sz="1200" dirty="0" smtClean="0"/>
              <a:t> file (volume is computed based on default bodies)</a:t>
            </a:r>
          </a:p>
          <a:p>
            <a:r>
              <a:rPr lang="en-US" sz="1200" dirty="0" smtClean="0"/>
              <a:t>[] Energy balance (</a:t>
            </a:r>
            <a:r>
              <a:rPr lang="en-US" sz="1200" dirty="0" err="1" smtClean="0"/>
              <a:t>vsum</a:t>
            </a:r>
            <a:r>
              <a:rPr lang="en-US" sz="1200" dirty="0" smtClean="0"/>
              <a:t>) and balance of engine power output and power consumers (</a:t>
            </a:r>
            <a:r>
              <a:rPr lang="en-US" sz="1200" dirty="0" err="1" smtClean="0"/>
              <a:t>vmod</a:t>
            </a:r>
            <a:r>
              <a:rPr lang="en-US" sz="1200" dirty="0" smtClean="0"/>
              <a:t>) level</a:t>
            </a:r>
          </a:p>
          <a:p>
            <a:r>
              <a:rPr lang="en-US" sz="1200" dirty="0" smtClean="0"/>
              <a:t>[VECTO-430] AT shift strategy: upshifts may happen too early</a:t>
            </a:r>
          </a:p>
          <a:p>
            <a:r>
              <a:rPr lang="en-US" sz="1200" dirty="0" smtClean="0"/>
              <a:t>[VECTO-431] AMT shift strategy always started in first gear due to changes in clutch model</a:t>
            </a:r>
          </a:p>
          <a:p>
            <a:r>
              <a:rPr lang="en-US" sz="1200" dirty="0" smtClean="0"/>
              <a:t>[VECTO-433] adapt generic vehicles: use typical WHTC correction factors</a:t>
            </a:r>
          </a:p>
          <a:p>
            <a:r>
              <a:rPr lang="en-US" sz="1200" dirty="0" smtClean="0"/>
              <a:t>[VECTO-437] set vehicle speed at clutch-closed to 1.3 m/s</a:t>
            </a:r>
          </a:p>
          <a:p>
            <a:r>
              <a:rPr lang="en-US" sz="1200" dirty="0" smtClean="0"/>
              <a:t>[VECTO-436] fix simulation aborts with AT gearbox (neg. braking power, unexpected response, underload)</a:t>
            </a:r>
          </a:p>
          <a:p>
            <a:pPr marL="0" indent="0">
              <a:buNone/>
            </a:pPr>
            <a:r>
              <a:rPr lang="en-US" sz="1200" b="1" dirty="0" err="1" smtClean="0"/>
              <a:t>Bugfixes</a:t>
            </a:r>
            <a:r>
              <a:rPr lang="en-US" sz="1200" b="1" dirty="0"/>
              <a:t>:</a:t>
            </a:r>
          </a:p>
          <a:p>
            <a:r>
              <a:rPr lang="en-US" sz="1200" dirty="0" smtClean="0"/>
              <a:t>[VECTO-415] </a:t>
            </a:r>
            <a:r>
              <a:rPr lang="en-US" sz="1200" dirty="0" err="1" smtClean="0"/>
              <a:t>Powershift</a:t>
            </a:r>
            <a:r>
              <a:rPr lang="en-US" sz="1200" dirty="0" smtClean="0"/>
              <a:t> Losses were not considered for AT gearboxes with </a:t>
            </a:r>
            <a:r>
              <a:rPr lang="en-US" sz="1200" dirty="0" err="1" smtClean="0"/>
              <a:t>PowerSplit</a:t>
            </a:r>
            <a:endParaRPr lang="en-US" sz="1200" dirty="0" smtClean="0"/>
          </a:p>
          <a:p>
            <a:r>
              <a:rPr lang="en-US" sz="1200" dirty="0" smtClean="0"/>
              <a:t>[VECTO-416] Measured Speed with gear failed when cycle contained parts with eco-roll (computation of next gear failed)</a:t>
            </a:r>
          </a:p>
          <a:p>
            <a:r>
              <a:rPr lang="en-US" sz="1200" dirty="0" smtClean="0"/>
              <a:t>[VECTO-428] Sum of timeshares adds up to 100%</a:t>
            </a:r>
          </a:p>
          <a:p>
            <a:r>
              <a:rPr lang="en-US" sz="1200" dirty="0" smtClean="0"/>
              <a:t>[VECTO-429] Min Velocity for </a:t>
            </a:r>
            <a:r>
              <a:rPr lang="en-US" sz="1200" dirty="0" err="1" smtClean="0"/>
              <a:t>lookahead</a:t>
            </a:r>
            <a:r>
              <a:rPr lang="en-US" sz="1200" dirty="0" smtClean="0"/>
              <a:t> coasting was not written to JSON file</a:t>
            </a:r>
          </a:p>
          <a:p>
            <a:pPr marL="0" indent="0">
              <a:buNone/>
            </a:pPr>
            <a:endParaRPr lang="en-US" sz="1200" dirty="0" smtClean="0"/>
          </a:p>
        </p:txBody>
      </p:sp>
    </p:spTree>
    <p:extLst>
      <p:ext uri="{BB962C8B-B14F-4D97-AF65-F5344CB8AC3E}">
        <p14:creationId xmlns:p14="http://schemas.microsoft.com/office/powerpoint/2010/main" val="6524155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3.1.1.748</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smtClean="0"/>
              <a:t>Bugfixes</a:t>
            </a:r>
            <a:r>
              <a:rPr lang="en-US" sz="1400" b="1" dirty="0"/>
              <a:t>:</a:t>
            </a:r>
          </a:p>
          <a:p>
            <a:r>
              <a:rPr lang="en-US" sz="1400" dirty="0" smtClean="0"/>
              <a:t>[</a:t>
            </a:r>
            <a:r>
              <a:rPr lang="en-US" sz="1400" dirty="0"/>
              <a:t>VECTO-404] Driving Cycle with PTO </a:t>
            </a:r>
            <a:r>
              <a:rPr lang="en-US" sz="1400" dirty="0" smtClean="0"/>
              <a:t>stopped simulation </a:t>
            </a:r>
            <a:r>
              <a:rPr lang="en-US" sz="1400" dirty="0"/>
              <a:t>after first PTO activation</a:t>
            </a:r>
          </a:p>
        </p:txBody>
      </p:sp>
    </p:spTree>
    <p:extLst>
      <p:ext uri="{BB962C8B-B14F-4D97-AF65-F5344CB8AC3E}">
        <p14:creationId xmlns:p14="http://schemas.microsoft.com/office/powerpoint/2010/main" val="34905096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a:t>
            </a:r>
            <a:r>
              <a:rPr lang="en-US" smtClean="0"/>
              <a:t>3.1.1.742</a:t>
            </a:r>
            <a:r>
              <a:rPr lang="en-US"/>
              <a:t/>
            </a:r>
            <a:br>
              <a:rPr lang="en-US"/>
            </a:br>
            <a:r>
              <a:rPr lang="en-US" sz="1600" smtClean="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smtClean="0"/>
              <a:t>Improvements:</a:t>
            </a:r>
          </a:p>
          <a:p>
            <a:r>
              <a:rPr lang="en-US" sz="1400" dirty="0" smtClean="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a:t>
            </a:r>
            <a:r>
              <a:rPr lang="en-US" sz="1400" dirty="0" smtClean="0"/>
              <a:t>drag</a:t>
            </a:r>
          </a:p>
          <a:p>
            <a:r>
              <a:rPr lang="en-US" sz="1400" dirty="0" smtClean="0"/>
              <a:t>[VECTO-399] Add missions and loadings for vehicle categories 11, 12, and 16 (declaration mode)</a:t>
            </a:r>
          </a:p>
          <a:p>
            <a:r>
              <a:rPr lang="en-US" sz="1400" dirty="0"/>
              <a:t>[VECTO-384] cleanup memory after simulation run</a:t>
            </a:r>
          </a:p>
          <a:p>
            <a:r>
              <a:rPr lang="en-US" sz="1400" dirty="0" smtClean="0"/>
              <a:t>[VECTO-394] new option for </a:t>
            </a:r>
            <a:r>
              <a:rPr lang="en-US" sz="1400" dirty="0" err="1" smtClean="0"/>
              <a:t>vectocmd</a:t>
            </a:r>
            <a:r>
              <a:rPr lang="en-US" sz="1400" dirty="0" smtClean="0"/>
              <a:t> to disable all output</a:t>
            </a:r>
          </a:p>
          <a:p>
            <a:r>
              <a:rPr lang="en-US" sz="1400" dirty="0" smtClean="0"/>
              <a:t>[VECTO-392] make the GUI scale depending on the Windows font size</a:t>
            </a:r>
          </a:p>
          <a:p>
            <a:r>
              <a:rPr lang="en-US" sz="1400" dirty="0" smtClean="0"/>
              <a:t>[VECTO-391] Gearbox output speed and output torque added to .</a:t>
            </a:r>
            <a:r>
              <a:rPr lang="en-US" sz="1400" dirty="0" err="1" smtClean="0"/>
              <a:t>vmod</a:t>
            </a:r>
            <a:r>
              <a:rPr lang="en-US" sz="1400" dirty="0" smtClean="0"/>
              <a:t> files</a:t>
            </a:r>
          </a:p>
          <a:p>
            <a:r>
              <a:rPr lang="en-US" sz="1400" dirty="0" smtClean="0"/>
              <a:t>[VECTO-386] Gearbox window: disable input fields not applicable for the selected gearbox type</a:t>
            </a:r>
          </a:p>
          <a:p>
            <a:pPr marL="0" indent="0">
              <a:buNone/>
            </a:pPr>
            <a:r>
              <a:rPr lang="en-US" sz="1400" b="1" dirty="0" err="1" smtClean="0"/>
              <a:t>Bugfixes</a:t>
            </a:r>
            <a:r>
              <a:rPr lang="en-US" sz="1400" b="1" dirty="0"/>
              <a:t>:</a:t>
            </a:r>
          </a:p>
          <a:p>
            <a:r>
              <a:rPr lang="en-US" sz="1400" dirty="0" smtClean="0"/>
              <a:t>[VECTO-401] Computation of n_95h etc. fails if engine’s max torque is constant 0 </a:t>
            </a:r>
          </a:p>
          <a:p>
            <a:r>
              <a:rPr lang="en-US" sz="1400" dirty="0" smtClean="0"/>
              <a:t>Lookup of </a:t>
            </a:r>
            <a:r>
              <a:rPr lang="en-US" sz="1400" dirty="0" err="1" smtClean="0"/>
              <a:t>Airdrag</a:t>
            </a:r>
            <a:r>
              <a:rPr lang="en-US" sz="1400" dirty="0" smtClean="0"/>
              <a:t> parameters in declaration mode</a:t>
            </a:r>
          </a:p>
          <a:p>
            <a:r>
              <a:rPr lang="en-US" sz="1400" dirty="0" smtClean="0"/>
              <a:t>[VECTO-378] Improved file-handling in AAUX module</a:t>
            </a:r>
            <a:endParaRPr lang="en-US" sz="1400" dirty="0"/>
          </a:p>
        </p:txBody>
      </p:sp>
    </p:spTree>
    <p:extLst>
      <p:ext uri="{BB962C8B-B14F-4D97-AF65-F5344CB8AC3E}">
        <p14:creationId xmlns:p14="http://schemas.microsoft.com/office/powerpoint/2010/main" val="2520835531"/>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3371</Words>
  <Application>Microsoft Office PowerPoint</Application>
  <PresentationFormat>Bildschirmpräsentation (4:3)</PresentationFormat>
  <Paragraphs>317</Paragraphs>
  <Slides>28</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28</vt:i4>
      </vt:variant>
    </vt:vector>
  </HeadingPairs>
  <TitlesOfParts>
    <vt:vector size="31" baseType="lpstr">
      <vt:lpstr>Arial</vt:lpstr>
      <vt:lpstr>Verdana</vt:lpstr>
      <vt:lpstr>Standarddesign</vt:lpstr>
      <vt:lpstr>PowerPoint-Präsentation</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1153</cp:revision>
  <cp:lastPrinted>2013-01-22T12:03:30Z</cp:lastPrinted>
  <dcterms:created xsi:type="dcterms:W3CDTF">2010-01-07T15:28:02Z</dcterms:created>
  <dcterms:modified xsi:type="dcterms:W3CDTF">2017-07-13T14:38:18Z</dcterms:modified>
</cp:coreProperties>
</file>