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575" r:id="rId2"/>
    <p:sldId id="652" r:id="rId3"/>
    <p:sldId id="655" r:id="rId4"/>
    <p:sldId id="654" r:id="rId5"/>
    <p:sldId id="653" r:id="rId6"/>
    <p:sldId id="651" r:id="rId7"/>
    <p:sldId id="648" r:id="rId8"/>
    <p:sldId id="649" r:id="rId9"/>
    <p:sldId id="650" r:id="rId10"/>
    <p:sldId id="645" r:id="rId11"/>
    <p:sldId id="647" r:id="rId12"/>
    <p:sldId id="646" r:id="rId13"/>
    <p:sldId id="640" r:id="rId14"/>
    <p:sldId id="641" r:id="rId15"/>
    <p:sldId id="642" r:id="rId16"/>
    <p:sldId id="643" r:id="rId17"/>
    <p:sldId id="644" r:id="rId18"/>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p:scale>
          <a:sx n="80" d="100"/>
          <a:sy n="80" d="100"/>
        </p:scale>
        <p:origin x="-150" y="-576"/>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
        <p:nvSpPr>
          <p:cNvPr id="4" name="Title 3"/>
          <p:cNvSpPr>
            <a:spLocks noGrp="1"/>
          </p:cNvSpPr>
          <p:nvPr>
            <p:ph type="title"/>
          </p:nvPr>
        </p:nvSpPr>
        <p:spPr/>
        <p:txBody>
          <a:bodyPr/>
          <a:lstStyle/>
          <a:p>
            <a:r>
              <a:rPr lang="en-US" smtClean="0"/>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031" name="Rectangle 25"/>
          <p:cNvSpPr>
            <a:spLocks noChangeArrowheads="1"/>
          </p:cNvSpPr>
          <p:nvPr userDrawn="1"/>
        </p:nvSpPr>
        <p:spPr bwMode="auto">
          <a:xfrm>
            <a:off x="0" y="6373813"/>
            <a:ext cx="9144000" cy="215900"/>
          </a:xfrm>
          <a:prstGeom prst="rect">
            <a:avLst/>
          </a:prstGeom>
          <a:solidFill>
            <a:srgbClr val="DDDDDD"/>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p>
            <a:pPr algn="l">
              <a:spcBef>
                <a:spcPct val="0"/>
              </a:spcBef>
            </a:pPr>
            <a:endParaRPr lang="en-GB" sz="1200">
              <a:latin typeface="Verdana" pitchFamily="34" charset="0"/>
            </a:endParaRPr>
          </a:p>
        </p:txBody>
      </p:sp>
      <p:pic>
        <p:nvPicPr>
          <p:cNvPr id="1032" name="Picture 26" descr="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532442" y="152075"/>
            <a:ext cx="504056" cy="185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7" descr="IVT_Logo_klein"/>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100392" y="188640"/>
            <a:ext cx="310830" cy="14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29"/>
          <p:cNvSpPr>
            <a:spLocks noChangeAspect="1" noChangeArrowheads="1"/>
          </p:cNvSpPr>
          <p:nvPr userDrawn="1"/>
        </p:nvSpPr>
        <p:spPr bwMode="auto">
          <a:xfrm>
            <a:off x="0" y="6373813"/>
            <a:ext cx="215900" cy="214312"/>
          </a:xfrm>
          <a:prstGeom prst="rect">
            <a:avLst/>
          </a:prstGeom>
          <a:solidFill>
            <a:srgbClr val="F701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30000"/>
              </a:spcBef>
            </a:pPr>
            <a:endParaRPr lang="en-GB" sz="2000"/>
          </a:p>
        </p:txBody>
      </p:sp>
      <p:sp>
        <p:nvSpPr>
          <p:cNvPr id="13" name="Text Box 30"/>
          <p:cNvSpPr txBox="1">
            <a:spLocks noChangeArrowheads="1"/>
          </p:cNvSpPr>
          <p:nvPr userDrawn="1"/>
        </p:nvSpPr>
        <p:spPr bwMode="auto">
          <a:xfrm>
            <a:off x="215900" y="6381328"/>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Release Notes</a:t>
            </a:r>
            <a:endParaRPr lang="en-GB" sz="1100" b="0" dirty="0" smtClean="0">
              <a:latin typeface="Verdana" pitchFamily="34" charset="0"/>
            </a:endParaRPr>
          </a:p>
        </p:txBody>
      </p:sp>
      <p:pic>
        <p:nvPicPr>
          <p:cNvPr id="2" name="Picture 2" descr="I:\raphaelluz\VECTO\source\VECTO\User Manual\pics\JRC.png"/>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588224" y="44624"/>
            <a:ext cx="1367520" cy="2843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031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3.x</a:t>
            </a:r>
            <a:br>
              <a:rPr lang="en-US" sz="3200" dirty="0" smtClean="0">
                <a:solidFill>
                  <a:srgbClr val="990000"/>
                </a:solidFill>
              </a:rPr>
            </a:br>
            <a:r>
              <a:rPr lang="en-US" sz="2000" dirty="0" smtClean="0">
                <a:solidFill>
                  <a:srgbClr val="990000"/>
                </a:solidFill>
              </a:rPr>
              <a:t>14.10.2016</a:t>
            </a:r>
            <a:endParaRPr lang="en-US" sz="2000" dirty="0" smtClean="0">
              <a:solidFill>
                <a:srgbClr val="990000"/>
              </a:solidFill>
            </a:endParaRP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smtClean="0"/>
              <a:t>Vecto</a:t>
            </a:r>
            <a:r>
              <a:rPr lang="en-US" dirty="0" smtClean="0"/>
              <a:t> 3.0.3.537</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smtClean="0"/>
              <a:t>Main Updates</a:t>
            </a:r>
          </a:p>
          <a:p>
            <a:pPr lvl="1"/>
            <a:r>
              <a:rPr lang="en-US" dirty="0" smtClean="0"/>
              <a:t>Plot shift lines as computed according to WB 2016 declaration mode in GUI</a:t>
            </a:r>
          </a:p>
          <a:p>
            <a:r>
              <a:rPr lang="en-US" dirty="0" err="1" smtClean="0"/>
              <a:t>Bugfixes</a:t>
            </a:r>
            <a:endParaRPr lang="en-US" dirty="0" smtClean="0"/>
          </a:p>
          <a:p>
            <a:pPr lvl="1"/>
            <a:r>
              <a:rPr lang="en-US" dirty="0" smtClean="0"/>
              <a:t>GUI: Buttons to add/remove auxiliaries are visible again</a:t>
            </a:r>
          </a:p>
          <a:p>
            <a:pPr lvl="1"/>
            <a:r>
              <a:rPr lang="en-US" dirty="0" smtClean="0"/>
              <a:t>Error in calculation of WHTC correction factor</a:t>
            </a:r>
          </a:p>
          <a:p>
            <a:pPr lvl="1"/>
            <a:r>
              <a:rPr lang="en-US" dirty="0" smtClean="0"/>
              <a:t>Fix: consider gearbox inertia (engineering mode) for searching operating point</a:t>
            </a:r>
          </a:p>
          <a:p>
            <a:pPr lvl="1"/>
            <a:r>
              <a:rPr lang="en-US" dirty="0" smtClean="0"/>
              <a:t>Wrong output of road gradient in measured speed mode (correct gradient for simulation)</a:t>
            </a:r>
          </a:p>
          <a:p>
            <a:pPr lvl="1"/>
            <a:r>
              <a:rPr lang="en-US" dirty="0" smtClean="0"/>
              <a:t>Fuel consumption in .</a:t>
            </a:r>
            <a:r>
              <a:rPr lang="en-US" dirty="0" err="1" smtClean="0"/>
              <a:t>vsum</a:t>
            </a:r>
            <a:r>
              <a:rPr lang="en-US" dirty="0" smtClean="0"/>
              <a:t> file now accounts for </a:t>
            </a:r>
            <a:r>
              <a:rPr lang="en-US" dirty="0" err="1" smtClean="0"/>
              <a:t>AdvancedAuxiliaries</a:t>
            </a:r>
            <a:r>
              <a:rPr lang="en-US" dirty="0" smtClean="0"/>
              <a:t> model</a:t>
            </a:r>
          </a:p>
          <a:p>
            <a:pPr lvl="1"/>
            <a:r>
              <a:rPr lang="en-US" dirty="0" err="1" smtClean="0"/>
              <a:t>GraphDrawer</a:t>
            </a:r>
            <a:r>
              <a:rPr lang="en-US" dirty="0" smtClean="0"/>
              <a:t> (</a:t>
            </a:r>
            <a:r>
              <a:rPr lang="en-US" dirty="0" err="1" smtClean="0"/>
              <a:t>Vecto</a:t>
            </a:r>
            <a:r>
              <a:rPr lang="en-US" dirty="0" smtClean="0"/>
              <a:t>): handle new .</a:t>
            </a:r>
            <a:r>
              <a:rPr lang="en-US" dirty="0" err="1" smtClean="0"/>
              <a:t>vmod</a:t>
            </a:r>
            <a:r>
              <a:rPr lang="en-US" dirty="0" smtClean="0"/>
              <a:t> format of </a:t>
            </a:r>
            <a:r>
              <a:rPr lang="en-US" dirty="0" err="1" smtClean="0"/>
              <a:t>Vecto</a:t>
            </a:r>
            <a:r>
              <a:rPr lang="en-US" dirty="0" smtClean="0"/>
              <a:t> 3</a:t>
            </a:r>
          </a:p>
          <a:p>
            <a:pPr lvl="1"/>
            <a:r>
              <a:rPr lang="en-US" dirty="0" err="1" smtClean="0"/>
              <a:t>AdvancedAuxiliaries</a:t>
            </a:r>
            <a:r>
              <a:rPr lang="en-US" dirty="0" smtClean="0"/>
              <a:t>: language-settings independent input parsing</a:t>
            </a:r>
          </a:p>
          <a:p>
            <a:pPr lvl="1"/>
            <a:r>
              <a:rPr lang="en-US" dirty="0" err="1" smtClean="0"/>
              <a:t>Paux</a:t>
            </a:r>
            <a:r>
              <a:rPr lang="en-US" dirty="0" smtClean="0"/>
              <a:t> was ignored when running </a:t>
            </a:r>
            <a:r>
              <a:rPr lang="en-US" dirty="0" err="1" smtClean="0"/>
              <a:t>Vecto</a:t>
            </a:r>
            <a:r>
              <a:rPr lang="en-US" dirty="0" smtClean="0"/>
              <a:t> 2.2</a:t>
            </a:r>
          </a:p>
          <a:p>
            <a:pPr lvl="1"/>
            <a:r>
              <a:rPr lang="en-US" dirty="0" smtClean="0"/>
              <a:t>Error in massive multithreaded execution</a:t>
            </a:r>
          </a:p>
          <a:p>
            <a:pPr lvl="1"/>
            <a:r>
              <a:rPr lang="en-US" dirty="0" smtClean="0"/>
              <a:t>Fix unhandled response during simulation</a:t>
            </a:r>
          </a:p>
          <a:p>
            <a:pPr lvl="1"/>
            <a:r>
              <a:rPr lang="en-US" dirty="0" smtClean="0"/>
              <a:t>Fix output columns in .</a:t>
            </a:r>
            <a:r>
              <a:rPr lang="en-US" dirty="0" err="1" smtClean="0"/>
              <a:t>vmod</a:t>
            </a:r>
            <a:endParaRPr lang="en-US" dirty="0" smtClean="0"/>
          </a:p>
        </p:txBody>
      </p:sp>
    </p:spTree>
    <p:extLst>
      <p:ext uri="{BB962C8B-B14F-4D97-AF65-F5344CB8AC3E}">
        <p14:creationId xmlns:p14="http://schemas.microsoft.com/office/powerpoint/2010/main" val="40963866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Vecto</a:t>
            </a:r>
            <a:r>
              <a:rPr lang="en-US" dirty="0" smtClean="0"/>
              <a:t> 3.0.3</a:t>
            </a:r>
            <a:endParaRPr lang="en-US" dirty="0"/>
          </a:p>
        </p:txBody>
      </p:sp>
      <p:sp>
        <p:nvSpPr>
          <p:cNvPr id="3" name="Inhaltsplatzhalter 2"/>
          <p:cNvSpPr>
            <a:spLocks noGrp="1"/>
          </p:cNvSpPr>
          <p:nvPr>
            <p:ph idx="1"/>
          </p:nvPr>
        </p:nvSpPr>
        <p:spPr/>
        <p:txBody>
          <a:bodyPr/>
          <a:lstStyle/>
          <a:p>
            <a:r>
              <a:rPr lang="en-US" dirty="0" smtClean="0"/>
              <a:t>Main Updates</a:t>
            </a:r>
          </a:p>
          <a:p>
            <a:pPr lvl="1"/>
            <a:r>
              <a:rPr lang="en-US" dirty="0" smtClean="0"/>
              <a:t>Support for Advanced Auxiliaries (Ricardo) in </a:t>
            </a:r>
            <a:r>
              <a:rPr lang="en-US" dirty="0" err="1" smtClean="0"/>
              <a:t>Vecto</a:t>
            </a:r>
            <a:r>
              <a:rPr lang="en-US" dirty="0" smtClean="0"/>
              <a:t> 3.0.3 and </a:t>
            </a:r>
            <a:r>
              <a:rPr lang="en-US" dirty="0" err="1" smtClean="0"/>
              <a:t>Vecto</a:t>
            </a:r>
            <a:r>
              <a:rPr lang="en-US" dirty="0" smtClean="0"/>
              <a:t> 2.2</a:t>
            </a:r>
          </a:p>
          <a:p>
            <a:pPr lvl="1"/>
            <a:r>
              <a:rPr lang="en-US" dirty="0" smtClean="0"/>
              <a:t>Performance improvements</a:t>
            </a:r>
          </a:p>
          <a:p>
            <a:pPr lvl="1"/>
            <a:r>
              <a:rPr lang="en-US" dirty="0" smtClean="0"/>
              <a:t>Gearshift polygons according to WB 2016</a:t>
            </a:r>
          </a:p>
          <a:p>
            <a:pPr lvl="1"/>
            <a:r>
              <a:rPr lang="en-US" dirty="0" smtClean="0"/>
              <a:t>Revision of SUM-data file, changed order of columns, changed column headers</a:t>
            </a:r>
          </a:p>
          <a:p>
            <a:r>
              <a:rPr lang="en-US" dirty="0" err="1" smtClean="0"/>
              <a:t>Bugfixes</a:t>
            </a:r>
            <a:endParaRPr lang="en-US" dirty="0" smtClean="0"/>
          </a:p>
          <a:p>
            <a:pPr lvl="1"/>
            <a:r>
              <a:rPr lang="en-US" dirty="0" smtClean="0"/>
              <a:t>Delaunay Maps: additional check for duplicate input points</a:t>
            </a:r>
          </a:p>
          <a:p>
            <a:pPr lvl="1"/>
            <a:r>
              <a:rPr lang="en-US" dirty="0" smtClean="0"/>
              <a:t>Creation of PDF Report when running multiple jobs at once</a:t>
            </a:r>
          </a:p>
          <a:p>
            <a:pPr lvl="1"/>
            <a:r>
              <a:rPr lang="en-US" dirty="0" smtClean="0"/>
              <a:t>Sanity checks for gear shift lines</a:t>
            </a:r>
          </a:p>
          <a:p>
            <a:pPr lvl="1"/>
            <a:r>
              <a:rPr lang="en-US" dirty="0" smtClean="0"/>
              <a:t>Improvements </a:t>
            </a:r>
            <a:r>
              <a:rPr lang="en-US" dirty="0" err="1" smtClean="0"/>
              <a:t>DriverStrategy</a:t>
            </a:r>
            <a:r>
              <a:rPr lang="en-US" dirty="0" smtClean="0"/>
              <a:t>: handling special cases</a:t>
            </a:r>
            <a:endParaRPr lang="en-US" dirty="0"/>
          </a:p>
        </p:txBody>
      </p:sp>
    </p:spTree>
    <p:extLst>
      <p:ext uri="{BB962C8B-B14F-4D97-AF65-F5344CB8AC3E}">
        <p14:creationId xmlns:p14="http://schemas.microsoft.com/office/powerpoint/2010/main" val="37117345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smtClean="0"/>
              <a:t>Performance Comparison</a:t>
            </a:r>
            <a:endParaRPr lang="en-US" dirty="0"/>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smtClean="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smtClean="0"/>
              <a:t>Total execution time (15 runs in parallel):  </a:t>
            </a:r>
            <a:r>
              <a:rPr lang="en-US" sz="1800" b="0" dirty="0" err="1" smtClean="0"/>
              <a:t>Vecto</a:t>
            </a:r>
            <a:r>
              <a:rPr lang="en-US" sz="1800" b="0" dirty="0" smtClean="0"/>
              <a:t> 3.0.2: 6min 6s; </a:t>
            </a:r>
            <a:r>
              <a:rPr lang="en-US" sz="1800" dirty="0" err="1" smtClean="0"/>
              <a:t>Vecto</a:t>
            </a:r>
            <a:r>
              <a:rPr lang="en-US" sz="1800" dirty="0" smtClean="0"/>
              <a:t> 3.0.3: 35s</a:t>
            </a:r>
          </a:p>
        </p:txBody>
      </p:sp>
    </p:spTree>
    <p:extLst>
      <p:ext uri="{BB962C8B-B14F-4D97-AF65-F5344CB8AC3E}">
        <p14:creationId xmlns:p14="http://schemas.microsoft.com/office/powerpoint/2010/main" val="5325256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3.0.2</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smtClean="0"/>
              <a:t>Main updates</a:t>
            </a:r>
          </a:p>
          <a:p>
            <a:pPr marL="342900" indent="-342900" algn="l">
              <a:lnSpc>
                <a:spcPct val="130000"/>
              </a:lnSpc>
              <a:spcBef>
                <a:spcPts val="600"/>
              </a:spcBef>
              <a:buFont typeface="Arial" pitchFamily="34" charset="0"/>
              <a:buChar char="•"/>
            </a:pPr>
            <a:r>
              <a:rPr lang="en-GB" sz="1400" b="0" dirty="0" smtClean="0"/>
              <a:t>New simulation modes: </a:t>
            </a:r>
          </a:p>
          <a:p>
            <a:pPr marL="800100" lvl="1" indent="-342900" algn="l">
              <a:lnSpc>
                <a:spcPct val="130000"/>
              </a:lnSpc>
              <a:spcBef>
                <a:spcPts val="300"/>
              </a:spcBef>
              <a:buFont typeface="Arial" pitchFamily="34" charset="0"/>
              <a:buChar char="•"/>
            </a:pPr>
            <a:r>
              <a:rPr lang="en-GB" sz="1400" b="0" dirty="0" err="1" smtClean="0"/>
              <a:t>Pwheel</a:t>
            </a:r>
            <a:r>
              <a:rPr lang="en-GB" sz="1400" b="0" dirty="0" smtClean="0"/>
              <a:t> (</a:t>
            </a:r>
            <a:r>
              <a:rPr lang="en-GB" sz="1400" b="0" dirty="0" err="1" smtClean="0"/>
              <a:t>SiCo</a:t>
            </a:r>
            <a:r>
              <a:rPr lang="en-GB" sz="1400" b="0" dirty="0" smtClean="0"/>
              <a:t>), </a:t>
            </a:r>
          </a:p>
          <a:p>
            <a:pPr marL="800100" lvl="1" indent="-342900" algn="l">
              <a:lnSpc>
                <a:spcPct val="130000"/>
              </a:lnSpc>
              <a:spcBef>
                <a:spcPts val="300"/>
              </a:spcBef>
              <a:buFont typeface="Arial" pitchFamily="34" charset="0"/>
              <a:buChar char="•"/>
            </a:pPr>
            <a:r>
              <a:rPr lang="en-GB" sz="1400" b="0" dirty="0" smtClean="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endParaRPr lang="en-GB" sz="1400" b="0" dirty="0" smtClean="0"/>
          </a:p>
          <a:p>
            <a:pPr marL="342900" indent="-342900" algn="l">
              <a:lnSpc>
                <a:spcPct val="130000"/>
              </a:lnSpc>
              <a:spcBef>
                <a:spcPts val="600"/>
              </a:spcBef>
              <a:buFont typeface="Arial" pitchFamily="34" charset="0"/>
              <a:buChar char="•"/>
            </a:pPr>
            <a:r>
              <a:rPr lang="en-US" sz="1400" b="0" dirty="0" smtClean="0"/>
              <a:t>Adaptations </a:t>
            </a:r>
            <a:r>
              <a:rPr lang="en-US" sz="1400" b="0" dirty="0"/>
              <a:t>of powertrain components </a:t>
            </a:r>
            <a:r>
              <a:rPr lang="en-US" sz="1400" b="0" dirty="0" smtClean="0"/>
              <a:t>architecture</a:t>
            </a:r>
          </a:p>
          <a:p>
            <a:pPr marL="800100" lvl="1" indent="-342900" algn="l">
              <a:lnSpc>
                <a:spcPct val="130000"/>
              </a:lnSpc>
              <a:spcBef>
                <a:spcPts val="300"/>
              </a:spcBef>
              <a:buFont typeface="Arial" pitchFamily="34" charset="0"/>
              <a:buChar char="•"/>
            </a:pPr>
            <a:r>
              <a:rPr lang="en-US" sz="1400" b="0" dirty="0" smtClean="0"/>
              <a:t>Move </a:t>
            </a:r>
            <a:r>
              <a:rPr lang="en-US" sz="1400" b="0" dirty="0"/>
              <a:t>wheels inertia from vehicle to </a:t>
            </a:r>
            <a:r>
              <a:rPr lang="en-US" sz="1400" b="0" dirty="0" smtClean="0"/>
              <a:t>wheels</a:t>
            </a:r>
          </a:p>
          <a:p>
            <a:pPr marL="800100" lvl="1" indent="-342900" algn="l">
              <a:lnSpc>
                <a:spcPct val="130000"/>
              </a:lnSpc>
              <a:spcBef>
                <a:spcPts val="300"/>
              </a:spcBef>
              <a:buFont typeface="Arial" pitchFamily="34" charset="0"/>
              <a:buChar char="•"/>
            </a:pPr>
            <a:r>
              <a:rPr lang="en-US" sz="1400" b="0" dirty="0" smtClean="0"/>
              <a:t>Auxiliaries </a:t>
            </a:r>
            <a:r>
              <a:rPr lang="en-US" sz="1400" b="0" dirty="0"/>
              <a:t>no longer connected via clutch to the engine but via a separate </a:t>
            </a:r>
            <a:r>
              <a:rPr lang="en-US" sz="1400" b="0" dirty="0" smtClean="0"/>
              <a:t>port</a:t>
            </a:r>
          </a:p>
          <a:p>
            <a:pPr marL="800100" lvl="1" indent="-342900" algn="l">
              <a:lnSpc>
                <a:spcPct val="130000"/>
              </a:lnSpc>
              <a:spcBef>
                <a:spcPts val="300"/>
              </a:spcBef>
              <a:buFont typeface="Arial" pitchFamily="34" charset="0"/>
              <a:buChar char="•"/>
            </a:pPr>
            <a:r>
              <a:rPr lang="en-US" sz="1400" b="0" dirty="0" smtClean="0"/>
              <a:t>Engine </a:t>
            </a:r>
            <a:r>
              <a:rPr lang="en-US" sz="1400" b="0" dirty="0"/>
              <a:t>checks overload of gearbox and engine </a:t>
            </a:r>
            <a:r>
              <a:rPr lang="en-US" sz="1400" b="0" dirty="0" smtClean="0"/>
              <a:t>overload</a:t>
            </a:r>
          </a:p>
          <a:p>
            <a:pPr marL="342900" indent="-342900" algn="l">
              <a:lnSpc>
                <a:spcPct val="130000"/>
              </a:lnSpc>
              <a:spcBef>
                <a:spcPts val="600"/>
              </a:spcBef>
              <a:buFont typeface="Arial" pitchFamily="34" charset="0"/>
              <a:buChar char="•"/>
            </a:pPr>
            <a:r>
              <a:rPr lang="en-US" sz="1400" b="0" dirty="0" smtClean="0"/>
              <a:t>Fixed </a:t>
            </a:r>
            <a:r>
              <a:rPr lang="en-US" sz="1400" b="0" dirty="0"/>
              <a:t>some driving behavior related issues in </a:t>
            </a:r>
            <a:r>
              <a:rPr lang="en-US" sz="1400" b="0" dirty="0" err="1" smtClean="0"/>
              <a:t>VectoCore</a:t>
            </a:r>
            <a:r>
              <a:rPr lang="en-US" sz="1400" b="0" dirty="0" smtClean="0"/>
              <a:t>:</a:t>
            </a:r>
          </a:p>
          <a:p>
            <a:pPr marL="800100" lvl="1" indent="-342900" algn="l">
              <a:lnSpc>
                <a:spcPct val="130000"/>
              </a:lnSpc>
              <a:spcBef>
                <a:spcPts val="300"/>
              </a:spcBef>
              <a:buFont typeface="Arial" pitchFamily="34" charset="0"/>
              <a:buChar char="•"/>
            </a:pPr>
            <a:r>
              <a:rPr lang="en-US" sz="1400" b="0" dirty="0" smtClean="0"/>
              <a:t>When </a:t>
            </a:r>
            <a:r>
              <a:rPr lang="en-US" sz="1400" b="0" dirty="0"/>
              <a:t>the vehicle comes to a halt during gear shift, instead of aborting the cycle, it tries to drive away again with an appropriate gear</a:t>
            </a:r>
            <a:r>
              <a:rPr lang="en-US" sz="1400" b="0" dirty="0" smtClean="0"/>
              <a:t>.</a:t>
            </a:r>
          </a:p>
          <a:p>
            <a:pPr marL="342900" indent="-342900" algn="l">
              <a:lnSpc>
                <a:spcPct val="130000"/>
              </a:lnSpc>
              <a:spcBef>
                <a:spcPts val="600"/>
              </a:spcBef>
              <a:buFont typeface="Arial" pitchFamily="34" charset="0"/>
              <a:buChar char="•"/>
            </a:pPr>
            <a:r>
              <a:rPr lang="en-US" sz="1400" b="0" dirty="0" err="1" smtClean="0"/>
              <a:t>ModData</a:t>
            </a:r>
            <a:r>
              <a:rPr lang="en-US" sz="1400" b="0" dirty="0" smtClean="0"/>
              <a:t> Format </a:t>
            </a:r>
            <a:r>
              <a:rPr lang="en-US" sz="1400" b="0" dirty="0"/>
              <a:t>changed for better information and </a:t>
            </a:r>
            <a:r>
              <a:rPr lang="en-US" sz="1400" b="0" dirty="0" smtClean="0"/>
              <a:t>clarity</a:t>
            </a:r>
          </a:p>
          <a:p>
            <a:pPr marL="342900" indent="-342900" algn="l">
              <a:lnSpc>
                <a:spcPct val="130000"/>
              </a:lnSpc>
              <a:spcBef>
                <a:spcPts val="600"/>
              </a:spcBef>
              <a:buFont typeface="Arial" pitchFamily="34" charset="0"/>
              <a:buChar char="•"/>
            </a:pPr>
            <a:r>
              <a:rPr lang="en-US" sz="1400" b="0" dirty="0"/>
              <a:t>Added validation of input </a:t>
            </a:r>
            <a:r>
              <a:rPr lang="en-US" sz="1400" b="0" dirty="0" smtClean="0"/>
              <a:t>values (according to latest VectoInputParameters.xls)</a:t>
            </a:r>
          </a:p>
          <a:p>
            <a:pPr marL="342900" indent="-342900" algn="l">
              <a:lnSpc>
                <a:spcPct val="130000"/>
              </a:lnSpc>
              <a:spcBef>
                <a:spcPts val="600"/>
              </a:spcBef>
              <a:buFont typeface="Arial" pitchFamily="34" charset="0"/>
              <a:buChar char="•"/>
            </a:pPr>
            <a:r>
              <a:rPr lang="en-US" sz="1400" b="0" dirty="0" smtClean="0"/>
              <a:t>Various </a:t>
            </a:r>
            <a:r>
              <a:rPr lang="en-US" sz="1400" b="0" dirty="0" err="1" smtClean="0"/>
              <a:t>bugfixes</a:t>
            </a:r>
            <a:endParaRPr lang="en-GB" sz="1400" b="0" dirty="0" smtClean="0"/>
          </a:p>
        </p:txBody>
      </p:sp>
    </p:spTree>
    <p:extLst>
      <p:ext uri="{BB962C8B-B14F-4D97-AF65-F5344CB8AC3E}">
        <p14:creationId xmlns:p14="http://schemas.microsoft.com/office/powerpoint/2010/main" val="21678138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Pwheel</a:t>
            </a:r>
            <a:r>
              <a:rPr lang="en-US" dirty="0" smtClean="0"/>
              <a:t> (</a:t>
            </a:r>
            <a:r>
              <a:rPr lang="en-US" dirty="0" err="1" smtClean="0"/>
              <a:t>SiCo</a:t>
            </a:r>
            <a:r>
              <a:rPr lang="en-US" dirty="0" smtClean="0"/>
              <a:t>) Mode</a:t>
            </a:r>
            <a:endParaRPr lang="en-US" dirty="0"/>
          </a:p>
        </p:txBody>
      </p:sp>
      <p:sp>
        <p:nvSpPr>
          <p:cNvPr id="3" name="Inhaltsplatzhalter 2"/>
          <p:cNvSpPr>
            <a:spLocks noGrp="1"/>
          </p:cNvSpPr>
          <p:nvPr>
            <p:ph idx="1"/>
          </p:nvPr>
        </p:nvSpPr>
        <p:spPr/>
        <p:txBody>
          <a:bodyPr/>
          <a:lstStyle/>
          <a:p>
            <a:r>
              <a:rPr lang="en-US" dirty="0" smtClean="0"/>
              <a:t>Function as already available in </a:t>
            </a:r>
            <a:r>
              <a:rPr lang="en-US" dirty="0" err="1" smtClean="0"/>
              <a:t>Vecto</a:t>
            </a:r>
            <a:r>
              <a:rPr lang="en-US" dirty="0" smtClean="0"/>
              <a:t> 2.2 also added in </a:t>
            </a:r>
            <a:r>
              <a:rPr lang="en-US" dirty="0" err="1" smtClean="0"/>
              <a:t>Vecto</a:t>
            </a:r>
            <a:r>
              <a:rPr lang="en-US" dirty="0" smtClean="0"/>
              <a:t> 3.0.2</a:t>
            </a:r>
          </a:p>
          <a:p>
            <a:pPr lvl="1"/>
            <a:r>
              <a:rPr lang="en-US" dirty="0" smtClean="0"/>
              <a:t>Driving cycle specifies power at wheel, engine speed, gear, and auxiliary power</a:t>
            </a:r>
          </a:p>
          <a:p>
            <a:pPr lvl="1"/>
            <a:r>
              <a:rPr lang="en-US" dirty="0"/>
              <a:t>No driver model in the simulation.</a:t>
            </a:r>
          </a:p>
          <a:p>
            <a:pPr lvl="1"/>
            <a:r>
              <a:rPr lang="en-US" dirty="0" smtClean="0"/>
              <a:t>The </a:t>
            </a:r>
            <a:r>
              <a:rPr lang="en-US" dirty="0" err="1"/>
              <a:t>Vecto</a:t>
            </a:r>
            <a:r>
              <a:rPr lang="en-US" dirty="0"/>
              <a:t> gear-shift model is overruled.</a:t>
            </a:r>
          </a:p>
          <a:p>
            <a:pPr lvl="1"/>
            <a:r>
              <a:rPr lang="en-US" dirty="0"/>
              <a:t>Function used for </a:t>
            </a:r>
            <a:r>
              <a:rPr lang="en-US" dirty="0" smtClean="0"/>
              <a:t>creating reference results for </a:t>
            </a:r>
            <a:r>
              <a:rPr lang="en-US" dirty="0" err="1" smtClean="0"/>
              <a:t>SiCo</a:t>
            </a:r>
            <a:r>
              <a:rPr lang="en-US" dirty="0" smtClean="0"/>
              <a:t> tests</a:t>
            </a:r>
          </a:p>
          <a:p>
            <a:pPr lvl="1"/>
            <a:r>
              <a:rPr lang="en-US" dirty="0" smtClean="0"/>
              <a:t>For details see user manual: Simulation Models / </a:t>
            </a:r>
            <a:r>
              <a:rPr lang="en-US" dirty="0" err="1" smtClean="0"/>
              <a:t>Pwheel</a:t>
            </a:r>
            <a:r>
              <a:rPr lang="en-US" dirty="0" smtClean="0"/>
              <a:t> Input (</a:t>
            </a:r>
            <a:r>
              <a:rPr lang="en-US" dirty="0" err="1" smtClean="0"/>
              <a:t>SiCo</a:t>
            </a:r>
            <a:r>
              <a:rPr lang="en-US" dirty="0" smtClean="0"/>
              <a:t>)</a:t>
            </a:r>
            <a:endParaRPr lang="en-US" dirty="0"/>
          </a:p>
          <a:p>
            <a:pPr lvl="1"/>
            <a:endParaRPr lang="en-US" dirty="0" smtClean="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Measured Speed Mode</a:t>
            </a:r>
            <a:endParaRPr lang="en-US" dirty="0"/>
          </a:p>
        </p:txBody>
      </p:sp>
      <p:sp>
        <p:nvSpPr>
          <p:cNvPr id="3" name="Inhaltsplatzhalter 2"/>
          <p:cNvSpPr>
            <a:spLocks noGrp="1"/>
          </p:cNvSpPr>
          <p:nvPr>
            <p:ph idx="1"/>
          </p:nvPr>
        </p:nvSpPr>
        <p:spPr/>
        <p:txBody>
          <a:bodyPr/>
          <a:lstStyle/>
          <a:p>
            <a:r>
              <a:rPr lang="en-US" dirty="0" smtClean="0"/>
              <a:t>Functionality already available in </a:t>
            </a:r>
            <a:r>
              <a:rPr lang="en-US" dirty="0" err="1" smtClean="0"/>
              <a:t>Vecto</a:t>
            </a:r>
            <a:r>
              <a:rPr lang="en-US" dirty="0" smtClean="0"/>
              <a:t> 2.2 added in </a:t>
            </a:r>
            <a:r>
              <a:rPr lang="en-US" dirty="0" err="1" smtClean="0"/>
              <a:t>Vecto</a:t>
            </a:r>
            <a:r>
              <a:rPr lang="en-US" dirty="0" smtClean="0"/>
              <a:t> 3.0.2</a:t>
            </a:r>
          </a:p>
          <a:p>
            <a:pPr lvl="1"/>
            <a:r>
              <a:rPr lang="en-US" dirty="0" smtClean="0"/>
              <a:t>Driving cycle not defined by target speed but by actual speed. No driver model in the simulation.</a:t>
            </a:r>
          </a:p>
          <a:p>
            <a:pPr lvl="1"/>
            <a:r>
              <a:rPr lang="en-US" dirty="0" smtClean="0"/>
              <a:t>Gear and engine speed can be specified in the driving cycle. In this case the </a:t>
            </a:r>
            <a:r>
              <a:rPr lang="en-US" dirty="0" err="1" smtClean="0"/>
              <a:t>Vecto</a:t>
            </a:r>
            <a:r>
              <a:rPr lang="en-US" dirty="0" smtClean="0"/>
              <a:t> gear-shift model is overruled.</a:t>
            </a:r>
          </a:p>
          <a:p>
            <a:pPr lvl="1"/>
            <a:r>
              <a:rPr lang="en-US" dirty="0" smtClean="0"/>
              <a:t>Function used for “proof of concept” purposes</a:t>
            </a:r>
          </a:p>
          <a:p>
            <a:pPr lvl="1"/>
            <a:r>
              <a:rPr lang="en-US" dirty="0" smtClean="0"/>
              <a:t>For details see user manual: Calculation Modes / Engineering Mode / Measured Speed</a:t>
            </a:r>
            <a:endParaRPr lang="en-US" dirty="0"/>
          </a:p>
        </p:txBody>
      </p:sp>
    </p:spTree>
    <p:extLst>
      <p:ext uri="{BB962C8B-B14F-4D97-AF65-F5344CB8AC3E}">
        <p14:creationId xmlns:p14="http://schemas.microsoft.com/office/powerpoint/2010/main" val="37358088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t>
            </a:r>
            <a:r>
              <a:rPr lang="en-US" dirty="0" err="1" smtClean="0"/>
              <a:t>vmod</a:t>
            </a:r>
            <a:r>
              <a:rPr lang="en-US" dirty="0" smtClean="0"/>
              <a:t> File Update</a:t>
            </a:r>
            <a:endParaRPr lang="en-US" dirty="0"/>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r>
              <a:rPr lang="en-US" dirty="0" smtClean="0"/>
              <a:t>.</a:t>
            </a:r>
          </a:p>
          <a:p>
            <a:r>
              <a:rPr lang="en-US" dirty="0" smtClean="0"/>
              <a:t>For details see the user manual: Input and Output / Modal Results (.</a:t>
            </a:r>
            <a:r>
              <a:rPr lang="en-US" dirty="0" err="1" smtClean="0"/>
              <a:t>vmod</a:t>
            </a:r>
            <a:r>
              <a:rPr lang="en-US" dirty="0" smtClean="0"/>
              <a:t>)</a:t>
            </a:r>
            <a:endParaRPr lang="en-US" dirty="0"/>
          </a:p>
        </p:txBody>
      </p:sp>
    </p:spTree>
    <p:extLst>
      <p:ext uri="{BB962C8B-B14F-4D97-AF65-F5344CB8AC3E}">
        <p14:creationId xmlns:p14="http://schemas.microsoft.com/office/powerpoint/2010/main" val="38697541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Changelog 3.0.2</a:t>
            </a:r>
            <a:endParaRPr lang="en-US" dirty="0"/>
          </a:p>
        </p:txBody>
      </p:sp>
      <p:sp>
        <p:nvSpPr>
          <p:cNvPr id="3" name="Inhaltsplatzhalter 2"/>
          <p:cNvSpPr>
            <a:spLocks noGrp="1"/>
          </p:cNvSpPr>
          <p:nvPr>
            <p:ph idx="1"/>
          </p:nvPr>
        </p:nvSpPr>
        <p:spPr/>
        <p:txBody>
          <a:bodyPr/>
          <a:lstStyle/>
          <a:p>
            <a:r>
              <a:rPr lang="en-US" sz="800" dirty="0"/>
              <a:t>- New simulation modes:</a:t>
            </a:r>
          </a:p>
          <a:p>
            <a:r>
              <a:rPr lang="en-US" sz="800" dirty="0"/>
              <a:t>    + Measured Speed</a:t>
            </a:r>
          </a:p>
          <a:p>
            <a:r>
              <a:rPr lang="en-US" sz="800" dirty="0"/>
              <a:t>    + Measured Speed with Gear</a:t>
            </a:r>
          </a:p>
          <a:p>
            <a:r>
              <a:rPr lang="en-US" sz="800" dirty="0"/>
              <a:t>    +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a:t>    + Move wheels inertia from vehicle to wheels</a:t>
            </a:r>
          </a:p>
          <a:p>
            <a:r>
              <a:rPr lang="en-US" sz="800" dirty="0"/>
              <a:t>    + Auxiliaries no longer connected via clutch to the engine but via a separate port</a:t>
            </a:r>
          </a:p>
          <a:p>
            <a:r>
              <a:rPr lang="en-US" sz="800" dirty="0"/>
              <a:t>    + Engine checks overload of gearbox and engine overload</a:t>
            </a:r>
          </a:p>
          <a:p>
            <a:r>
              <a:rPr lang="en-US" sz="800" dirty="0"/>
              <a:t>- Fixed some driving behavior related issues in </a:t>
            </a:r>
            <a:r>
              <a:rPr lang="en-US" sz="800" dirty="0" err="1"/>
              <a:t>VectoCore</a:t>
            </a:r>
            <a:r>
              <a:rPr lang="en-US" sz="800" dirty="0"/>
              <a:t>:</a:t>
            </a:r>
          </a:p>
          <a:p>
            <a:r>
              <a:rPr lang="en-US" sz="800" dirty="0"/>
              <a:t>    + 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smtClean="0"/>
              <a:t>v_air</a:t>
            </a:r>
            <a:r>
              <a:rPr lang="en-US" sz="800" dirty="0" smtClean="0"/>
              <a:t>/beta </a:t>
            </a:r>
            <a:r>
              <a:rPr lang="en-US" sz="800" dirty="0"/>
              <a:t>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endParaRPr lang="en-US" dirty="0"/>
          </a:p>
        </p:txBody>
      </p:sp>
      <p:sp>
        <p:nvSpPr>
          <p:cNvPr id="3" name="Inhaltsplatzhalter 2"/>
          <p:cNvSpPr>
            <a:spLocks noGrp="1"/>
          </p:cNvSpPr>
          <p:nvPr>
            <p:ph idx="1"/>
          </p:nvPr>
        </p:nvSpPr>
        <p:spPr>
          <a:xfrm>
            <a:off x="468315" y="1412776"/>
            <a:ext cx="8496173" cy="4713387"/>
          </a:xfrm>
        </p:spPr>
        <p:txBody>
          <a:bodyPr/>
          <a:lstStyle/>
          <a:p>
            <a:r>
              <a:rPr lang="en-US" dirty="0" smtClean="0"/>
              <a:t>Main Updates</a:t>
            </a:r>
          </a:p>
          <a:p>
            <a:pPr lvl="1"/>
            <a:r>
              <a:rPr lang="en-US" dirty="0" smtClean="0"/>
              <a:t>Removed VECTO Core 2.2</a:t>
            </a:r>
          </a:p>
          <a:p>
            <a:pPr lvl="1"/>
            <a:r>
              <a:rPr lang="en-US" dirty="0" smtClean="0"/>
              <a:t>Refactoring of the User-Interface Backend: loading, saving files and validating user input uses </a:t>
            </a:r>
            <a:r>
              <a:rPr lang="en-US" dirty="0" err="1" smtClean="0"/>
              <a:t>Vecto</a:t>
            </a:r>
            <a:r>
              <a:rPr lang="en-US" dirty="0" smtClean="0"/>
              <a:t> 3 models</a:t>
            </a:r>
          </a:p>
          <a:p>
            <a:pPr lvl="1"/>
            <a:r>
              <a:rPr lang="en-US" dirty="0" smtClean="0"/>
              <a:t>AT-Gearbox Model: differentiate between AT gearbox with serial torque converter and AT gearbox using </a:t>
            </a:r>
            <a:r>
              <a:rPr lang="en-US" dirty="0" err="1" smtClean="0"/>
              <a:t>powersplit</a:t>
            </a:r>
            <a:endParaRPr lang="en-US" dirty="0" smtClean="0"/>
          </a:p>
          <a:p>
            <a:pPr lvl="1"/>
            <a:r>
              <a:rPr lang="en-US" dirty="0" smtClean="0"/>
              <a:t>Numbering of gears with AT gearbox corresponds to mechanical gears, new column </a:t>
            </a:r>
            <a:r>
              <a:rPr lang="en-US" dirty="0" err="1" smtClean="0"/>
              <a:t>TC_locked</a:t>
            </a:r>
            <a:r>
              <a:rPr lang="en-US" dirty="0" smtClean="0"/>
              <a:t> in .</a:t>
            </a:r>
            <a:r>
              <a:rPr lang="en-US" dirty="0" err="1" smtClean="0"/>
              <a:t>vmod</a:t>
            </a:r>
            <a:r>
              <a:rPr lang="en-US" dirty="0" smtClean="0"/>
              <a:t> file to indicate if torque converter is active</a:t>
            </a:r>
          </a:p>
          <a:p>
            <a:pPr lvl="1"/>
            <a:r>
              <a:rPr lang="en-US" dirty="0" smtClean="0"/>
              <a:t>Torque converter gear no longer allowed in input (added by </a:t>
            </a:r>
            <a:r>
              <a:rPr lang="en-US" dirty="0" err="1" smtClean="0"/>
              <a:t>Vecto</a:t>
            </a:r>
            <a:r>
              <a:rPr lang="en-US" dirty="0" smtClean="0"/>
              <a:t> depending on the AT model)</a:t>
            </a:r>
          </a:p>
          <a:p>
            <a:pPr lvl="1"/>
            <a:r>
              <a:rPr lang="en-US" dirty="0" smtClean="0"/>
              <a:t>New implementation of torque converter model (analytic solutions)</a:t>
            </a:r>
          </a:p>
          <a:p>
            <a:pPr lvl="1"/>
            <a:r>
              <a:rPr lang="en-US" dirty="0" smtClean="0"/>
              <a:t>Added PTO option for municipal utility vehicles: PTO idle losses, separate PTO cycle during standstill</a:t>
            </a:r>
          </a:p>
          <a:p>
            <a:pPr lvl="1"/>
            <a:r>
              <a:rPr lang="en-US" dirty="0" smtClean="0"/>
              <a:t>Added </a:t>
            </a:r>
            <a:r>
              <a:rPr lang="en-US" dirty="0" err="1" smtClean="0"/>
              <a:t>Angledrive</a:t>
            </a:r>
            <a:r>
              <a:rPr lang="en-US" dirty="0" smtClean="0"/>
              <a:t> Component</a:t>
            </a:r>
          </a:p>
          <a:p>
            <a:pPr lvl="1"/>
            <a:r>
              <a:rPr lang="en-US" dirty="0" smtClean="0"/>
              <a:t>Option for constant Auxiliary Power Demand in Job-File</a:t>
            </a:r>
            <a:endParaRPr lang="en-US" dirty="0"/>
          </a:p>
        </p:txBody>
      </p:sp>
    </p:spTree>
    <p:extLst>
      <p:ext uri="{BB962C8B-B14F-4D97-AF65-F5344CB8AC3E}">
        <p14:creationId xmlns:p14="http://schemas.microsoft.com/office/powerpoint/2010/main" val="191121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endParaRPr lang="en-US" dirty="0"/>
          </a:p>
        </p:txBody>
      </p:sp>
      <p:sp>
        <p:nvSpPr>
          <p:cNvPr id="3" name="Inhaltsplatzhalter 2"/>
          <p:cNvSpPr>
            <a:spLocks noGrp="1"/>
          </p:cNvSpPr>
          <p:nvPr>
            <p:ph idx="1"/>
          </p:nvPr>
        </p:nvSpPr>
        <p:spPr>
          <a:xfrm>
            <a:off x="468315" y="1268760"/>
            <a:ext cx="8496173" cy="4857403"/>
          </a:xfrm>
        </p:spPr>
        <p:txBody>
          <a:bodyPr/>
          <a:lstStyle/>
          <a:p>
            <a:r>
              <a:rPr lang="en-US" dirty="0" smtClean="0"/>
              <a:t>Main Updates (cont.)</a:t>
            </a:r>
          </a:p>
          <a:p>
            <a:pPr lvl="1"/>
            <a:r>
              <a:rPr lang="en-US" dirty="0" smtClean="0"/>
              <a:t>Normalize x/y values before triangulating Delaunay map (transmission loss-maps, fuel consumption loss map)</a:t>
            </a:r>
          </a:p>
          <a:p>
            <a:pPr lvl="1"/>
            <a:r>
              <a:rPr lang="en-US" dirty="0" smtClean="0"/>
              <a:t>Additional fuel consumption correction factor in declaration mode: cold/hot balancing factor</a:t>
            </a:r>
          </a:p>
          <a:p>
            <a:pPr lvl="1"/>
            <a:r>
              <a:rPr lang="en-US" dirty="0" smtClean="0"/>
              <a:t>Added fuel consumption correction factor (WHTC, Cold/Hot balancing, …) in engineering mode</a:t>
            </a:r>
          </a:p>
          <a:p>
            <a:pPr lvl="1"/>
            <a:r>
              <a:rPr lang="en-US" dirty="0" smtClean="0"/>
              <a:t>Update </a:t>
            </a:r>
            <a:r>
              <a:rPr lang="en-US" dirty="0"/>
              <a:t>auxiliaries power demand according to latest </a:t>
            </a:r>
            <a:r>
              <a:rPr lang="en-US" dirty="0" err="1" smtClean="0"/>
              <a:t>whitebook</a:t>
            </a:r>
            <a:endParaRPr lang="en-US" dirty="0" smtClean="0"/>
          </a:p>
          <a:p>
            <a:pPr lvl="1"/>
            <a:r>
              <a:rPr lang="en-US" dirty="0" smtClean="0"/>
              <a:t>Allow multiple steered axles</a:t>
            </a:r>
          </a:p>
          <a:p>
            <a:pPr lvl="1"/>
            <a:r>
              <a:rPr lang="en-US" dirty="0" smtClean="0"/>
              <a:t>Adapted engine idle controller (during declutch) – engine speed decreases faster</a:t>
            </a:r>
          </a:p>
          <a:p>
            <a:pPr lvl="1"/>
            <a:r>
              <a:rPr lang="en-US" dirty="0" smtClean="0"/>
              <a:t>SUM-File: split </a:t>
            </a:r>
            <a:r>
              <a:rPr lang="en-US" dirty="0" err="1" smtClean="0"/>
              <a:t>E_axl_gbx</a:t>
            </a:r>
            <a:r>
              <a:rPr lang="en-US" dirty="0" smtClean="0"/>
              <a:t> into two columns, </a:t>
            </a:r>
            <a:r>
              <a:rPr lang="en-US" dirty="0" err="1" smtClean="0"/>
              <a:t>E_axl</a:t>
            </a:r>
            <a:r>
              <a:rPr lang="en-US" dirty="0" smtClean="0"/>
              <a:t> and </a:t>
            </a:r>
            <a:r>
              <a:rPr lang="en-US" dirty="0" err="1" smtClean="0"/>
              <a:t>E_gbx</a:t>
            </a:r>
            <a:endParaRPr lang="en-US" dirty="0" smtClean="0"/>
          </a:p>
          <a:p>
            <a:pPr lvl="1"/>
            <a:r>
              <a:rPr lang="en-US" dirty="0" smtClean="0"/>
              <a:t>New columns in mod-file: PTO, torque converter</a:t>
            </a:r>
            <a:endParaRPr lang="en-US" dirty="0"/>
          </a:p>
          <a:p>
            <a:pPr lvl="1"/>
            <a:r>
              <a:rPr lang="en-US" dirty="0" smtClean="0"/>
              <a:t>Removed full-load curve per gear, only single value </a:t>
            </a:r>
            <a:r>
              <a:rPr lang="en-US" dirty="0" err="1" smtClean="0"/>
              <a:t>MaxTorque</a:t>
            </a:r>
            <a:endParaRPr lang="en-US" dirty="0" smtClean="0"/>
          </a:p>
          <a:p>
            <a:pPr lvl="1"/>
            <a:r>
              <a:rPr lang="en-US" dirty="0" smtClean="0"/>
              <a:t>Removed rims (dynamic wheel radius depends on wheel type)</a:t>
            </a:r>
          </a:p>
          <a:p>
            <a:pPr lvl="1"/>
            <a:r>
              <a:rPr lang="en-US" dirty="0" smtClean="0"/>
              <a:t>Fixes in AAUX module: open correct file-browser, save selected files</a:t>
            </a:r>
          </a:p>
          <a:p>
            <a:pPr lvl="1"/>
            <a:endParaRPr lang="en-US" dirty="0" smtClean="0"/>
          </a:p>
        </p:txBody>
      </p:sp>
    </p:spTree>
    <p:extLst>
      <p:ext uri="{BB962C8B-B14F-4D97-AF65-F5344CB8AC3E}">
        <p14:creationId xmlns:p14="http://schemas.microsoft.com/office/powerpoint/2010/main" val="3003112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smtClean="0"/>
              <a:t>Status quo VECTO software and open issues (Oct. 2016)</a:t>
            </a:r>
            <a:endParaRPr lang="en-US" dirty="0"/>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smtClean="0"/>
              <a:t>Next </a:t>
            </a:r>
            <a:r>
              <a:rPr lang="de-AT" sz="2000" dirty="0" err="1" smtClean="0"/>
              <a:t>issues</a:t>
            </a:r>
            <a:r>
              <a:rPr lang="de-AT" sz="2000" dirty="0" smtClean="0"/>
              <a:t> on </a:t>
            </a:r>
            <a:r>
              <a:rPr lang="de-AT" sz="2000" dirty="0" err="1" smtClean="0"/>
              <a:t>the</a:t>
            </a:r>
            <a:r>
              <a:rPr lang="de-AT" sz="2000" dirty="0" smtClean="0"/>
              <a:t> </a:t>
            </a:r>
            <a:r>
              <a:rPr lang="de-AT" sz="2000" dirty="0" err="1" smtClean="0"/>
              <a:t>to</a:t>
            </a:r>
            <a:r>
              <a:rPr lang="de-AT" sz="2000" dirty="0" smtClean="0"/>
              <a:t> do </a:t>
            </a:r>
            <a:r>
              <a:rPr lang="de-AT" sz="2000" dirty="0" err="1" smtClean="0"/>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smtClean="0"/>
              <a:t>Further development of the AT model</a:t>
            </a:r>
            <a:br>
              <a:rPr lang="en-GB" sz="1400" dirty="0" smtClean="0"/>
            </a:br>
            <a:r>
              <a:rPr lang="en-GB" sz="1400" b="0" dirty="0" smtClean="0"/>
              <a:t>Consideration of losses during power shifts, update of gear shift logics</a:t>
            </a:r>
          </a:p>
          <a:p>
            <a:pPr marL="285750" indent="-285750" algn="l">
              <a:buFont typeface="Arial" panose="020B0604020202020204" pitchFamily="34" charset="0"/>
              <a:buChar char="•"/>
            </a:pPr>
            <a:r>
              <a:rPr lang="en-GB" sz="1400" dirty="0" smtClean="0"/>
              <a:t>Reimplementation </a:t>
            </a:r>
            <a:r>
              <a:rPr lang="en-GB" sz="1400" dirty="0"/>
              <a:t>of engine stop/start</a:t>
            </a:r>
          </a:p>
          <a:p>
            <a:pPr marL="285750" indent="-285750" algn="l">
              <a:buFont typeface="Arial" panose="020B0604020202020204" pitchFamily="34" charset="0"/>
              <a:buChar char="•"/>
            </a:pPr>
            <a:r>
              <a:rPr lang="en-GB" sz="1400" dirty="0" smtClean="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smtClean="0"/>
              <a:t>Items waiting for decision on methods and resources:</a:t>
            </a:r>
          </a:p>
          <a:p>
            <a:pPr marL="285750" indent="-285750" algn="l">
              <a:buFont typeface="Arial" panose="020B0604020202020204" pitchFamily="34" charset="0"/>
              <a:buChar char="•"/>
            </a:pPr>
            <a:r>
              <a:rPr lang="en-GB" sz="1400" dirty="0" smtClean="0"/>
              <a:t>Update engine data (according to update of Annex II)</a:t>
            </a:r>
            <a:br>
              <a:rPr lang="en-GB" sz="1400" dirty="0" smtClean="0"/>
            </a:br>
            <a:r>
              <a:rPr lang="en-GB" sz="1400" b="0" dirty="0" smtClean="0"/>
              <a:t>Other fuels than diesel, “top torque” feature, correction factor for periodic </a:t>
            </a:r>
            <a:r>
              <a:rPr lang="en-GB" sz="1400" b="0" dirty="0" err="1" smtClean="0"/>
              <a:t>regerating</a:t>
            </a:r>
            <a:r>
              <a:rPr lang="en-GB" sz="1400" b="0" dirty="0" smtClean="0"/>
              <a:t> DPFs</a:t>
            </a:r>
          </a:p>
          <a:p>
            <a:pPr marL="285750" indent="-285750" algn="l">
              <a:buFont typeface="Arial" panose="020B0604020202020204" pitchFamily="34" charset="0"/>
              <a:buChar char="•"/>
            </a:pPr>
            <a:r>
              <a:rPr lang="en-GB" sz="1400" dirty="0" smtClean="0"/>
              <a:t>Declaration mode: </a:t>
            </a:r>
          </a:p>
          <a:p>
            <a:pPr marL="742950" lvl="1" indent="-285750" algn="l">
              <a:spcBef>
                <a:spcPts val="300"/>
              </a:spcBef>
              <a:buFont typeface="Arial" panose="020B0604020202020204" pitchFamily="34" charset="0"/>
              <a:buChar char="•"/>
            </a:pPr>
            <a:r>
              <a:rPr lang="en-GB" sz="1400" dirty="0"/>
              <a:t>Revision of calculated vehicle </a:t>
            </a:r>
            <a:r>
              <a:rPr lang="en-GB" sz="1400" dirty="0" smtClean="0"/>
              <a:t>loads</a:t>
            </a:r>
          </a:p>
          <a:p>
            <a:pPr marL="742950" lvl="1" indent="-285750" algn="l">
              <a:spcBef>
                <a:spcPts val="300"/>
              </a:spcBef>
              <a:buFont typeface="Arial" panose="020B0604020202020204" pitchFamily="34" charset="0"/>
              <a:buChar char="•"/>
            </a:pPr>
            <a:r>
              <a:rPr lang="en-GB" sz="1400" dirty="0" smtClean="0"/>
              <a:t>implementation of refuse cycle (instead “municipal”)</a:t>
            </a:r>
            <a:br>
              <a:rPr lang="en-GB" sz="1400" dirty="0" smtClean="0"/>
            </a:br>
            <a:r>
              <a:rPr lang="en-GB" sz="1400" b="0" dirty="0" smtClean="0"/>
              <a:t>Update of driving cycle, consideration of generic PTO loads during collection part,</a:t>
            </a:r>
            <a:br>
              <a:rPr lang="en-GB" sz="1400" b="0" dirty="0" smtClean="0"/>
            </a:br>
            <a:r>
              <a:rPr lang="en-GB" sz="1400" b="0" dirty="0" smtClean="0"/>
              <a:t>generic body weight and payload</a:t>
            </a:r>
          </a:p>
          <a:p>
            <a:pPr marL="742950" lvl="1" indent="-285750" algn="l">
              <a:spcBef>
                <a:spcPts val="300"/>
              </a:spcBef>
              <a:buFont typeface="Arial" panose="020B0604020202020204" pitchFamily="34" charset="0"/>
              <a:buChar char="•"/>
            </a:pPr>
            <a:r>
              <a:rPr lang="en-GB" sz="1400" dirty="0"/>
              <a:t>VECTO output (approval </a:t>
            </a:r>
            <a:r>
              <a:rPr lang="en-GB" sz="1400" dirty="0" smtClean="0"/>
              <a:t>authorities</a:t>
            </a:r>
            <a:r>
              <a:rPr lang="en-GB" sz="1400" dirty="0"/>
              <a:t>, customer info, monitoring</a:t>
            </a:r>
            <a:r>
              <a:rPr lang="en-GB" sz="1400" dirty="0" smtClean="0"/>
              <a:t>)</a:t>
            </a:r>
          </a:p>
          <a:p>
            <a:pPr marL="742950" lvl="1" indent="-285750" algn="l">
              <a:spcBef>
                <a:spcPts val="300"/>
              </a:spcBef>
              <a:buFont typeface="Arial" panose="020B0604020202020204" pitchFamily="34" charset="0"/>
              <a:buChar char="•"/>
            </a:pPr>
            <a:r>
              <a:rPr lang="en-GB" sz="1400" dirty="0" smtClean="0"/>
              <a:t>Buses</a:t>
            </a:r>
            <a:endParaRPr lang="en-GB" sz="1400" b="0" dirty="0" smtClean="0"/>
          </a:p>
          <a:p>
            <a:pPr marL="285750" indent="-285750" algn="l">
              <a:buFont typeface="Arial" panose="020B0604020202020204" pitchFamily="34" charset="0"/>
              <a:buChar char="•"/>
            </a:pPr>
            <a:r>
              <a:rPr lang="en-GB" sz="1400" dirty="0" smtClean="0"/>
              <a:t>Predictive ADAS</a:t>
            </a:r>
          </a:p>
          <a:p>
            <a:pPr marL="285750" indent="-285750" algn="l">
              <a:buFont typeface="Arial" panose="020B0604020202020204" pitchFamily="34" charset="0"/>
              <a:buChar char="•"/>
            </a:pPr>
            <a:endParaRPr lang="en-GB" sz="1400" dirty="0" smtClean="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3.0.4.565</a:t>
            </a:r>
            <a:endParaRPr lang="en-US" dirty="0"/>
          </a:p>
        </p:txBody>
      </p:sp>
      <p:sp>
        <p:nvSpPr>
          <p:cNvPr id="3" name="Inhaltsplatzhalter 2"/>
          <p:cNvSpPr>
            <a:spLocks noGrp="1"/>
          </p:cNvSpPr>
          <p:nvPr>
            <p:ph idx="1"/>
          </p:nvPr>
        </p:nvSpPr>
        <p:spPr/>
        <p:txBody>
          <a:bodyPr/>
          <a:lstStyle/>
          <a:p>
            <a:r>
              <a:rPr lang="en-US" dirty="0" err="1" smtClean="0"/>
              <a:t>Bugfixes</a:t>
            </a:r>
            <a:endParaRPr lang="en-US" dirty="0"/>
          </a:p>
          <a:p>
            <a:pPr lvl="1"/>
            <a:r>
              <a:rPr lang="en-US" dirty="0" smtClean="0"/>
              <a:t>AAUX </a:t>
            </a:r>
            <a:r>
              <a:rPr lang="en-US" dirty="0"/>
              <a:t>HVAC Dialog does not store path to </a:t>
            </a:r>
            <a:r>
              <a:rPr lang="en-US" dirty="0" err="1"/>
              <a:t>ActuationsMap</a:t>
            </a:r>
            <a:r>
              <a:rPr lang="en-US" dirty="0"/>
              <a:t> and </a:t>
            </a:r>
            <a:r>
              <a:rPr lang="en-US" dirty="0" err="1"/>
              <a:t>SSMSource</a:t>
            </a:r>
            <a:endParaRPr lang="en-US" dirty="0"/>
          </a:p>
          <a:p>
            <a:pPr lvl="1"/>
            <a:r>
              <a:rPr lang="en-US" smtClean="0"/>
              <a:t>GUI</a:t>
            </a:r>
            <a:r>
              <a:rPr lang="en-US" dirty="0"/>
              <a:t>: check for axle loads in declaration mode renders editing dialog useless </a:t>
            </a:r>
          </a:p>
          <a:p>
            <a:pPr lvl="1"/>
            <a:r>
              <a:rPr lang="en-US" dirty="0" err="1" smtClean="0"/>
              <a:t>Vecto</a:t>
            </a:r>
            <a:r>
              <a:rPr lang="en-US" dirty="0" smtClean="0"/>
              <a:t> </a:t>
            </a:r>
            <a:r>
              <a:rPr lang="en-US" dirty="0"/>
              <a:t>2.2: Simulation aborts (</a:t>
            </a:r>
            <a:r>
              <a:rPr lang="en-US" dirty="0" err="1"/>
              <a:t>Vecto</a:t>
            </a:r>
            <a:r>
              <a:rPr lang="en-US" dirty="0"/>
              <a:t> terminates) when simulating </a:t>
            </a:r>
            <a:r>
              <a:rPr lang="en-US" dirty="0" err="1"/>
              <a:t>EngineOnly</a:t>
            </a:r>
            <a:r>
              <a:rPr lang="en-US" dirty="0"/>
              <a:t> cycles</a:t>
            </a:r>
          </a:p>
          <a:p>
            <a:pPr lvl="1"/>
            <a:r>
              <a:rPr lang="en-US" dirty="0" err="1" smtClean="0"/>
              <a:t>Vecto</a:t>
            </a:r>
            <a:r>
              <a:rPr lang="en-US" dirty="0" smtClean="0"/>
              <a:t> </a:t>
            </a:r>
            <a:r>
              <a:rPr lang="en-US" dirty="0"/>
              <a:t>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smtClean="0"/>
              <a:t>Vecto</a:t>
            </a:r>
            <a:r>
              <a:rPr lang="en-US" dirty="0" smtClean="0"/>
              <a:t> 3.0.4.544</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smtClean="0"/>
              <a:t>Main </a:t>
            </a:r>
            <a:r>
              <a:rPr lang="en-US" dirty="0"/>
              <a:t>Updates</a:t>
            </a:r>
          </a:p>
          <a:p>
            <a:pPr lvl="1"/>
            <a:r>
              <a:rPr lang="en-US" dirty="0" smtClean="0"/>
              <a:t>New </a:t>
            </a:r>
            <a:r>
              <a:rPr lang="en-US" dirty="0"/>
              <a:t>gear shift strategy according to White Book </a:t>
            </a:r>
            <a:r>
              <a:rPr lang="en-US" dirty="0" smtClean="0"/>
              <a:t>2016</a:t>
            </a:r>
          </a:p>
          <a:p>
            <a:pPr lvl="1"/>
            <a:r>
              <a:rPr lang="en-US" dirty="0" smtClean="0"/>
              <a:t>New </a:t>
            </a:r>
            <a:r>
              <a:rPr lang="en-US" dirty="0"/>
              <a:t>coasting strategy according to White Book 2016</a:t>
            </a:r>
          </a:p>
          <a:p>
            <a:pPr lvl="1"/>
            <a:r>
              <a:rPr lang="en-US" dirty="0" smtClean="0"/>
              <a:t>New </a:t>
            </a:r>
            <a:r>
              <a:rPr lang="en-US" dirty="0"/>
              <a:t>input parameters (</a:t>
            </a:r>
            <a:r>
              <a:rPr lang="en-US" dirty="0" err="1"/>
              <a:t>enineering</a:t>
            </a:r>
            <a:r>
              <a:rPr lang="en-US" dirty="0"/>
              <a:t> mode) for coasting and gear shift behavior</a:t>
            </a:r>
          </a:p>
          <a:p>
            <a:pPr lvl="1"/>
            <a:r>
              <a:rPr lang="en-US" dirty="0" smtClean="0"/>
              <a:t>Use </a:t>
            </a:r>
            <a:r>
              <a:rPr lang="en-US" dirty="0"/>
              <a:t>SI units in Advanced Auxiliaries Module and compile with strict compiler settings (no implicit casts, etc.)</a:t>
            </a:r>
          </a:p>
          <a:p>
            <a:pPr lvl="1"/>
            <a:r>
              <a:rPr lang="en-US" dirty="0" smtClean="0"/>
              <a:t>Allow </a:t>
            </a:r>
            <a:r>
              <a:rPr lang="en-US" dirty="0"/>
              <a:t>efficiency for transmission losses (in engineering mode)</a:t>
            </a:r>
          </a:p>
          <a:p>
            <a:endParaRPr lang="en-US" dirty="0"/>
          </a:p>
          <a:p>
            <a:r>
              <a:rPr lang="en-US" dirty="0" err="1" smtClean="0"/>
              <a:t>Bugfixes</a:t>
            </a:r>
            <a:endParaRPr lang="en-US" dirty="0"/>
          </a:p>
          <a:p>
            <a:pPr lvl="1"/>
            <a:r>
              <a:rPr lang="en-US" dirty="0" smtClean="0"/>
              <a:t>Auxiliary </a:t>
            </a:r>
            <a:r>
              <a:rPr lang="en-US" dirty="0" err="1"/>
              <a:t>TechList</a:t>
            </a:r>
            <a:r>
              <a:rPr lang="en-US" dirty="0"/>
              <a:t> not read from JSON input data</a:t>
            </a:r>
          </a:p>
          <a:p>
            <a:pPr lvl="1"/>
            <a:r>
              <a:rPr lang="en-US" dirty="0" smtClean="0"/>
              <a:t>Improvements </a:t>
            </a:r>
            <a:r>
              <a:rPr lang="en-US" dirty="0"/>
              <a:t>in driver strategy</a:t>
            </a:r>
          </a:p>
          <a:p>
            <a:pPr lvl="1"/>
            <a:r>
              <a:rPr lang="en-US" dirty="0" err="1" smtClean="0"/>
              <a:t>Bugfixes</a:t>
            </a:r>
            <a:r>
              <a:rPr lang="en-US" dirty="0" smtClean="0"/>
              <a:t> </a:t>
            </a:r>
            <a:r>
              <a:rPr lang="en-US" dirty="0"/>
              <a:t>in </a:t>
            </a:r>
            <a:r>
              <a:rPr lang="en-US" dirty="0" err="1"/>
              <a:t>MeasuredSpeed</a:t>
            </a:r>
            <a:r>
              <a:rPr lang="en-US" dirty="0"/>
              <a:t> mode</a:t>
            </a:r>
            <a:endParaRPr lang="en-US" dirty="0" smtClean="0"/>
          </a:p>
        </p:txBody>
      </p:sp>
    </p:spTree>
    <p:extLst>
      <p:ext uri="{BB962C8B-B14F-4D97-AF65-F5344CB8AC3E}">
        <p14:creationId xmlns:p14="http://schemas.microsoft.com/office/powerpoint/2010/main" val="39979102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Notes for using </a:t>
            </a:r>
            <a:r>
              <a:rPr lang="en-US" dirty="0" err="1" smtClean="0"/>
              <a:t>Vecto</a:t>
            </a:r>
            <a:r>
              <a:rPr lang="en-US" dirty="0" smtClean="0"/>
              <a:t> 3.x with AAUX (1)</a:t>
            </a:r>
            <a:endParaRPr lang="en-US" dirty="0"/>
          </a:p>
        </p:txBody>
      </p:sp>
      <p:sp>
        <p:nvSpPr>
          <p:cNvPr id="3" name="Inhaltsplatzhalter 2"/>
          <p:cNvSpPr>
            <a:spLocks noGrp="1"/>
          </p:cNvSpPr>
          <p:nvPr>
            <p:ph idx="1"/>
          </p:nvPr>
        </p:nvSpPr>
        <p:spPr/>
        <p:txBody>
          <a:bodyPr/>
          <a:lstStyle/>
          <a:p>
            <a:r>
              <a:rPr lang="en-US" dirty="0" smtClean="0"/>
              <a:t>The </a:t>
            </a:r>
            <a:r>
              <a:rPr lang="en-US" dirty="0" err="1" smtClean="0"/>
              <a:t>AdvancedAuxiliaries</a:t>
            </a:r>
            <a:r>
              <a:rPr lang="en-US" dirty="0" smtClean="0"/>
              <a:t> module requires the number of activations for pneumatic consumers (brakes, doors, kneeling) and the (estimated) total cycle time. This can be configured in the .APAC-file (actuations file). For standard bus/coach cycles (i.e., the cycle file contains “bus” </a:t>
            </a:r>
            <a:r>
              <a:rPr lang="en-US" b="1" dirty="0" smtClean="0"/>
              <a:t>and</a:t>
            </a:r>
            <a:r>
              <a:rPr lang="en-US" dirty="0" smtClean="0"/>
              <a:t> “</a:t>
            </a:r>
            <a:r>
              <a:rPr lang="en-US" dirty="0" err="1" smtClean="0"/>
              <a:t>heavy_urban</a:t>
            </a:r>
            <a:r>
              <a:rPr lang="en-US" dirty="0" smtClean="0"/>
              <a:t>” or “suburban” or “interurban” or “urban”; </a:t>
            </a:r>
            <a:r>
              <a:rPr lang="en-US" b="1" dirty="0" smtClean="0"/>
              <a:t>or</a:t>
            </a:r>
            <a:r>
              <a:rPr lang="en-US" dirty="0" smtClean="0"/>
              <a:t> the cycle contains “coach” (</a:t>
            </a:r>
            <a:r>
              <a:rPr lang="en-US" i="1" dirty="0" smtClean="0"/>
              <a:t>case insensitive</a:t>
            </a:r>
            <a:r>
              <a:rPr lang="en-US" dirty="0" smtClean="0"/>
              <a:t>)) the actuations file already contains the number of activations and the cycle time. For other cycles the filename without extension is used to lookup the activations in the .APAC file (</a:t>
            </a:r>
            <a:r>
              <a:rPr lang="en-US" i="1" dirty="0" smtClean="0"/>
              <a:t>case sensitive</a:t>
            </a:r>
            <a:r>
              <a:rPr lang="en-US" dirty="0" smtClean="0"/>
              <a:t>)</a:t>
            </a:r>
            <a:endParaRPr lang="en-US" dirty="0"/>
          </a:p>
        </p:txBody>
      </p:sp>
    </p:spTree>
    <p:extLst>
      <p:ext uri="{BB962C8B-B14F-4D97-AF65-F5344CB8AC3E}">
        <p14:creationId xmlns:p14="http://schemas.microsoft.com/office/powerpoint/2010/main" val="37500136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(2)</a:t>
            </a:r>
            <a:endParaRPr lang="en-US" dirty="0"/>
          </a:p>
        </p:txBody>
      </p:sp>
      <p:sp>
        <p:nvSpPr>
          <p:cNvPr id="3" name="Inhaltsplatzhalter 2"/>
          <p:cNvSpPr>
            <a:spLocks noGrp="1"/>
          </p:cNvSpPr>
          <p:nvPr>
            <p:ph idx="1"/>
          </p:nvPr>
        </p:nvSpPr>
        <p:spPr>
          <a:xfrm>
            <a:off x="179511" y="1124744"/>
            <a:ext cx="8856985" cy="5328592"/>
          </a:xfrm>
        </p:spPr>
        <p:txBody>
          <a:bodyPr/>
          <a:lstStyle/>
          <a:p>
            <a:r>
              <a:rPr lang="en-US" dirty="0" err="1" smtClean="0"/>
              <a:t>Vecto</a:t>
            </a:r>
            <a:r>
              <a:rPr lang="en-US" dirty="0" smtClean="0"/>
              <a:t> 3 uses an average auxiliaries load (determined by the AAUX module depending on the settings)</a:t>
            </a:r>
            <a:r>
              <a:rPr lang="en-US" dirty="0"/>
              <a:t> for the </a:t>
            </a:r>
            <a:r>
              <a:rPr lang="en-US" dirty="0" smtClean="0"/>
              <a:t>simulation. The AAUX module computes the fuel consumption in parallel to </a:t>
            </a:r>
            <a:r>
              <a:rPr lang="en-US" dirty="0" err="1" smtClean="0"/>
              <a:t>VectoCore</a:t>
            </a:r>
            <a:r>
              <a:rPr lang="en-US" dirty="0" smtClean="0"/>
              <a:t> and accounts for smart consumers (e.g., alternator, pneumatics, …).</a:t>
            </a:r>
          </a:p>
          <a:p>
            <a:r>
              <a:rPr lang="en-US" dirty="0" smtClean="0"/>
              <a:t>Output</a:t>
            </a:r>
          </a:p>
          <a:p>
            <a:pPr lvl="1"/>
            <a:r>
              <a:rPr lang="en-US" dirty="0" smtClean="0"/>
              <a:t>The .</a:t>
            </a:r>
            <a:r>
              <a:rPr lang="en-US" dirty="0" err="1" smtClean="0"/>
              <a:t>vmod</a:t>
            </a:r>
            <a:r>
              <a:rPr lang="en-US" dirty="0" smtClean="0"/>
              <a:t> file contains both, the fuel consumption calculated by </a:t>
            </a:r>
            <a:r>
              <a:rPr lang="en-US" dirty="0" err="1" smtClean="0"/>
              <a:t>VectoCore</a:t>
            </a:r>
            <a:r>
              <a:rPr lang="en-US" dirty="0" smtClean="0"/>
              <a:t> (per simulation interval) and AAUX (accumulated and per simulation interval).</a:t>
            </a:r>
            <a:br>
              <a:rPr lang="en-US" dirty="0" smtClean="0"/>
            </a:br>
            <a:r>
              <a:rPr lang="en-US" dirty="0" smtClean="0"/>
              <a:t>Columns in .</a:t>
            </a:r>
            <a:r>
              <a:rPr lang="en-US" dirty="0" err="1" smtClean="0"/>
              <a:t>vmod</a:t>
            </a:r>
            <a:r>
              <a:rPr lang="en-US" dirty="0" smtClean="0"/>
              <a:t> file:</a:t>
            </a:r>
          </a:p>
          <a:p>
            <a:pPr lvl="2"/>
            <a:r>
              <a:rPr lang="en-US" dirty="0" err="1"/>
              <a:t>AA_TotalCycleFC_Grams</a:t>
            </a:r>
            <a:r>
              <a:rPr lang="en-US" dirty="0"/>
              <a:t> [g</a:t>
            </a:r>
            <a:r>
              <a:rPr lang="en-US" dirty="0" smtClean="0"/>
              <a:t>]: accumulated fuel consumption as computed by the AAUX model, considering smart consumers</a:t>
            </a:r>
          </a:p>
          <a:p>
            <a:pPr lvl="2"/>
            <a:r>
              <a:rPr lang="en-US" dirty="0" smtClean="0"/>
              <a:t>FC-Map </a:t>
            </a:r>
            <a:r>
              <a:rPr lang="en-US" dirty="0"/>
              <a:t>[</a:t>
            </a:r>
            <a:r>
              <a:rPr lang="en-US" dirty="0" smtClean="0"/>
              <a:t>g/h]: fuel consumption as computed by </a:t>
            </a:r>
            <a:r>
              <a:rPr lang="en-US" dirty="0" err="1" smtClean="0"/>
              <a:t>VectoCore</a:t>
            </a:r>
            <a:r>
              <a:rPr lang="en-US" dirty="0" smtClean="0"/>
              <a:t> interpolating </a:t>
            </a:r>
            <a:r>
              <a:rPr lang="en-US" dirty="0"/>
              <a:t>in the FC-Map, </a:t>
            </a:r>
            <a:r>
              <a:rPr lang="en-US" dirty="0" smtClean="0"/>
              <a:t>using an average base load of auxiliaries</a:t>
            </a:r>
          </a:p>
          <a:p>
            <a:pPr lvl="2"/>
            <a:r>
              <a:rPr lang="en-US" dirty="0" smtClean="0"/>
              <a:t>FC-</a:t>
            </a:r>
            <a:r>
              <a:rPr lang="en-US" dirty="0" err="1" smtClean="0"/>
              <a:t>AUXc</a:t>
            </a:r>
            <a:r>
              <a:rPr lang="en-US" dirty="0" smtClean="0"/>
              <a:t> </a:t>
            </a:r>
            <a:r>
              <a:rPr lang="en-US" dirty="0"/>
              <a:t>[g/h</a:t>
            </a:r>
            <a:r>
              <a:rPr lang="en-US" dirty="0" smtClean="0"/>
              <a:t>]: fuel consumption corrected due to engine stop/start (currently not applicable)</a:t>
            </a:r>
          </a:p>
          <a:p>
            <a:pPr lvl="2"/>
            <a:r>
              <a:rPr lang="en-US" dirty="0" smtClean="0"/>
              <a:t>FC-</a:t>
            </a:r>
            <a:r>
              <a:rPr lang="en-US" dirty="0" err="1" smtClean="0"/>
              <a:t>WHTCc</a:t>
            </a:r>
            <a:r>
              <a:rPr lang="en-US" dirty="0" smtClean="0"/>
              <a:t> </a:t>
            </a:r>
            <a:r>
              <a:rPr lang="en-US" dirty="0"/>
              <a:t>[g/h</a:t>
            </a:r>
            <a:r>
              <a:rPr lang="en-US" dirty="0" smtClean="0"/>
              <a:t>]: WHTC-corrected fuel consumption (not applicable in engineering mode)</a:t>
            </a:r>
          </a:p>
          <a:p>
            <a:pPr lvl="2"/>
            <a:r>
              <a:rPr lang="en-US" dirty="0" smtClean="0"/>
              <a:t>FC-AAUX </a:t>
            </a:r>
            <a:r>
              <a:rPr lang="en-US" dirty="0"/>
              <a:t>[</a:t>
            </a:r>
            <a:r>
              <a:rPr lang="en-US" dirty="0" smtClean="0"/>
              <a:t>g/h]: fuel consumption per simulation interval, derived from </a:t>
            </a:r>
            <a:r>
              <a:rPr lang="en-US" dirty="0" err="1" smtClean="0"/>
              <a:t>AA_TotalCycleFC_Grams</a:t>
            </a:r>
            <a:endParaRPr lang="en-US" dirty="0" smtClean="0"/>
          </a:p>
          <a:p>
            <a:pPr lvl="2"/>
            <a:r>
              <a:rPr lang="en-US" dirty="0" smtClean="0"/>
              <a:t>FC-Final </a:t>
            </a:r>
            <a:r>
              <a:rPr lang="en-US" dirty="0"/>
              <a:t>[g/h</a:t>
            </a:r>
            <a:r>
              <a:rPr lang="en-US" dirty="0" smtClean="0"/>
              <a:t>]: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(3)</a:t>
            </a:r>
            <a:endParaRPr lang="en-US" dirty="0"/>
          </a:p>
        </p:txBody>
      </p:sp>
      <p:sp>
        <p:nvSpPr>
          <p:cNvPr id="3" name="Inhaltsplatzhalter 2"/>
          <p:cNvSpPr>
            <a:spLocks noGrp="1"/>
          </p:cNvSpPr>
          <p:nvPr>
            <p:ph idx="1"/>
          </p:nvPr>
        </p:nvSpPr>
        <p:spPr>
          <a:xfrm>
            <a:off x="251521" y="1628800"/>
            <a:ext cx="8640959" cy="4608512"/>
          </a:xfrm>
        </p:spPr>
        <p:txBody>
          <a:bodyPr/>
          <a:lstStyle/>
          <a:p>
            <a:r>
              <a:rPr lang="en-US" dirty="0" smtClean="0"/>
              <a:t>Output .</a:t>
            </a:r>
            <a:r>
              <a:rPr lang="en-US" dirty="0" err="1" smtClean="0"/>
              <a:t>vsum</a:t>
            </a:r>
            <a:endParaRPr lang="en-US" dirty="0" smtClean="0"/>
          </a:p>
          <a:p>
            <a:pPr lvl="1"/>
            <a:r>
              <a:rPr lang="en-US" dirty="0" smtClean="0"/>
              <a:t>Columns in .</a:t>
            </a:r>
            <a:r>
              <a:rPr lang="en-US" dirty="0" err="1" smtClean="0"/>
              <a:t>vsum</a:t>
            </a:r>
            <a:r>
              <a:rPr lang="en-US" dirty="0" smtClean="0"/>
              <a:t> file:</a:t>
            </a:r>
          </a:p>
          <a:p>
            <a:pPr lvl="2"/>
            <a:r>
              <a:rPr lang="en-US" dirty="0" smtClean="0"/>
              <a:t>FC-Map: total fuel consumption as computed by </a:t>
            </a:r>
            <a:r>
              <a:rPr lang="en-US" dirty="0" err="1" smtClean="0"/>
              <a:t>VectoCore</a:t>
            </a:r>
            <a:r>
              <a:rPr lang="en-US" dirty="0" smtClean="0"/>
              <a:t> interpolating in the FC-Map, using an average base load of auxiliaries</a:t>
            </a:r>
          </a:p>
          <a:p>
            <a:pPr lvl="2"/>
            <a:r>
              <a:rPr lang="en-US" dirty="0" smtClean="0"/>
              <a:t>FC-</a:t>
            </a:r>
            <a:r>
              <a:rPr lang="en-US" dirty="0" err="1" smtClean="0"/>
              <a:t>AUXc</a:t>
            </a:r>
            <a:r>
              <a:rPr lang="en-US" dirty="0" smtClean="0"/>
              <a:t>: total fuel consumption corrected due to engine stop/start (currently not applicable)</a:t>
            </a:r>
          </a:p>
          <a:p>
            <a:pPr lvl="2"/>
            <a:r>
              <a:rPr lang="en-US" dirty="0" smtClean="0"/>
              <a:t>FC-</a:t>
            </a:r>
            <a:r>
              <a:rPr lang="en-US" dirty="0" err="1" smtClean="0"/>
              <a:t>WHTCc</a:t>
            </a:r>
            <a:r>
              <a:rPr lang="en-US" dirty="0" smtClean="0"/>
              <a:t>: WHTC-corrected fuel consumption (not applicable in engineering mode)</a:t>
            </a:r>
          </a:p>
          <a:p>
            <a:pPr lvl="2"/>
            <a:r>
              <a:rPr lang="en-US" dirty="0" smtClean="0"/>
              <a:t>FC-AAUX: fuel consumption per simulation interval, derived from </a:t>
            </a:r>
            <a:r>
              <a:rPr lang="en-US" dirty="0" err="1" smtClean="0"/>
              <a:t>AA_TotalCycleFC_Grams</a:t>
            </a:r>
            <a:endParaRPr lang="en-US" dirty="0" smtClean="0"/>
          </a:p>
          <a:p>
            <a:pPr lvl="2"/>
            <a:r>
              <a:rPr lang="en-US" dirty="0" smtClean="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1640</Words>
  <Application>Microsoft Office PowerPoint</Application>
  <PresentationFormat>Bildschirmpräsentation (4:3)</PresentationFormat>
  <Paragraphs>175</Paragraphs>
  <Slides>17</Slides>
  <Notes>0</Notes>
  <HiddenSlides>0</HiddenSlides>
  <MMClips>0</MMClips>
  <ScaleCrop>false</ScaleCrop>
  <HeadingPairs>
    <vt:vector size="4" baseType="variant">
      <vt:variant>
        <vt:lpstr>Design</vt:lpstr>
      </vt:variant>
      <vt:variant>
        <vt:i4>1</vt:i4>
      </vt:variant>
      <vt:variant>
        <vt:lpstr>Folientitel</vt:lpstr>
      </vt:variant>
      <vt:variant>
        <vt:i4>17</vt:i4>
      </vt:variant>
    </vt:vector>
  </HeadingPairs>
  <TitlesOfParts>
    <vt:vector size="18" baseType="lpstr">
      <vt:lpstr>Standarddesign</vt:lpstr>
      <vt:lpstr>PowerPoint-Präsentation</vt:lpstr>
      <vt:lpstr>Vecto 3.1.0.652</vt:lpstr>
      <vt:lpstr>Vecto 3.1.0.652</vt:lpstr>
      <vt:lpstr>Status quo VECTO software and open issues (Oct. 2016)</vt:lpstr>
      <vt:lpstr>Vecto 3.0.4.565</vt:lpstr>
      <vt:lpstr>Vecto 3.0.4.544</vt:lpstr>
      <vt:lpstr>Notes for using Vecto 3.x with AAUX (1)</vt:lpstr>
      <vt:lpstr>Notes for using Vecto 3.x with AAUX (2)</vt:lpstr>
      <vt:lpstr>Notes for using Vecto 3.x with AAUX (3)</vt:lpstr>
      <vt:lpstr>Vecto 3.0.3.537</vt:lpstr>
      <vt:lpstr>Vecto 3.0.3</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Markus Quaritsch</cp:lastModifiedBy>
  <cp:revision>1109</cp:revision>
  <cp:lastPrinted>2013-01-22T12:03:30Z</cp:lastPrinted>
  <dcterms:created xsi:type="dcterms:W3CDTF">2010-01-07T15:28:02Z</dcterms:created>
  <dcterms:modified xsi:type="dcterms:W3CDTF">2016-10-14T10:26:23Z</dcterms:modified>
</cp:coreProperties>
</file>