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575" r:id="rId2"/>
    <p:sldId id="652" r:id="rId3"/>
    <p:sldId id="651" r:id="rId4"/>
    <p:sldId id="648" r:id="rId5"/>
    <p:sldId id="649" r:id="rId6"/>
    <p:sldId id="650" r:id="rId7"/>
    <p:sldId id="645" r:id="rId8"/>
    <p:sldId id="647" r:id="rId9"/>
    <p:sldId id="646" r:id="rId10"/>
    <p:sldId id="640" r:id="rId11"/>
    <p:sldId id="641" r:id="rId12"/>
    <p:sldId id="642" r:id="rId13"/>
    <p:sldId id="643" r:id="rId14"/>
    <p:sldId id="644" r:id="rId15"/>
  </p:sldIdLst>
  <p:sldSz cx="9144000" cy="6858000" type="screen4x3"/>
  <p:notesSz cx="6805613" cy="9944100"/>
  <p:defaultTextStyle>
    <a:defPPr>
      <a:defRPr lang="de-AT"/>
    </a:defPPr>
    <a:lvl1pPr algn="ctr" rtl="0" fontAlgn="base">
      <a:spcBef>
        <a:spcPct val="50000"/>
      </a:spcBef>
      <a:spcAft>
        <a:spcPct val="0"/>
      </a:spcAft>
      <a:defRPr sz="1600" b="1" kern="1200">
        <a:solidFill>
          <a:schemeClr val="tx1"/>
        </a:solidFill>
        <a:latin typeface="Arial" charset="0"/>
        <a:ea typeface="+mn-ea"/>
        <a:cs typeface="+mn-cs"/>
      </a:defRPr>
    </a:lvl1pPr>
    <a:lvl2pPr marL="457200" algn="ctr" rtl="0" fontAlgn="base">
      <a:spcBef>
        <a:spcPct val="50000"/>
      </a:spcBef>
      <a:spcAft>
        <a:spcPct val="0"/>
      </a:spcAft>
      <a:defRPr sz="1600" b="1" kern="1200">
        <a:solidFill>
          <a:schemeClr val="tx1"/>
        </a:solidFill>
        <a:latin typeface="Arial" charset="0"/>
        <a:ea typeface="+mn-ea"/>
        <a:cs typeface="+mn-cs"/>
      </a:defRPr>
    </a:lvl2pPr>
    <a:lvl3pPr marL="914400" algn="ctr" rtl="0" fontAlgn="base">
      <a:spcBef>
        <a:spcPct val="50000"/>
      </a:spcBef>
      <a:spcAft>
        <a:spcPct val="0"/>
      </a:spcAft>
      <a:defRPr sz="1600" b="1" kern="1200">
        <a:solidFill>
          <a:schemeClr val="tx1"/>
        </a:solidFill>
        <a:latin typeface="Arial" charset="0"/>
        <a:ea typeface="+mn-ea"/>
        <a:cs typeface="+mn-cs"/>
      </a:defRPr>
    </a:lvl3pPr>
    <a:lvl4pPr marL="1371600" algn="ctr" rtl="0" fontAlgn="base">
      <a:spcBef>
        <a:spcPct val="50000"/>
      </a:spcBef>
      <a:spcAft>
        <a:spcPct val="0"/>
      </a:spcAft>
      <a:defRPr sz="1600" b="1" kern="1200">
        <a:solidFill>
          <a:schemeClr val="tx1"/>
        </a:solidFill>
        <a:latin typeface="Arial" charset="0"/>
        <a:ea typeface="+mn-ea"/>
        <a:cs typeface="+mn-cs"/>
      </a:defRPr>
    </a:lvl4pPr>
    <a:lvl5pPr marL="1828800" algn="ctr" rtl="0" fontAlgn="base">
      <a:spcBef>
        <a:spcPct val="50000"/>
      </a:spcBef>
      <a:spcAft>
        <a:spcPct val="0"/>
      </a:spcAft>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usberger Stefan" initials="H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B3B3"/>
    <a:srgbClr val="FFFFFF"/>
    <a:srgbClr val="FF9900"/>
    <a:srgbClr val="E9EDF4"/>
    <a:srgbClr val="F8F8F8"/>
    <a:srgbClr val="FF6600"/>
    <a:srgbClr val="0066FF"/>
    <a:srgbClr val="FF00FF"/>
    <a:srgbClr val="FF5757"/>
    <a:srgbClr val="E4E4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9C7853C-536D-4A76-A0AE-DD22124D55A5}" styleName="Designformatvorlage 1 - Akz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84" autoAdjust="0"/>
    <p:restoredTop sz="94289" autoAdjust="0"/>
  </p:normalViewPr>
  <p:slideViewPr>
    <p:cSldViewPr>
      <p:cViewPr>
        <p:scale>
          <a:sx n="80" d="100"/>
          <a:sy n="80" d="100"/>
        </p:scale>
        <p:origin x="-72" y="-996"/>
      </p:cViewPr>
      <p:guideLst>
        <p:guide orient="horz" pos="2160"/>
        <p:guide pos="2880"/>
      </p:guideLst>
    </p:cSldViewPr>
  </p:slideViewPr>
  <p:notesTextViewPr>
    <p:cViewPr>
      <p:scale>
        <a:sx n="100" d="100"/>
        <a:sy n="100" d="100"/>
      </p:scale>
      <p:origin x="0" y="0"/>
    </p:cViewPr>
  </p:notesTextViewPr>
  <p:sorterViewPr>
    <p:cViewPr>
      <p:scale>
        <a:sx n="140" d="100"/>
        <a:sy n="140" d="100"/>
      </p:scale>
      <p:origin x="0" y="0"/>
    </p:cViewPr>
  </p:sorterViewPr>
  <p:notesViewPr>
    <p:cSldViewPr>
      <p:cViewPr varScale="1">
        <p:scale>
          <a:sx n="94" d="100"/>
          <a:sy n="94" d="100"/>
        </p:scale>
        <p:origin x="-3690" y="-96"/>
      </p:cViewPr>
      <p:guideLst>
        <p:guide orient="horz" pos="3132"/>
        <p:guide pos="2143"/>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l">
              <a:spcBef>
                <a:spcPct val="0"/>
              </a:spcBef>
              <a:defRPr sz="1200" b="0">
                <a:latin typeface="Arial" pitchFamily="34" charset="0"/>
              </a:defRPr>
            </a:lvl1pPr>
          </a:lstStyle>
          <a:p>
            <a:pPr>
              <a:defRPr/>
            </a:pPr>
            <a:endParaRPr lang="de-AT"/>
          </a:p>
        </p:txBody>
      </p:sp>
      <p:sp>
        <p:nvSpPr>
          <p:cNvPr id="52227" name="Rectangle 3"/>
          <p:cNvSpPr>
            <a:spLocks noGrp="1" noChangeArrowheads="1"/>
          </p:cNvSpPr>
          <p:nvPr>
            <p:ph type="dt" sz="quarter"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r">
              <a:spcBef>
                <a:spcPct val="0"/>
              </a:spcBef>
              <a:defRPr sz="1200" b="0">
                <a:latin typeface="Arial" pitchFamily="34" charset="0"/>
              </a:defRPr>
            </a:lvl1pPr>
          </a:lstStyle>
          <a:p>
            <a:pPr>
              <a:defRPr/>
            </a:pPr>
            <a:endParaRPr lang="de-AT"/>
          </a:p>
        </p:txBody>
      </p:sp>
      <p:sp>
        <p:nvSpPr>
          <p:cNvPr id="52229" name="Rectangle 5"/>
          <p:cNvSpPr>
            <a:spLocks noGrp="1" noChangeArrowheads="1"/>
          </p:cNvSpPr>
          <p:nvPr>
            <p:ph type="sldNum" sz="quarter" idx="3"/>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b" anchorCtr="0" compatLnSpc="1">
            <a:prstTxWarp prst="textNoShape">
              <a:avLst/>
            </a:prstTxWarp>
          </a:bodyPr>
          <a:lstStyle>
            <a:lvl1pPr algn="r">
              <a:spcBef>
                <a:spcPct val="0"/>
              </a:spcBef>
              <a:defRPr sz="1200" b="0">
                <a:latin typeface="Arial" pitchFamily="34" charset="0"/>
              </a:defRPr>
            </a:lvl1pPr>
          </a:lstStyle>
          <a:p>
            <a:pPr>
              <a:defRPr/>
            </a:pPr>
            <a:fld id="{D05DC883-6C08-43D1-9D4B-869193C2D549}" type="slidenum">
              <a:rPr lang="de-AT"/>
              <a:pPr>
                <a:defRPr/>
              </a:pPr>
              <a:t>‹Nr.›</a:t>
            </a:fld>
            <a:endParaRPr lang="de-AT"/>
          </a:p>
        </p:txBody>
      </p:sp>
      <p:sp>
        <p:nvSpPr>
          <p:cNvPr id="2" name="Footer Placeholder 1"/>
          <p:cNvSpPr>
            <a:spLocks noGrp="1"/>
          </p:cNvSpPr>
          <p:nvPr>
            <p:ph type="ftr" sz="quarter" idx="2"/>
          </p:nvPr>
        </p:nvSpPr>
        <p:spPr>
          <a:xfrm>
            <a:off x="0" y="9445625"/>
            <a:ext cx="2949575" cy="496888"/>
          </a:xfrm>
          <a:prstGeom prst="rect">
            <a:avLst/>
          </a:prstGeom>
        </p:spPr>
        <p:txBody>
          <a:bodyPr vert="horz" lIns="91440" tIns="45720" rIns="91440" bIns="45720" rtlCol="0" anchor="b"/>
          <a:lstStyle>
            <a:lvl1pPr algn="l">
              <a:defRPr sz="1200"/>
            </a:lvl1pPr>
          </a:lstStyle>
          <a:p>
            <a:endParaRPr lang="en-IE"/>
          </a:p>
        </p:txBody>
      </p:sp>
    </p:spTree>
    <p:extLst>
      <p:ext uri="{BB962C8B-B14F-4D97-AF65-F5344CB8AC3E}">
        <p14:creationId xmlns:p14="http://schemas.microsoft.com/office/powerpoint/2010/main" val="14769111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3" name="Rectangle 3"/>
          <p:cNvSpPr>
            <a:spLocks noGrp="1" noChangeArrowheads="1"/>
          </p:cNvSpPr>
          <p:nvPr>
            <p:ph type="dt"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r" defTabSz="956920">
              <a:spcBef>
                <a:spcPct val="0"/>
              </a:spcBef>
              <a:defRPr sz="1300" b="0">
                <a:latin typeface="Arial" pitchFamily="34" charset="0"/>
              </a:defRPr>
            </a:lvl1pPr>
          </a:lstStyle>
          <a:p>
            <a:pPr>
              <a:defRPr/>
            </a:pPr>
            <a:endParaRPr lang="de-AT"/>
          </a:p>
        </p:txBody>
      </p:sp>
      <p:sp>
        <p:nvSpPr>
          <p:cNvPr id="33796" name="Rectangle 4"/>
          <p:cNvSpPr>
            <a:spLocks noGrp="1" noRot="1" noChangeAspect="1" noChangeArrowheads="1" noTextEdit="1"/>
          </p:cNvSpPr>
          <p:nvPr>
            <p:ph type="sldImg" idx="2"/>
          </p:nvPr>
        </p:nvSpPr>
        <p:spPr bwMode="auto">
          <a:xfrm>
            <a:off x="917575" y="746125"/>
            <a:ext cx="4970463" cy="3729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5605" name="Rectangle 5"/>
          <p:cNvSpPr>
            <a:spLocks noGrp="1" noChangeArrowheads="1"/>
          </p:cNvSpPr>
          <p:nvPr>
            <p:ph type="body" sz="quarter" idx="3"/>
          </p:nvPr>
        </p:nvSpPr>
        <p:spPr bwMode="auto">
          <a:xfrm>
            <a:off x="679802" y="4722946"/>
            <a:ext cx="5446010" cy="4474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p>
            <a:pPr lvl="0"/>
            <a:r>
              <a:rPr lang="de-AT" noProof="0" smtClean="0"/>
              <a:t>Textmasterformate durch Klicken bearbeiten</a:t>
            </a:r>
          </a:p>
          <a:p>
            <a:pPr lvl="1"/>
            <a:r>
              <a:rPr lang="de-AT" noProof="0" smtClean="0"/>
              <a:t>Zweite Ebene</a:t>
            </a:r>
          </a:p>
          <a:p>
            <a:pPr lvl="2"/>
            <a:r>
              <a:rPr lang="de-AT" noProof="0" smtClean="0"/>
              <a:t>Dritte Ebene</a:t>
            </a:r>
          </a:p>
          <a:p>
            <a:pPr lvl="3"/>
            <a:r>
              <a:rPr lang="de-AT" noProof="0" smtClean="0"/>
              <a:t>Vierte Ebene</a:t>
            </a:r>
          </a:p>
          <a:p>
            <a:pPr lvl="4"/>
            <a:r>
              <a:rPr lang="de-AT" noProof="0" smtClean="0"/>
              <a:t>Fünfte Ebene</a:t>
            </a:r>
          </a:p>
        </p:txBody>
      </p:sp>
      <p:sp>
        <p:nvSpPr>
          <p:cNvPr id="25606" name="Rectangle 6"/>
          <p:cNvSpPr>
            <a:spLocks noGrp="1" noChangeArrowheads="1"/>
          </p:cNvSpPr>
          <p:nvPr>
            <p:ph type="ftr" sz="quarter" idx="4"/>
          </p:nvPr>
        </p:nvSpPr>
        <p:spPr bwMode="auto">
          <a:xfrm>
            <a:off x="0" y="9445893"/>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7" name="Rectangle 7"/>
          <p:cNvSpPr>
            <a:spLocks noGrp="1" noChangeArrowheads="1"/>
          </p:cNvSpPr>
          <p:nvPr>
            <p:ph type="sldNum" sz="quarter" idx="5"/>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r" defTabSz="956920">
              <a:spcBef>
                <a:spcPct val="0"/>
              </a:spcBef>
              <a:defRPr sz="1300" b="0">
                <a:latin typeface="Arial" pitchFamily="34" charset="0"/>
              </a:defRPr>
            </a:lvl1pPr>
          </a:lstStyle>
          <a:p>
            <a:pPr>
              <a:defRPr/>
            </a:pPr>
            <a:fld id="{8335CF79-0E4B-49EE-B3D5-651E591A0B85}" type="slidenum">
              <a:rPr lang="de-AT"/>
              <a:pPr>
                <a:defRPr/>
              </a:pPr>
              <a:t>‹Nr.›</a:t>
            </a:fld>
            <a:endParaRPr lang="de-AT"/>
          </a:p>
        </p:txBody>
      </p:sp>
    </p:spTree>
    <p:extLst>
      <p:ext uri="{BB962C8B-B14F-4D97-AF65-F5344CB8AC3E}">
        <p14:creationId xmlns:p14="http://schemas.microsoft.com/office/powerpoint/2010/main" val="36704066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9"/>
            <a:ext cx="7772400" cy="1470025"/>
          </a:xfrm>
        </p:spPr>
        <p:txBody>
          <a:bodyPr/>
          <a:lstStyle/>
          <a:p>
            <a:r>
              <a:rPr lang="de-DE" smtClean="0"/>
              <a:t>Titelmasterformat durch Klicken bearbeiten</a:t>
            </a:r>
            <a:endParaRPr lang="de-AT"/>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AT"/>
          </a:p>
        </p:txBody>
      </p:sp>
    </p:spTree>
    <p:extLst>
      <p:ext uri="{BB962C8B-B14F-4D97-AF65-F5344CB8AC3E}">
        <p14:creationId xmlns:p14="http://schemas.microsoft.com/office/powerpoint/2010/main" val="1857079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213193761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32575" y="714375"/>
            <a:ext cx="2054225" cy="5411788"/>
          </a:xfrm>
        </p:spPr>
        <p:txBody>
          <a:bodyPr vert="eaVert"/>
          <a:lstStyle/>
          <a:p>
            <a:r>
              <a:rPr lang="de-DE" smtClean="0"/>
              <a:t>Titelmasterformat durch Klicken bearbeiten</a:t>
            </a:r>
            <a:endParaRPr lang="de-AT"/>
          </a:p>
        </p:txBody>
      </p:sp>
      <p:sp>
        <p:nvSpPr>
          <p:cNvPr id="3" name="Vertikaler Textplatzhalter 2"/>
          <p:cNvSpPr>
            <a:spLocks noGrp="1"/>
          </p:cNvSpPr>
          <p:nvPr>
            <p:ph type="body" orient="vert" idx="1"/>
          </p:nvPr>
        </p:nvSpPr>
        <p:spPr>
          <a:xfrm>
            <a:off x="468315" y="714375"/>
            <a:ext cx="6011862" cy="5411788"/>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372668970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Inhalt">
    <p:spTree>
      <p:nvGrpSpPr>
        <p:cNvPr id="1" name=""/>
        <p:cNvGrpSpPr/>
        <p:nvPr/>
      </p:nvGrpSpPr>
      <p:grpSpPr>
        <a:xfrm>
          <a:off x="0" y="0"/>
          <a:ext cx="0" cy="0"/>
          <a:chOff x="0" y="0"/>
          <a:chExt cx="0" cy="0"/>
        </a:xfrm>
      </p:grpSpPr>
      <p:sp>
        <p:nvSpPr>
          <p:cNvPr id="2" name="Inhaltsplatzhalter 1"/>
          <p:cNvSpPr>
            <a:spLocks noGrp="1"/>
          </p:cNvSpPr>
          <p:nvPr>
            <p:ph/>
          </p:nvPr>
        </p:nvSpPr>
        <p:spPr>
          <a:xfrm>
            <a:off x="468315" y="714375"/>
            <a:ext cx="8218487" cy="54117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5602284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 und Tabelle">
    <p:spTree>
      <p:nvGrpSpPr>
        <p:cNvPr id="1" name=""/>
        <p:cNvGrpSpPr/>
        <p:nvPr/>
      </p:nvGrpSpPr>
      <p:grpSpPr>
        <a:xfrm>
          <a:off x="0" y="0"/>
          <a:ext cx="0" cy="0"/>
          <a:chOff x="0" y="0"/>
          <a:chExt cx="0" cy="0"/>
        </a:xfrm>
      </p:grpSpPr>
      <p:sp>
        <p:nvSpPr>
          <p:cNvPr id="3" name="Tabellenplatzhalter 2"/>
          <p:cNvSpPr>
            <a:spLocks noGrp="1"/>
          </p:cNvSpPr>
          <p:nvPr>
            <p:ph type="tbl" idx="1"/>
          </p:nvPr>
        </p:nvSpPr>
        <p:spPr>
          <a:xfrm>
            <a:off x="468315" y="1582738"/>
            <a:ext cx="8218487" cy="4543425"/>
          </a:xfrm>
        </p:spPr>
        <p:txBody>
          <a:bodyPr/>
          <a:lstStyle/>
          <a:p>
            <a:pPr lvl="0"/>
            <a:endParaRPr lang="de-AT" noProof="0" smtClean="0"/>
          </a:p>
        </p:txBody>
      </p:sp>
      <p:sp>
        <p:nvSpPr>
          <p:cNvPr id="4" name="Title 3"/>
          <p:cNvSpPr>
            <a:spLocks noGrp="1"/>
          </p:cNvSpPr>
          <p:nvPr>
            <p:ph type="title"/>
          </p:nvPr>
        </p:nvSpPr>
        <p:spPr/>
        <p:txBody>
          <a:bodyPr/>
          <a:lstStyle/>
          <a:p>
            <a:r>
              <a:rPr lang="en-US" smtClean="0"/>
              <a:t>Click to edit Master title style</a:t>
            </a:r>
            <a:endParaRPr lang="en-IE"/>
          </a:p>
        </p:txBody>
      </p:sp>
    </p:spTree>
    <p:extLst>
      <p:ext uri="{BB962C8B-B14F-4D97-AF65-F5344CB8AC3E}">
        <p14:creationId xmlns:p14="http://schemas.microsoft.com/office/powerpoint/2010/main" val="3658998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421252085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4"/>
            <a:ext cx="7772400" cy="1362075"/>
          </a:xfrm>
        </p:spPr>
        <p:txBody>
          <a:bodyPr anchor="t"/>
          <a:lstStyle>
            <a:lvl1pPr algn="l">
              <a:defRPr sz="4000" b="1" cap="all"/>
            </a:lvl1pPr>
          </a:lstStyle>
          <a:p>
            <a:r>
              <a:rPr lang="de-DE" smtClean="0"/>
              <a:t>Titelmasterformat durch Klicken bearbeiten</a:t>
            </a:r>
            <a:endParaRPr lang="de-AT"/>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 bearbeiten</a:t>
            </a:r>
          </a:p>
        </p:txBody>
      </p:sp>
    </p:spTree>
    <p:extLst>
      <p:ext uri="{BB962C8B-B14F-4D97-AF65-F5344CB8AC3E}">
        <p14:creationId xmlns:p14="http://schemas.microsoft.com/office/powerpoint/2010/main" val="419573876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sz="half" idx="1"/>
          </p:nvPr>
        </p:nvSpPr>
        <p:spPr>
          <a:xfrm>
            <a:off x="468313" y="1582738"/>
            <a:ext cx="4032250"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Inhaltsplatzhalter 3"/>
          <p:cNvSpPr>
            <a:spLocks noGrp="1"/>
          </p:cNvSpPr>
          <p:nvPr>
            <p:ph sz="half" idx="2"/>
          </p:nvPr>
        </p:nvSpPr>
        <p:spPr>
          <a:xfrm>
            <a:off x="4652965" y="1582738"/>
            <a:ext cx="4033837"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7926513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AT"/>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5" name="Textplatzhalt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68968062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Tree>
    <p:extLst>
      <p:ext uri="{BB962C8B-B14F-4D97-AF65-F5344CB8AC3E}">
        <p14:creationId xmlns:p14="http://schemas.microsoft.com/office/powerpoint/2010/main" val="208582420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362047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AT"/>
          </a:p>
        </p:txBody>
      </p:sp>
      <p:sp>
        <p:nvSpPr>
          <p:cNvPr id="3" name="Inhaltsplatzhalter 2"/>
          <p:cNvSpPr>
            <a:spLocks noGrp="1"/>
          </p:cNvSpPr>
          <p:nvPr>
            <p:ph idx="1"/>
          </p:nvPr>
        </p:nvSpPr>
        <p:spPr>
          <a:xfrm>
            <a:off x="3575051"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Textplatzhalt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56046488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AT"/>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AT"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14482887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w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0"/>
          <p:cNvSpPr>
            <a:spLocks noChangeShapeType="1"/>
          </p:cNvSpPr>
          <p:nvPr userDrawn="1"/>
        </p:nvSpPr>
        <p:spPr bwMode="auto">
          <a:xfrm>
            <a:off x="0" y="415925"/>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
        <p:nvSpPr>
          <p:cNvPr id="1028" name="Rectangle 22"/>
          <p:cNvSpPr>
            <a:spLocks noGrp="1" noChangeArrowheads="1"/>
          </p:cNvSpPr>
          <p:nvPr>
            <p:ph type="title"/>
          </p:nvPr>
        </p:nvSpPr>
        <p:spPr bwMode="auto">
          <a:xfrm>
            <a:off x="468315" y="714375"/>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endParaRPr lang="de-DE" smtClean="0"/>
          </a:p>
        </p:txBody>
      </p:sp>
      <p:sp>
        <p:nvSpPr>
          <p:cNvPr id="1029" name="Rectangle 23"/>
          <p:cNvSpPr>
            <a:spLocks noGrp="1" noChangeArrowheads="1"/>
          </p:cNvSpPr>
          <p:nvPr>
            <p:ph type="body" idx="1"/>
          </p:nvPr>
        </p:nvSpPr>
        <p:spPr bwMode="auto">
          <a:xfrm>
            <a:off x="468315" y="1582738"/>
            <a:ext cx="8218487" cy="454342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AT" smtClean="0"/>
              <a:t>Erste Ebene</a:t>
            </a:r>
          </a:p>
          <a:p>
            <a:pPr lvl="1"/>
            <a:r>
              <a:rPr lang="de-AT" smtClean="0"/>
              <a:t>Zweite Ebene</a:t>
            </a:r>
          </a:p>
          <a:p>
            <a:pPr lvl="2"/>
            <a:r>
              <a:rPr lang="de-AT" smtClean="0"/>
              <a:t>Dritte Ebene</a:t>
            </a:r>
          </a:p>
          <a:p>
            <a:pPr lvl="3"/>
            <a:r>
              <a:rPr lang="de-AT" smtClean="0"/>
              <a:t>Vierte Ebene</a:t>
            </a:r>
          </a:p>
          <a:p>
            <a:pPr lvl="4"/>
            <a:r>
              <a:rPr lang="de-AT" smtClean="0"/>
              <a:t>Fünfte Ebene</a:t>
            </a:r>
          </a:p>
        </p:txBody>
      </p:sp>
      <p:sp>
        <p:nvSpPr>
          <p:cNvPr id="1030" name="Text Box 24"/>
          <p:cNvSpPr txBox="1">
            <a:spLocks noChangeArrowheads="1"/>
          </p:cNvSpPr>
          <p:nvPr userDrawn="1"/>
        </p:nvSpPr>
        <p:spPr bwMode="auto">
          <a:xfrm>
            <a:off x="7996238" y="6599242"/>
            <a:ext cx="92551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r" eaLnBrk="1" hangingPunct="1">
              <a:spcBef>
                <a:spcPct val="50000"/>
              </a:spcBef>
              <a:defRPr/>
            </a:pPr>
            <a:fld id="{F754889F-290A-4ED1-8905-D84A8ECF4D9C}" type="slidenum">
              <a:rPr lang="de-AT" sz="1000" smtClean="0">
                <a:solidFill>
                  <a:srgbClr val="7D7D7D"/>
                </a:solidFill>
                <a:latin typeface="Verdana" pitchFamily="34" charset="0"/>
              </a:rPr>
              <a:pPr algn="r" eaLnBrk="1" hangingPunct="1">
                <a:spcBef>
                  <a:spcPct val="50000"/>
                </a:spcBef>
                <a:defRPr/>
              </a:pPr>
              <a:t>‹Nr.›</a:t>
            </a:fld>
            <a:endParaRPr lang="de-AT" sz="1000" smtClean="0">
              <a:solidFill>
                <a:srgbClr val="7D7D7D"/>
              </a:solidFill>
              <a:latin typeface="Verdana" pitchFamily="34" charset="0"/>
            </a:endParaRPr>
          </a:p>
        </p:txBody>
      </p:sp>
      <p:sp>
        <p:nvSpPr>
          <p:cNvPr id="1031" name="Rectangle 25"/>
          <p:cNvSpPr>
            <a:spLocks noChangeArrowheads="1"/>
          </p:cNvSpPr>
          <p:nvPr userDrawn="1"/>
        </p:nvSpPr>
        <p:spPr bwMode="auto">
          <a:xfrm>
            <a:off x="0" y="6373813"/>
            <a:ext cx="9144000" cy="215900"/>
          </a:xfrm>
          <a:prstGeom prst="rect">
            <a:avLst/>
          </a:prstGeom>
          <a:solidFill>
            <a:srgbClr val="DDDDDD"/>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p>
            <a:pPr algn="l">
              <a:spcBef>
                <a:spcPct val="0"/>
              </a:spcBef>
            </a:pPr>
            <a:endParaRPr lang="en-GB" sz="1200">
              <a:latin typeface="Verdana" pitchFamily="34" charset="0"/>
            </a:endParaRPr>
          </a:p>
        </p:txBody>
      </p:sp>
      <p:pic>
        <p:nvPicPr>
          <p:cNvPr id="1032" name="Picture 26" descr="logo"/>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8532442" y="152075"/>
            <a:ext cx="504056" cy="185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27" descr="IVT_Logo_klein"/>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8100392" y="188640"/>
            <a:ext cx="310830" cy="149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Rectangle 29"/>
          <p:cNvSpPr>
            <a:spLocks noChangeAspect="1" noChangeArrowheads="1"/>
          </p:cNvSpPr>
          <p:nvPr userDrawn="1"/>
        </p:nvSpPr>
        <p:spPr bwMode="auto">
          <a:xfrm>
            <a:off x="0" y="6373813"/>
            <a:ext cx="215900" cy="214312"/>
          </a:xfrm>
          <a:prstGeom prst="rect">
            <a:avLst/>
          </a:prstGeom>
          <a:solidFill>
            <a:srgbClr val="F7014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30000"/>
              </a:spcBef>
            </a:pPr>
            <a:endParaRPr lang="en-GB" sz="2000"/>
          </a:p>
        </p:txBody>
      </p:sp>
      <p:sp>
        <p:nvSpPr>
          <p:cNvPr id="13" name="Text Box 30"/>
          <p:cNvSpPr txBox="1">
            <a:spLocks noChangeArrowheads="1"/>
          </p:cNvSpPr>
          <p:nvPr userDrawn="1"/>
        </p:nvSpPr>
        <p:spPr bwMode="auto">
          <a:xfrm>
            <a:off x="215900" y="6381328"/>
            <a:ext cx="1882924"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l" eaLnBrk="1" hangingPunct="1">
              <a:spcBef>
                <a:spcPct val="50000"/>
              </a:spcBef>
              <a:defRPr/>
            </a:pPr>
            <a:r>
              <a:rPr lang="en-US" sz="1100" b="0" dirty="0" smtClean="0">
                <a:latin typeface="Verdana" pitchFamily="34" charset="0"/>
              </a:rPr>
              <a:t>VECTO </a:t>
            </a:r>
            <a:r>
              <a:rPr lang="en-US" sz="1100" b="0" baseline="0" dirty="0" smtClean="0">
                <a:latin typeface="Verdana" pitchFamily="34" charset="0"/>
              </a:rPr>
              <a:t>Release Notes</a:t>
            </a:r>
            <a:endParaRPr lang="en-GB" sz="1100" b="0" dirty="0" smtClean="0">
              <a:latin typeface="Verdana" pitchFamily="34" charset="0"/>
            </a:endParaRPr>
          </a:p>
        </p:txBody>
      </p:sp>
      <p:pic>
        <p:nvPicPr>
          <p:cNvPr id="2" name="Picture 2" descr="I:\raphaelluz\VECTO\source\VECTO\User Manual\pics\JRC.png"/>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6588224" y="44624"/>
            <a:ext cx="1367520" cy="28437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I:\raphaelluz\VECTO\source\VECTO\User Manual\pics\VECTO-small.PNG"/>
          <p:cNvPicPr>
            <a:picLocks noChangeAspect="1" noChangeArrowheads="1"/>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07504" y="58588"/>
            <a:ext cx="978351" cy="33227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iming>
    <p:tnLst>
      <p:par>
        <p:cTn id="1" dur="indefinite" restart="never" nodeType="tmRoot"/>
      </p:par>
    </p:tnLst>
  </p:timing>
  <p:txStyles>
    <p:title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p:titleStyle>
    <p:body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4" y="1052736"/>
            <a:ext cx="8136259" cy="40318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smtClean="0">
                <a:solidFill>
                  <a:srgbClr val="990000"/>
                </a:solidFill>
              </a:rPr>
              <a:t>VECTO 3.x</a:t>
            </a:r>
            <a:br>
              <a:rPr lang="en-US" sz="3200" dirty="0" smtClean="0">
                <a:solidFill>
                  <a:srgbClr val="990000"/>
                </a:solidFill>
              </a:rPr>
            </a:br>
            <a:r>
              <a:rPr lang="en-US" sz="2000" dirty="0" smtClean="0">
                <a:solidFill>
                  <a:srgbClr val="990000"/>
                </a:solidFill>
              </a:rPr>
              <a:t>19</a:t>
            </a:r>
            <a:r>
              <a:rPr lang="en-US" sz="2000" dirty="0" smtClean="0">
                <a:solidFill>
                  <a:srgbClr val="990000"/>
                </a:solidFill>
              </a:rPr>
              <a:t>.07.2016</a:t>
            </a:r>
            <a:endParaRPr lang="en-US" sz="2000" dirty="0" smtClean="0">
              <a:solidFill>
                <a:srgbClr val="990000"/>
              </a:solidFill>
            </a:endParaRPr>
          </a:p>
          <a:p>
            <a:pPr eaLnBrk="1" hangingPunct="1"/>
            <a:endParaRPr lang="en-US" sz="2000" dirty="0" smtClean="0">
              <a:solidFill>
                <a:srgbClr val="990000"/>
              </a:solidFill>
            </a:endParaRPr>
          </a:p>
          <a:p>
            <a:pPr eaLnBrk="1" hangingPunct="1"/>
            <a:endParaRPr lang="en-US" sz="2000" dirty="0">
              <a:solidFill>
                <a:srgbClr val="99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r>
              <a:rPr lang="en-US" sz="2400" dirty="0" smtClean="0">
                <a:solidFill>
                  <a:srgbClr val="990000"/>
                </a:solidFill>
              </a:rPr>
              <a:t>Release Notes</a:t>
            </a:r>
            <a:endParaRPr lang="en-US" sz="2400" dirty="0">
              <a:solidFill>
                <a:srgbClr val="990000"/>
              </a:solidFill>
            </a:endParaRP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70"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38461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VECTO 3.0.2</a:t>
            </a:r>
            <a:endParaRPr lang="en-GB" sz="2800" kern="0" dirty="0"/>
          </a:p>
        </p:txBody>
      </p:sp>
      <p:sp>
        <p:nvSpPr>
          <p:cNvPr id="6" name="Textfeld 5"/>
          <p:cNvSpPr txBox="1"/>
          <p:nvPr/>
        </p:nvSpPr>
        <p:spPr>
          <a:xfrm>
            <a:off x="251522" y="1124744"/>
            <a:ext cx="8496944" cy="5206041"/>
          </a:xfrm>
          <a:prstGeom prst="rect">
            <a:avLst/>
          </a:prstGeom>
          <a:noFill/>
          <a:ln>
            <a:noFill/>
          </a:ln>
        </p:spPr>
        <p:txBody>
          <a:bodyPr wrap="square" rtlCol="0">
            <a:spAutoFit/>
          </a:bodyPr>
          <a:lstStyle/>
          <a:p>
            <a:pPr algn="l">
              <a:lnSpc>
                <a:spcPct val="150000"/>
              </a:lnSpc>
              <a:spcBef>
                <a:spcPts val="600"/>
              </a:spcBef>
            </a:pPr>
            <a:r>
              <a:rPr lang="en-GB" sz="2000" dirty="0" smtClean="0"/>
              <a:t>Main updates</a:t>
            </a:r>
          </a:p>
          <a:p>
            <a:pPr marL="342900" indent="-342900" algn="l">
              <a:lnSpc>
                <a:spcPct val="130000"/>
              </a:lnSpc>
              <a:spcBef>
                <a:spcPts val="600"/>
              </a:spcBef>
              <a:buFont typeface="Arial" pitchFamily="34" charset="0"/>
              <a:buChar char="•"/>
            </a:pPr>
            <a:r>
              <a:rPr lang="en-GB" sz="1400" b="0" dirty="0" smtClean="0"/>
              <a:t>New simulation modes: </a:t>
            </a:r>
          </a:p>
          <a:p>
            <a:pPr marL="800100" lvl="1" indent="-342900" algn="l">
              <a:lnSpc>
                <a:spcPct val="130000"/>
              </a:lnSpc>
              <a:spcBef>
                <a:spcPts val="300"/>
              </a:spcBef>
              <a:buFont typeface="Arial" pitchFamily="34" charset="0"/>
              <a:buChar char="•"/>
            </a:pPr>
            <a:r>
              <a:rPr lang="en-GB" sz="1400" b="0" dirty="0" err="1" smtClean="0"/>
              <a:t>Pwheel</a:t>
            </a:r>
            <a:r>
              <a:rPr lang="en-GB" sz="1400" b="0" dirty="0" smtClean="0"/>
              <a:t> (</a:t>
            </a:r>
            <a:r>
              <a:rPr lang="en-GB" sz="1400" b="0" dirty="0" err="1" smtClean="0"/>
              <a:t>SiCo</a:t>
            </a:r>
            <a:r>
              <a:rPr lang="en-GB" sz="1400" b="0" dirty="0" smtClean="0"/>
              <a:t>), </a:t>
            </a:r>
          </a:p>
          <a:p>
            <a:pPr marL="800100" lvl="1" indent="-342900" algn="l">
              <a:lnSpc>
                <a:spcPct val="130000"/>
              </a:lnSpc>
              <a:spcBef>
                <a:spcPts val="300"/>
              </a:spcBef>
              <a:buFont typeface="Arial" pitchFamily="34" charset="0"/>
              <a:buChar char="•"/>
            </a:pPr>
            <a:r>
              <a:rPr lang="en-GB" sz="1400" b="0" dirty="0" smtClean="0"/>
              <a:t>Measured Speed (with/without gear)</a:t>
            </a:r>
          </a:p>
          <a:p>
            <a:pPr marL="800100" lvl="1" indent="-342900" algn="l">
              <a:lnSpc>
                <a:spcPct val="130000"/>
              </a:lnSpc>
              <a:spcBef>
                <a:spcPts val="300"/>
              </a:spcBef>
              <a:buFont typeface="Arial" pitchFamily="34" charset="0"/>
              <a:buChar char="•"/>
            </a:pPr>
            <a:r>
              <a:rPr lang="en-GB" sz="1400" b="0" dirty="0" err="1"/>
              <a:t>v_air</a:t>
            </a:r>
            <a:r>
              <a:rPr lang="en-GB" sz="1400" b="0" dirty="0"/>
              <a:t>/beta cross-wind correction (</a:t>
            </a:r>
            <a:r>
              <a:rPr lang="en-GB" sz="1400" b="0" dirty="0" err="1"/>
              <a:t>vcdb</a:t>
            </a:r>
            <a:r>
              <a:rPr lang="en-GB" sz="1400" b="0" dirty="0"/>
              <a:t>)</a:t>
            </a:r>
            <a:endParaRPr lang="en-GB" sz="1400" b="0" dirty="0" smtClean="0"/>
          </a:p>
          <a:p>
            <a:pPr marL="342900" indent="-342900" algn="l">
              <a:lnSpc>
                <a:spcPct val="130000"/>
              </a:lnSpc>
              <a:spcBef>
                <a:spcPts val="600"/>
              </a:spcBef>
              <a:buFont typeface="Arial" pitchFamily="34" charset="0"/>
              <a:buChar char="•"/>
            </a:pPr>
            <a:r>
              <a:rPr lang="en-US" sz="1400" b="0" dirty="0" smtClean="0"/>
              <a:t>Adaptations </a:t>
            </a:r>
            <a:r>
              <a:rPr lang="en-US" sz="1400" b="0" dirty="0"/>
              <a:t>of powertrain components </a:t>
            </a:r>
            <a:r>
              <a:rPr lang="en-US" sz="1400" b="0" dirty="0" smtClean="0"/>
              <a:t>architecture</a:t>
            </a:r>
          </a:p>
          <a:p>
            <a:pPr marL="800100" lvl="1" indent="-342900" algn="l">
              <a:lnSpc>
                <a:spcPct val="130000"/>
              </a:lnSpc>
              <a:spcBef>
                <a:spcPts val="300"/>
              </a:spcBef>
              <a:buFont typeface="Arial" pitchFamily="34" charset="0"/>
              <a:buChar char="•"/>
            </a:pPr>
            <a:r>
              <a:rPr lang="en-US" sz="1400" b="0" dirty="0" smtClean="0"/>
              <a:t>Move </a:t>
            </a:r>
            <a:r>
              <a:rPr lang="en-US" sz="1400" b="0" dirty="0"/>
              <a:t>wheels inertia from vehicle to </a:t>
            </a:r>
            <a:r>
              <a:rPr lang="en-US" sz="1400" b="0" dirty="0" smtClean="0"/>
              <a:t>wheels</a:t>
            </a:r>
          </a:p>
          <a:p>
            <a:pPr marL="800100" lvl="1" indent="-342900" algn="l">
              <a:lnSpc>
                <a:spcPct val="130000"/>
              </a:lnSpc>
              <a:spcBef>
                <a:spcPts val="300"/>
              </a:spcBef>
              <a:buFont typeface="Arial" pitchFamily="34" charset="0"/>
              <a:buChar char="•"/>
            </a:pPr>
            <a:r>
              <a:rPr lang="en-US" sz="1400" b="0" dirty="0" smtClean="0"/>
              <a:t>Auxiliaries </a:t>
            </a:r>
            <a:r>
              <a:rPr lang="en-US" sz="1400" b="0" dirty="0"/>
              <a:t>no longer connected via clutch to the engine but via a separate </a:t>
            </a:r>
            <a:r>
              <a:rPr lang="en-US" sz="1400" b="0" dirty="0" smtClean="0"/>
              <a:t>port</a:t>
            </a:r>
          </a:p>
          <a:p>
            <a:pPr marL="800100" lvl="1" indent="-342900" algn="l">
              <a:lnSpc>
                <a:spcPct val="130000"/>
              </a:lnSpc>
              <a:spcBef>
                <a:spcPts val="300"/>
              </a:spcBef>
              <a:buFont typeface="Arial" pitchFamily="34" charset="0"/>
              <a:buChar char="•"/>
            </a:pPr>
            <a:r>
              <a:rPr lang="en-US" sz="1400" b="0" dirty="0" smtClean="0"/>
              <a:t>Engine </a:t>
            </a:r>
            <a:r>
              <a:rPr lang="en-US" sz="1400" b="0" dirty="0"/>
              <a:t>checks overload of gearbox and engine </a:t>
            </a:r>
            <a:r>
              <a:rPr lang="en-US" sz="1400" b="0" dirty="0" smtClean="0"/>
              <a:t>overload</a:t>
            </a:r>
          </a:p>
          <a:p>
            <a:pPr marL="342900" indent="-342900" algn="l">
              <a:lnSpc>
                <a:spcPct val="130000"/>
              </a:lnSpc>
              <a:spcBef>
                <a:spcPts val="600"/>
              </a:spcBef>
              <a:buFont typeface="Arial" pitchFamily="34" charset="0"/>
              <a:buChar char="•"/>
            </a:pPr>
            <a:r>
              <a:rPr lang="en-US" sz="1400" b="0" dirty="0" smtClean="0"/>
              <a:t>Fixed </a:t>
            </a:r>
            <a:r>
              <a:rPr lang="en-US" sz="1400" b="0" dirty="0"/>
              <a:t>some driving behavior related issues in </a:t>
            </a:r>
            <a:r>
              <a:rPr lang="en-US" sz="1400" b="0" dirty="0" err="1" smtClean="0"/>
              <a:t>VectoCore</a:t>
            </a:r>
            <a:r>
              <a:rPr lang="en-US" sz="1400" b="0" dirty="0" smtClean="0"/>
              <a:t>:</a:t>
            </a:r>
          </a:p>
          <a:p>
            <a:pPr marL="800100" lvl="1" indent="-342900" algn="l">
              <a:lnSpc>
                <a:spcPct val="130000"/>
              </a:lnSpc>
              <a:spcBef>
                <a:spcPts val="300"/>
              </a:spcBef>
              <a:buFont typeface="Arial" pitchFamily="34" charset="0"/>
              <a:buChar char="•"/>
            </a:pPr>
            <a:r>
              <a:rPr lang="en-US" sz="1400" b="0" dirty="0" smtClean="0"/>
              <a:t>When </a:t>
            </a:r>
            <a:r>
              <a:rPr lang="en-US" sz="1400" b="0" dirty="0"/>
              <a:t>the vehicle comes to a halt during gear shift, instead of aborting the cycle, it tries to drive away again with an appropriate gear</a:t>
            </a:r>
            <a:r>
              <a:rPr lang="en-US" sz="1400" b="0" dirty="0" smtClean="0"/>
              <a:t>.</a:t>
            </a:r>
          </a:p>
          <a:p>
            <a:pPr marL="342900" indent="-342900" algn="l">
              <a:lnSpc>
                <a:spcPct val="130000"/>
              </a:lnSpc>
              <a:spcBef>
                <a:spcPts val="600"/>
              </a:spcBef>
              <a:buFont typeface="Arial" pitchFamily="34" charset="0"/>
              <a:buChar char="•"/>
            </a:pPr>
            <a:r>
              <a:rPr lang="en-US" sz="1400" b="0" dirty="0" err="1" smtClean="0"/>
              <a:t>ModData</a:t>
            </a:r>
            <a:r>
              <a:rPr lang="en-US" sz="1400" b="0" dirty="0" smtClean="0"/>
              <a:t> Format </a:t>
            </a:r>
            <a:r>
              <a:rPr lang="en-US" sz="1400" b="0" dirty="0"/>
              <a:t>changed for better information and </a:t>
            </a:r>
            <a:r>
              <a:rPr lang="en-US" sz="1400" b="0" dirty="0" smtClean="0"/>
              <a:t>clarity</a:t>
            </a:r>
          </a:p>
          <a:p>
            <a:pPr marL="342900" indent="-342900" algn="l">
              <a:lnSpc>
                <a:spcPct val="130000"/>
              </a:lnSpc>
              <a:spcBef>
                <a:spcPts val="600"/>
              </a:spcBef>
              <a:buFont typeface="Arial" pitchFamily="34" charset="0"/>
              <a:buChar char="•"/>
            </a:pPr>
            <a:r>
              <a:rPr lang="en-US" sz="1400" b="0" dirty="0"/>
              <a:t>Added validation of input </a:t>
            </a:r>
            <a:r>
              <a:rPr lang="en-US" sz="1400" b="0" dirty="0" smtClean="0"/>
              <a:t>values (according to latest VectoInputParameters.xls)</a:t>
            </a:r>
          </a:p>
          <a:p>
            <a:pPr marL="342900" indent="-342900" algn="l">
              <a:lnSpc>
                <a:spcPct val="130000"/>
              </a:lnSpc>
              <a:spcBef>
                <a:spcPts val="600"/>
              </a:spcBef>
              <a:buFont typeface="Arial" pitchFamily="34" charset="0"/>
              <a:buChar char="•"/>
            </a:pPr>
            <a:r>
              <a:rPr lang="en-US" sz="1400" b="0" dirty="0" smtClean="0"/>
              <a:t>Various </a:t>
            </a:r>
            <a:r>
              <a:rPr lang="en-US" sz="1400" b="0" dirty="0" err="1" smtClean="0"/>
              <a:t>bugfixes</a:t>
            </a:r>
            <a:endParaRPr lang="en-GB" sz="1400" b="0" dirty="0" smtClean="0"/>
          </a:p>
        </p:txBody>
      </p:sp>
    </p:spTree>
    <p:extLst>
      <p:ext uri="{BB962C8B-B14F-4D97-AF65-F5344CB8AC3E}">
        <p14:creationId xmlns:p14="http://schemas.microsoft.com/office/powerpoint/2010/main" val="21678138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Pwheel</a:t>
            </a:r>
            <a:r>
              <a:rPr lang="en-US" dirty="0" smtClean="0"/>
              <a:t> (</a:t>
            </a:r>
            <a:r>
              <a:rPr lang="en-US" dirty="0" err="1" smtClean="0"/>
              <a:t>SiCo</a:t>
            </a:r>
            <a:r>
              <a:rPr lang="en-US" dirty="0" smtClean="0"/>
              <a:t>) Mode</a:t>
            </a:r>
            <a:endParaRPr lang="en-US" dirty="0"/>
          </a:p>
        </p:txBody>
      </p:sp>
      <p:sp>
        <p:nvSpPr>
          <p:cNvPr id="3" name="Inhaltsplatzhalter 2"/>
          <p:cNvSpPr>
            <a:spLocks noGrp="1"/>
          </p:cNvSpPr>
          <p:nvPr>
            <p:ph idx="1"/>
          </p:nvPr>
        </p:nvSpPr>
        <p:spPr/>
        <p:txBody>
          <a:bodyPr/>
          <a:lstStyle/>
          <a:p>
            <a:r>
              <a:rPr lang="en-US" dirty="0" smtClean="0"/>
              <a:t>Function as already available in </a:t>
            </a:r>
            <a:r>
              <a:rPr lang="en-US" dirty="0" err="1" smtClean="0"/>
              <a:t>Vecto</a:t>
            </a:r>
            <a:r>
              <a:rPr lang="en-US" dirty="0" smtClean="0"/>
              <a:t> 2.2 also added in </a:t>
            </a:r>
            <a:r>
              <a:rPr lang="en-US" dirty="0" err="1" smtClean="0"/>
              <a:t>Vecto</a:t>
            </a:r>
            <a:r>
              <a:rPr lang="en-US" dirty="0" smtClean="0"/>
              <a:t> 3.0.2</a:t>
            </a:r>
          </a:p>
          <a:p>
            <a:pPr lvl="1"/>
            <a:r>
              <a:rPr lang="en-US" dirty="0" smtClean="0"/>
              <a:t>Driving cycle specifies power at wheel, engine speed, gear, and auxiliary power</a:t>
            </a:r>
          </a:p>
          <a:p>
            <a:pPr lvl="1"/>
            <a:r>
              <a:rPr lang="en-US" dirty="0"/>
              <a:t>No driver model in the simulation.</a:t>
            </a:r>
          </a:p>
          <a:p>
            <a:pPr lvl="1"/>
            <a:r>
              <a:rPr lang="en-US" dirty="0" smtClean="0"/>
              <a:t>The </a:t>
            </a:r>
            <a:r>
              <a:rPr lang="en-US" dirty="0" err="1"/>
              <a:t>Vecto</a:t>
            </a:r>
            <a:r>
              <a:rPr lang="en-US" dirty="0"/>
              <a:t> gear-shift model is overruled.</a:t>
            </a:r>
          </a:p>
          <a:p>
            <a:pPr lvl="1"/>
            <a:r>
              <a:rPr lang="en-US" dirty="0"/>
              <a:t>Function used for </a:t>
            </a:r>
            <a:r>
              <a:rPr lang="en-US" dirty="0" smtClean="0"/>
              <a:t>creating reference results for </a:t>
            </a:r>
            <a:r>
              <a:rPr lang="en-US" dirty="0" err="1" smtClean="0"/>
              <a:t>SiCo</a:t>
            </a:r>
            <a:r>
              <a:rPr lang="en-US" dirty="0" smtClean="0"/>
              <a:t> tests</a:t>
            </a:r>
          </a:p>
          <a:p>
            <a:pPr lvl="1"/>
            <a:r>
              <a:rPr lang="en-US" dirty="0" smtClean="0"/>
              <a:t>For details see user manual: Simulation Models / </a:t>
            </a:r>
            <a:r>
              <a:rPr lang="en-US" dirty="0" err="1" smtClean="0"/>
              <a:t>Pwheel</a:t>
            </a:r>
            <a:r>
              <a:rPr lang="en-US" dirty="0" smtClean="0"/>
              <a:t> Input (</a:t>
            </a:r>
            <a:r>
              <a:rPr lang="en-US" dirty="0" err="1" smtClean="0"/>
              <a:t>SiCo</a:t>
            </a:r>
            <a:r>
              <a:rPr lang="en-US" dirty="0" smtClean="0"/>
              <a:t>)</a:t>
            </a:r>
            <a:endParaRPr lang="en-US" dirty="0"/>
          </a:p>
          <a:p>
            <a:pPr lvl="1"/>
            <a:endParaRPr lang="en-US" dirty="0" smtClean="0"/>
          </a:p>
          <a:p>
            <a:endParaRPr lang="en-US" dirty="0"/>
          </a:p>
        </p:txBody>
      </p:sp>
    </p:spTree>
    <p:extLst>
      <p:ext uri="{BB962C8B-B14F-4D97-AF65-F5344CB8AC3E}">
        <p14:creationId xmlns:p14="http://schemas.microsoft.com/office/powerpoint/2010/main" val="31765222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Measured Speed Mode</a:t>
            </a:r>
            <a:endParaRPr lang="en-US" dirty="0"/>
          </a:p>
        </p:txBody>
      </p:sp>
      <p:sp>
        <p:nvSpPr>
          <p:cNvPr id="3" name="Inhaltsplatzhalter 2"/>
          <p:cNvSpPr>
            <a:spLocks noGrp="1"/>
          </p:cNvSpPr>
          <p:nvPr>
            <p:ph idx="1"/>
          </p:nvPr>
        </p:nvSpPr>
        <p:spPr/>
        <p:txBody>
          <a:bodyPr/>
          <a:lstStyle/>
          <a:p>
            <a:r>
              <a:rPr lang="en-US" dirty="0" smtClean="0"/>
              <a:t>Functionality already available in </a:t>
            </a:r>
            <a:r>
              <a:rPr lang="en-US" dirty="0" err="1" smtClean="0"/>
              <a:t>Vecto</a:t>
            </a:r>
            <a:r>
              <a:rPr lang="en-US" dirty="0" smtClean="0"/>
              <a:t> 2.2 added in </a:t>
            </a:r>
            <a:r>
              <a:rPr lang="en-US" dirty="0" err="1" smtClean="0"/>
              <a:t>Vecto</a:t>
            </a:r>
            <a:r>
              <a:rPr lang="en-US" dirty="0" smtClean="0"/>
              <a:t> 3.0.2</a:t>
            </a:r>
          </a:p>
          <a:p>
            <a:pPr lvl="1"/>
            <a:r>
              <a:rPr lang="en-US" dirty="0" smtClean="0"/>
              <a:t>Driving cycle not defined by target speed but by actual speed. No driver model in the simulation.</a:t>
            </a:r>
          </a:p>
          <a:p>
            <a:pPr lvl="1"/>
            <a:r>
              <a:rPr lang="en-US" dirty="0" smtClean="0"/>
              <a:t>Gear and engine speed can be specified in the driving cycle. In this case the </a:t>
            </a:r>
            <a:r>
              <a:rPr lang="en-US" dirty="0" err="1" smtClean="0"/>
              <a:t>Vecto</a:t>
            </a:r>
            <a:r>
              <a:rPr lang="en-US" dirty="0" smtClean="0"/>
              <a:t> gear-shift model is overruled.</a:t>
            </a:r>
          </a:p>
          <a:p>
            <a:pPr lvl="1"/>
            <a:r>
              <a:rPr lang="en-US" dirty="0" smtClean="0"/>
              <a:t>Function used for “proof of concept” purposes</a:t>
            </a:r>
          </a:p>
          <a:p>
            <a:pPr lvl="1"/>
            <a:r>
              <a:rPr lang="en-US" dirty="0" smtClean="0"/>
              <a:t>For details see user manual: Calculation Modes / Engineering Mode / Measured Speed</a:t>
            </a:r>
            <a:endParaRPr lang="en-US" dirty="0"/>
          </a:p>
        </p:txBody>
      </p:sp>
    </p:spTree>
    <p:extLst>
      <p:ext uri="{BB962C8B-B14F-4D97-AF65-F5344CB8AC3E}">
        <p14:creationId xmlns:p14="http://schemas.microsoft.com/office/powerpoint/2010/main" val="37358088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a:t>
            </a:r>
            <a:r>
              <a:rPr lang="en-US" dirty="0" err="1" smtClean="0"/>
              <a:t>vmod</a:t>
            </a:r>
            <a:r>
              <a:rPr lang="en-US" dirty="0" smtClean="0"/>
              <a:t> File Update</a:t>
            </a:r>
            <a:endParaRPr lang="en-US" dirty="0"/>
          </a:p>
        </p:txBody>
      </p:sp>
      <p:sp>
        <p:nvSpPr>
          <p:cNvPr id="3" name="Inhaltsplatzhalter 2"/>
          <p:cNvSpPr>
            <a:spLocks noGrp="1"/>
          </p:cNvSpPr>
          <p:nvPr>
            <p:ph idx="1"/>
          </p:nvPr>
        </p:nvSpPr>
        <p:spPr/>
        <p:txBody>
          <a:bodyPr/>
          <a:lstStyle/>
          <a:p>
            <a:r>
              <a:rPr lang="en-US" dirty="0"/>
              <a:t>In </a:t>
            </a:r>
            <a:r>
              <a:rPr lang="en-US" dirty="0" err="1"/>
              <a:t>Vecto</a:t>
            </a:r>
            <a:r>
              <a:rPr lang="en-US" dirty="0"/>
              <a:t> 3.0.2 the structure of the modal data output has been revised and re-structured. </a:t>
            </a:r>
            <a:r>
              <a:rPr lang="en-US" dirty="0" err="1"/>
              <a:t>Basicaly</a:t>
            </a:r>
            <a:r>
              <a:rPr lang="en-US" dirty="0"/>
              <a:t> for every powertrain component the .</a:t>
            </a:r>
            <a:r>
              <a:rPr lang="en-US" dirty="0" err="1"/>
              <a:t>vmod</a:t>
            </a:r>
            <a:r>
              <a:rPr lang="en-US" dirty="0"/>
              <a:t> file contains the power at the input shaft and the individual power losses for every component. For the engine the power, torque and engine speed at the output shaft is given along with the internal power and torque used for computing the fuel consumption</a:t>
            </a:r>
            <a:r>
              <a:rPr lang="en-US" dirty="0" smtClean="0"/>
              <a:t>.</a:t>
            </a:r>
          </a:p>
          <a:p>
            <a:r>
              <a:rPr lang="en-US" dirty="0" smtClean="0"/>
              <a:t>For details see the user manual: Input and Output / Modal Results (.</a:t>
            </a:r>
            <a:r>
              <a:rPr lang="en-US" dirty="0" err="1" smtClean="0"/>
              <a:t>vmod</a:t>
            </a:r>
            <a:r>
              <a:rPr lang="en-US" dirty="0" smtClean="0"/>
              <a:t>)</a:t>
            </a:r>
            <a:endParaRPr lang="en-US" dirty="0"/>
          </a:p>
        </p:txBody>
      </p:sp>
    </p:spTree>
    <p:extLst>
      <p:ext uri="{BB962C8B-B14F-4D97-AF65-F5344CB8AC3E}">
        <p14:creationId xmlns:p14="http://schemas.microsoft.com/office/powerpoint/2010/main" val="38697541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Changelog 3.0.2</a:t>
            </a:r>
            <a:endParaRPr lang="en-US" dirty="0"/>
          </a:p>
        </p:txBody>
      </p:sp>
      <p:sp>
        <p:nvSpPr>
          <p:cNvPr id="3" name="Inhaltsplatzhalter 2"/>
          <p:cNvSpPr>
            <a:spLocks noGrp="1"/>
          </p:cNvSpPr>
          <p:nvPr>
            <p:ph idx="1"/>
          </p:nvPr>
        </p:nvSpPr>
        <p:spPr/>
        <p:txBody>
          <a:bodyPr/>
          <a:lstStyle/>
          <a:p>
            <a:r>
              <a:rPr lang="en-US" sz="800" dirty="0"/>
              <a:t>- New simulation modes:</a:t>
            </a:r>
          </a:p>
          <a:p>
            <a:r>
              <a:rPr lang="en-US" sz="800" dirty="0"/>
              <a:t>    + Measured Speed</a:t>
            </a:r>
          </a:p>
          <a:p>
            <a:r>
              <a:rPr lang="en-US" sz="800" dirty="0"/>
              <a:t>    + Measured Speed with Gear</a:t>
            </a:r>
          </a:p>
          <a:p>
            <a:r>
              <a:rPr lang="en-US" sz="800" dirty="0"/>
              <a:t>    + </a:t>
            </a:r>
            <a:r>
              <a:rPr lang="en-US" sz="800" dirty="0" err="1"/>
              <a:t>Pwheel</a:t>
            </a:r>
            <a:r>
              <a:rPr lang="en-US" sz="800" dirty="0"/>
              <a:t> (</a:t>
            </a:r>
            <a:r>
              <a:rPr lang="en-US" sz="800" dirty="0" err="1"/>
              <a:t>SiCo</a:t>
            </a:r>
            <a:r>
              <a:rPr lang="en-US" sz="800" dirty="0"/>
              <a:t>)</a:t>
            </a:r>
          </a:p>
          <a:p>
            <a:r>
              <a:rPr lang="en-US" sz="800" dirty="0"/>
              <a:t>- Adaptations of powertrain components architecture</a:t>
            </a:r>
          </a:p>
          <a:p>
            <a:r>
              <a:rPr lang="en-US" sz="800" dirty="0"/>
              <a:t>    + Move wheels inertia from vehicle to wheels</a:t>
            </a:r>
          </a:p>
          <a:p>
            <a:r>
              <a:rPr lang="en-US" sz="800" dirty="0"/>
              <a:t>    + Auxiliaries no longer connected via clutch to the engine but via a separate port</a:t>
            </a:r>
          </a:p>
          <a:p>
            <a:r>
              <a:rPr lang="en-US" sz="800" dirty="0"/>
              <a:t>    + Engine checks overload of gearbox and engine overload</a:t>
            </a:r>
          </a:p>
          <a:p>
            <a:r>
              <a:rPr lang="en-US" sz="800" dirty="0"/>
              <a:t>- Fixed some driving behavior related issues in </a:t>
            </a:r>
            <a:r>
              <a:rPr lang="en-US" sz="800" dirty="0" err="1"/>
              <a:t>VectoCore</a:t>
            </a:r>
            <a:r>
              <a:rPr lang="en-US" sz="800" dirty="0"/>
              <a:t>:</a:t>
            </a:r>
          </a:p>
          <a:p>
            <a:r>
              <a:rPr lang="en-US" sz="800" dirty="0"/>
              <a:t>    + When the vehicle comes to a halt during gear shift, instead of aborting the cycle, it tries to drive away again with an appropriate gear.</a:t>
            </a:r>
          </a:p>
          <a:p>
            <a:r>
              <a:rPr lang="en-US" sz="800" dirty="0"/>
              <a:t>- [</a:t>
            </a:r>
            <a:r>
              <a:rPr lang="en-US" sz="800" dirty="0" err="1"/>
              <a:t>ModData</a:t>
            </a:r>
            <a:r>
              <a:rPr lang="en-US" sz="800" dirty="0"/>
              <a:t> Format](#modal-results-.</a:t>
            </a:r>
            <a:r>
              <a:rPr lang="en-US" sz="800" dirty="0" err="1"/>
              <a:t>vmod</a:t>
            </a:r>
            <a:r>
              <a:rPr lang="en-US" sz="800" dirty="0"/>
              <a:t>) changed for better information and clarity</a:t>
            </a:r>
          </a:p>
          <a:p>
            <a:r>
              <a:rPr lang="en-US" sz="800" dirty="0"/>
              <a:t>- Entries in the sum-file are sorted in the same way as in </a:t>
            </a:r>
            <a:r>
              <a:rPr lang="en-US" sz="800" dirty="0" err="1"/>
              <a:t>Vecto</a:t>
            </a:r>
            <a:r>
              <a:rPr lang="en-US" sz="800" dirty="0"/>
              <a:t> 2.2</a:t>
            </a:r>
          </a:p>
          <a:p>
            <a:r>
              <a:rPr lang="en-US" sz="800" dirty="0"/>
              <a:t>- In engineering mode the execution mode (distance-based, time-based measured speed, time-based measured speed with gear, engine only) are detected based on the cycle</a:t>
            </a:r>
          </a:p>
          <a:p>
            <a:r>
              <a:rPr lang="en-US" sz="800" dirty="0"/>
              <a:t>- Added validation of input values</a:t>
            </a:r>
          </a:p>
          <a:p>
            <a:r>
              <a:rPr lang="en-US" sz="800" dirty="0"/>
              <a:t>- Gravity constant set to 9.80665 (NIST standard acceleration for gravity)</a:t>
            </a:r>
          </a:p>
          <a:p>
            <a:r>
              <a:rPr lang="en-US" sz="800" dirty="0"/>
              <a:t>- Improved input data handling: sort input values of full-load curves (engine, </a:t>
            </a:r>
            <a:r>
              <a:rPr lang="en-US" sz="800" dirty="0" err="1"/>
              <a:t>gbx</a:t>
            </a:r>
            <a:r>
              <a:rPr lang="en-US" sz="800" dirty="0"/>
              <a:t>, retarder)</a:t>
            </a:r>
          </a:p>
          <a:p>
            <a:r>
              <a:rPr lang="en-US" sz="800" dirty="0"/>
              <a:t>- Better Integration of </a:t>
            </a:r>
            <a:r>
              <a:rPr lang="en-US" sz="800" dirty="0" err="1"/>
              <a:t>VectoCore</a:t>
            </a:r>
            <a:r>
              <a:rPr lang="en-US" sz="800" dirty="0"/>
              <a:t> into GUI (Notifications and Messages)</a:t>
            </a:r>
          </a:p>
          <a:p>
            <a:r>
              <a:rPr lang="en-US" sz="800" dirty="0"/>
              <a:t>- </a:t>
            </a:r>
            <a:r>
              <a:rPr lang="en-US" sz="800" dirty="0" err="1" smtClean="0"/>
              <a:t>v_air</a:t>
            </a:r>
            <a:r>
              <a:rPr lang="en-US" sz="800" dirty="0" smtClean="0"/>
              <a:t>/beta </a:t>
            </a:r>
            <a:r>
              <a:rPr lang="en-US" sz="800" dirty="0"/>
              <a:t>cross-wind correction (</a:t>
            </a:r>
            <a:r>
              <a:rPr lang="en-US" sz="800" dirty="0" err="1"/>
              <a:t>vcdb</a:t>
            </a:r>
            <a:r>
              <a:rPr lang="en-US" sz="800" dirty="0"/>
              <a:t>) </a:t>
            </a:r>
            <a:r>
              <a:rPr lang="en-US" sz="800" dirty="0" err="1"/>
              <a:t>impemented</a:t>
            </a:r>
            <a:endParaRPr lang="en-US" sz="800" dirty="0"/>
          </a:p>
          <a:p>
            <a:r>
              <a:rPr lang="en-US" sz="800" dirty="0"/>
              <a:t>- For all calculations the averaged values of the current simulation step are used for interpolations in loss-maps.</a:t>
            </a:r>
          </a:p>
          <a:p>
            <a:r>
              <a:rPr lang="en-US" sz="800" dirty="0"/>
              <a:t>- Allow extrapolation of loss maps in engineering mode (warnings)</a:t>
            </a:r>
          </a:p>
          <a:p>
            <a:r>
              <a:rPr lang="en-US" sz="800" dirty="0"/>
              <a:t>- Refactoring of input data handling: separate </a:t>
            </a:r>
            <a:r>
              <a:rPr lang="en-US" sz="800" dirty="0" err="1"/>
              <a:t>InputDataProvider</a:t>
            </a:r>
            <a:r>
              <a:rPr lang="en-US" sz="800" dirty="0"/>
              <a:t> interfaces for model data</a:t>
            </a:r>
          </a:p>
          <a:p>
            <a:r>
              <a:rPr lang="en-US" sz="800" dirty="0"/>
              <a:t>- Refactoring of result handling: separate result container and output writer</a:t>
            </a:r>
          </a:p>
          <a:p>
            <a:r>
              <a:rPr lang="en-US" sz="800" dirty="0"/>
              <a:t>- New Long-Haul driving cycle included</a:t>
            </a:r>
          </a:p>
          <a:p>
            <a:r>
              <a:rPr lang="en-US" sz="800" dirty="0"/>
              <a:t>- User Manual updated for VECTO V3.x</a:t>
            </a:r>
          </a:p>
          <a:p>
            <a:r>
              <a:rPr lang="en-US" sz="800" dirty="0"/>
              <a:t>- Fix: sparse representation of declaration cycles had some missing entries</a:t>
            </a:r>
          </a:p>
          <a:p>
            <a:r>
              <a:rPr lang="en-US" sz="800" dirty="0"/>
              <a:t>- </a:t>
            </a:r>
            <a:r>
              <a:rPr lang="en-US" sz="800" dirty="0" err="1"/>
              <a:t>Bugfix</a:t>
            </a:r>
            <a:r>
              <a:rPr lang="en-US" sz="800" dirty="0"/>
              <a:t>: error in computation of engine's preferred speed </a:t>
            </a:r>
          </a:p>
          <a:p>
            <a:r>
              <a:rPr lang="en-US" sz="800" dirty="0"/>
              <a:t>- </a:t>
            </a:r>
            <a:r>
              <a:rPr lang="en-US" sz="800" dirty="0" err="1"/>
              <a:t>Bugfix</a:t>
            </a:r>
            <a:r>
              <a:rPr lang="en-US" sz="800" dirty="0"/>
              <a:t>: wrong vehicle class lookup</a:t>
            </a:r>
          </a:p>
          <a:p>
            <a:r>
              <a:rPr lang="en-US" sz="800" dirty="0"/>
              <a:t>- </a:t>
            </a:r>
            <a:r>
              <a:rPr lang="en-US" sz="800" dirty="0" err="1"/>
              <a:t>Bugfix</a:t>
            </a:r>
            <a:r>
              <a:rPr lang="en-US" sz="800" dirty="0"/>
              <a:t>: duplicate entries in intersected full-load curves</a:t>
            </a:r>
          </a:p>
          <a:p>
            <a:r>
              <a:rPr lang="en-US" sz="800" dirty="0"/>
              <a:t>- </a:t>
            </a:r>
            <a:r>
              <a:rPr lang="en-US" sz="800" dirty="0" err="1"/>
              <a:t>Bugfix</a:t>
            </a:r>
            <a:r>
              <a:rPr lang="en-US" sz="800" dirty="0"/>
              <a:t>: retarder takes the retarder ratio into account for </a:t>
            </a:r>
            <a:r>
              <a:rPr lang="en-US" sz="800" dirty="0" err="1"/>
              <a:t>lossmap</a:t>
            </a:r>
            <a:r>
              <a:rPr lang="en-US" sz="800" dirty="0"/>
              <a:t> lookup</a:t>
            </a:r>
          </a:p>
          <a:p>
            <a:r>
              <a:rPr lang="en-US" sz="800" dirty="0"/>
              <a:t>- </a:t>
            </a:r>
            <a:r>
              <a:rPr lang="en-US" sz="800" dirty="0" err="1"/>
              <a:t>Bugfix</a:t>
            </a:r>
            <a:r>
              <a:rPr lang="en-US" sz="800" dirty="0"/>
              <a:t>: use unique identifier for jobs in job list</a:t>
            </a:r>
          </a:p>
          <a:p>
            <a:r>
              <a:rPr lang="en-US" sz="800" dirty="0"/>
              <a:t>- </a:t>
            </a:r>
            <a:r>
              <a:rPr lang="en-US" sz="800" dirty="0" err="1"/>
              <a:t>Bugfix</a:t>
            </a:r>
            <a:r>
              <a:rPr lang="en-US" sz="800" dirty="0"/>
              <a:t>: error in </a:t>
            </a:r>
            <a:r>
              <a:rPr lang="en-US" sz="800" dirty="0" err="1"/>
              <a:t>triagulation</a:t>
            </a:r>
            <a:r>
              <a:rPr lang="en-US" sz="800" dirty="0"/>
              <a:t> of fuel consumption map</a:t>
            </a:r>
          </a:p>
        </p:txBody>
      </p:sp>
    </p:spTree>
    <p:extLst>
      <p:ext uri="{BB962C8B-B14F-4D97-AF65-F5344CB8AC3E}">
        <p14:creationId xmlns:p14="http://schemas.microsoft.com/office/powerpoint/2010/main" val="1791701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a:t>
            </a:r>
            <a:r>
              <a:rPr lang="en-US" dirty="0" smtClean="0"/>
              <a:t>3.0.4.565</a:t>
            </a:r>
            <a:endParaRPr lang="en-US" dirty="0"/>
          </a:p>
        </p:txBody>
      </p:sp>
      <p:sp>
        <p:nvSpPr>
          <p:cNvPr id="3" name="Inhaltsplatzhalter 2"/>
          <p:cNvSpPr>
            <a:spLocks noGrp="1"/>
          </p:cNvSpPr>
          <p:nvPr>
            <p:ph idx="1"/>
          </p:nvPr>
        </p:nvSpPr>
        <p:spPr/>
        <p:txBody>
          <a:bodyPr/>
          <a:lstStyle/>
          <a:p>
            <a:r>
              <a:rPr lang="en-US" dirty="0" err="1" smtClean="0"/>
              <a:t>Bugfixes</a:t>
            </a:r>
            <a:endParaRPr lang="en-US" dirty="0"/>
          </a:p>
          <a:p>
            <a:pPr lvl="1"/>
            <a:r>
              <a:rPr lang="en-US" dirty="0" smtClean="0"/>
              <a:t>AAUX </a:t>
            </a:r>
            <a:r>
              <a:rPr lang="en-US" dirty="0"/>
              <a:t>HVAC Dialog does not store path to </a:t>
            </a:r>
            <a:r>
              <a:rPr lang="en-US" dirty="0" err="1"/>
              <a:t>ActuationsMap</a:t>
            </a:r>
            <a:r>
              <a:rPr lang="en-US" dirty="0"/>
              <a:t> and </a:t>
            </a:r>
            <a:r>
              <a:rPr lang="en-US" dirty="0" err="1"/>
              <a:t>SSMSource</a:t>
            </a:r>
            <a:endParaRPr lang="en-US" dirty="0"/>
          </a:p>
          <a:p>
            <a:pPr lvl="1"/>
            <a:r>
              <a:rPr lang="en-US" smtClean="0"/>
              <a:t>GUI</a:t>
            </a:r>
            <a:r>
              <a:rPr lang="en-US" dirty="0"/>
              <a:t>: check for axle loads in declaration mode renders editing dialog useless </a:t>
            </a:r>
          </a:p>
          <a:p>
            <a:pPr lvl="1"/>
            <a:r>
              <a:rPr lang="en-US" dirty="0" err="1" smtClean="0"/>
              <a:t>Vecto</a:t>
            </a:r>
            <a:r>
              <a:rPr lang="en-US" dirty="0" smtClean="0"/>
              <a:t> </a:t>
            </a:r>
            <a:r>
              <a:rPr lang="en-US" dirty="0"/>
              <a:t>2.2: Simulation aborts (</a:t>
            </a:r>
            <a:r>
              <a:rPr lang="en-US" dirty="0" err="1"/>
              <a:t>Vecto</a:t>
            </a:r>
            <a:r>
              <a:rPr lang="en-US" dirty="0"/>
              <a:t> terminates) when simulating </a:t>
            </a:r>
            <a:r>
              <a:rPr lang="en-US" dirty="0" err="1"/>
              <a:t>EngineOnly</a:t>
            </a:r>
            <a:r>
              <a:rPr lang="en-US" dirty="0"/>
              <a:t> cycles</a:t>
            </a:r>
          </a:p>
          <a:p>
            <a:pPr lvl="1"/>
            <a:r>
              <a:rPr lang="en-US" dirty="0" err="1" smtClean="0"/>
              <a:t>Vecto</a:t>
            </a:r>
            <a:r>
              <a:rPr lang="en-US" dirty="0" smtClean="0"/>
              <a:t> </a:t>
            </a:r>
            <a:r>
              <a:rPr lang="en-US" dirty="0"/>
              <a:t>3: Building </a:t>
            </a:r>
            <a:r>
              <a:rPr lang="en-US" dirty="0" err="1"/>
              <a:t>SimulationRun</a:t>
            </a:r>
            <a:r>
              <a:rPr lang="en-US" dirty="0"/>
              <a:t> </a:t>
            </a:r>
            <a:r>
              <a:rPr lang="en-US" dirty="0" err="1"/>
              <a:t>EngineOnly</a:t>
            </a:r>
            <a:r>
              <a:rPr lang="en-US" dirty="0"/>
              <a:t> simulation failed</a:t>
            </a:r>
          </a:p>
        </p:txBody>
      </p:sp>
    </p:spTree>
    <p:extLst>
      <p:ext uri="{BB962C8B-B14F-4D97-AF65-F5344CB8AC3E}">
        <p14:creationId xmlns:p14="http://schemas.microsoft.com/office/powerpoint/2010/main" val="1911219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786383"/>
            <a:ext cx="8218487" cy="482377"/>
          </a:xfrm>
        </p:spPr>
        <p:txBody>
          <a:bodyPr/>
          <a:lstStyle/>
          <a:p>
            <a:r>
              <a:rPr lang="en-US" dirty="0" err="1" smtClean="0"/>
              <a:t>Vecto</a:t>
            </a:r>
            <a:r>
              <a:rPr lang="en-US" dirty="0" smtClean="0"/>
              <a:t> 3.0.4.544</a:t>
            </a:r>
            <a:endParaRPr lang="en-US" dirty="0"/>
          </a:p>
        </p:txBody>
      </p:sp>
      <p:sp>
        <p:nvSpPr>
          <p:cNvPr id="3" name="Inhaltsplatzhalter 2"/>
          <p:cNvSpPr>
            <a:spLocks noGrp="1"/>
          </p:cNvSpPr>
          <p:nvPr>
            <p:ph idx="1"/>
          </p:nvPr>
        </p:nvSpPr>
        <p:spPr>
          <a:xfrm>
            <a:off x="539553" y="1628800"/>
            <a:ext cx="8064896" cy="4353347"/>
          </a:xfrm>
        </p:spPr>
        <p:txBody>
          <a:bodyPr/>
          <a:lstStyle/>
          <a:p>
            <a:r>
              <a:rPr lang="en-US" dirty="0" smtClean="0"/>
              <a:t>Main </a:t>
            </a:r>
            <a:r>
              <a:rPr lang="en-US" dirty="0"/>
              <a:t>Updates</a:t>
            </a:r>
          </a:p>
          <a:p>
            <a:pPr lvl="1"/>
            <a:r>
              <a:rPr lang="en-US" dirty="0" smtClean="0"/>
              <a:t>New </a:t>
            </a:r>
            <a:r>
              <a:rPr lang="en-US" dirty="0"/>
              <a:t>gear shift strategy according to White Book </a:t>
            </a:r>
            <a:r>
              <a:rPr lang="en-US" dirty="0" smtClean="0"/>
              <a:t>2016</a:t>
            </a:r>
          </a:p>
          <a:p>
            <a:pPr lvl="1"/>
            <a:r>
              <a:rPr lang="en-US" dirty="0" smtClean="0"/>
              <a:t>New </a:t>
            </a:r>
            <a:r>
              <a:rPr lang="en-US" dirty="0"/>
              <a:t>coasting strategy according to White Book 2016</a:t>
            </a:r>
          </a:p>
          <a:p>
            <a:pPr lvl="1"/>
            <a:r>
              <a:rPr lang="en-US" dirty="0" smtClean="0"/>
              <a:t>New </a:t>
            </a:r>
            <a:r>
              <a:rPr lang="en-US" dirty="0"/>
              <a:t>input parameters (</a:t>
            </a:r>
            <a:r>
              <a:rPr lang="en-US" dirty="0" err="1"/>
              <a:t>enineering</a:t>
            </a:r>
            <a:r>
              <a:rPr lang="en-US" dirty="0"/>
              <a:t> mode) for coasting and gear shift behavior</a:t>
            </a:r>
          </a:p>
          <a:p>
            <a:pPr lvl="1"/>
            <a:r>
              <a:rPr lang="en-US" dirty="0" smtClean="0"/>
              <a:t>Use </a:t>
            </a:r>
            <a:r>
              <a:rPr lang="en-US" dirty="0"/>
              <a:t>SI units in Advanced Auxiliaries Module and compile with strict compiler settings (no implicit casts, etc.)</a:t>
            </a:r>
          </a:p>
          <a:p>
            <a:pPr lvl="1"/>
            <a:r>
              <a:rPr lang="en-US" dirty="0" smtClean="0"/>
              <a:t>Allow </a:t>
            </a:r>
            <a:r>
              <a:rPr lang="en-US" dirty="0"/>
              <a:t>efficiency for transmission losses (in engineering mode)</a:t>
            </a:r>
          </a:p>
          <a:p>
            <a:endParaRPr lang="en-US" dirty="0"/>
          </a:p>
          <a:p>
            <a:r>
              <a:rPr lang="en-US" dirty="0" err="1" smtClean="0"/>
              <a:t>Bugfixes</a:t>
            </a:r>
            <a:endParaRPr lang="en-US" dirty="0"/>
          </a:p>
          <a:p>
            <a:pPr lvl="1"/>
            <a:r>
              <a:rPr lang="en-US" dirty="0" smtClean="0"/>
              <a:t>Auxiliary </a:t>
            </a:r>
            <a:r>
              <a:rPr lang="en-US" dirty="0" err="1"/>
              <a:t>TechList</a:t>
            </a:r>
            <a:r>
              <a:rPr lang="en-US" dirty="0"/>
              <a:t> not read from JSON input data</a:t>
            </a:r>
          </a:p>
          <a:p>
            <a:pPr lvl="1"/>
            <a:r>
              <a:rPr lang="en-US" dirty="0" smtClean="0"/>
              <a:t>Improvements </a:t>
            </a:r>
            <a:r>
              <a:rPr lang="en-US" dirty="0"/>
              <a:t>in driver strategy</a:t>
            </a:r>
          </a:p>
          <a:p>
            <a:pPr lvl="1"/>
            <a:r>
              <a:rPr lang="en-US" dirty="0" err="1" smtClean="0"/>
              <a:t>Bugfixes</a:t>
            </a:r>
            <a:r>
              <a:rPr lang="en-US" dirty="0" smtClean="0"/>
              <a:t> </a:t>
            </a:r>
            <a:r>
              <a:rPr lang="en-US" dirty="0"/>
              <a:t>in </a:t>
            </a:r>
            <a:r>
              <a:rPr lang="en-US" dirty="0" err="1"/>
              <a:t>MeasuredSpeed</a:t>
            </a:r>
            <a:r>
              <a:rPr lang="en-US" dirty="0"/>
              <a:t> mode</a:t>
            </a:r>
            <a:endParaRPr lang="en-US" dirty="0" smtClean="0"/>
          </a:p>
        </p:txBody>
      </p:sp>
    </p:spTree>
    <p:extLst>
      <p:ext uri="{BB962C8B-B14F-4D97-AF65-F5344CB8AC3E}">
        <p14:creationId xmlns:p14="http://schemas.microsoft.com/office/powerpoint/2010/main" val="39979102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Notes for using </a:t>
            </a:r>
            <a:r>
              <a:rPr lang="en-US" dirty="0" err="1" smtClean="0"/>
              <a:t>Vecto</a:t>
            </a:r>
            <a:r>
              <a:rPr lang="en-US" dirty="0" smtClean="0"/>
              <a:t> 3.x with AAUX (1)</a:t>
            </a:r>
            <a:endParaRPr lang="en-US" dirty="0"/>
          </a:p>
        </p:txBody>
      </p:sp>
      <p:sp>
        <p:nvSpPr>
          <p:cNvPr id="3" name="Inhaltsplatzhalter 2"/>
          <p:cNvSpPr>
            <a:spLocks noGrp="1"/>
          </p:cNvSpPr>
          <p:nvPr>
            <p:ph idx="1"/>
          </p:nvPr>
        </p:nvSpPr>
        <p:spPr/>
        <p:txBody>
          <a:bodyPr/>
          <a:lstStyle/>
          <a:p>
            <a:r>
              <a:rPr lang="en-US" dirty="0" smtClean="0"/>
              <a:t>The </a:t>
            </a:r>
            <a:r>
              <a:rPr lang="en-US" dirty="0" err="1" smtClean="0"/>
              <a:t>AdvancedAuxiliaries</a:t>
            </a:r>
            <a:r>
              <a:rPr lang="en-US" dirty="0" smtClean="0"/>
              <a:t> module requires the number of activations for pneumatic consumers (brakes, doors, kneeling) and the (estimated) total cycle time. This can be configured in the .APAC-file (actuations file). For standard bus/coach cycles (i.e., the cycle file contains “bus” </a:t>
            </a:r>
            <a:r>
              <a:rPr lang="en-US" b="1" dirty="0" smtClean="0"/>
              <a:t>and</a:t>
            </a:r>
            <a:r>
              <a:rPr lang="en-US" dirty="0" smtClean="0"/>
              <a:t> “</a:t>
            </a:r>
            <a:r>
              <a:rPr lang="en-US" dirty="0" err="1" smtClean="0"/>
              <a:t>heavy_urban</a:t>
            </a:r>
            <a:r>
              <a:rPr lang="en-US" dirty="0" smtClean="0"/>
              <a:t>” or “suburban” or “interurban” or “urban”; </a:t>
            </a:r>
            <a:r>
              <a:rPr lang="en-US" b="1" dirty="0" smtClean="0"/>
              <a:t>or</a:t>
            </a:r>
            <a:r>
              <a:rPr lang="en-US" dirty="0" smtClean="0"/>
              <a:t> the cycle contains “coach” (</a:t>
            </a:r>
            <a:r>
              <a:rPr lang="en-US" i="1" dirty="0" smtClean="0"/>
              <a:t>case insensitive</a:t>
            </a:r>
            <a:r>
              <a:rPr lang="en-US" dirty="0" smtClean="0"/>
              <a:t>)) the actuations file already contains the number of activations and the cycle time. For other cycles the filename without extension is used to lookup the activations in the .APAC file (</a:t>
            </a:r>
            <a:r>
              <a:rPr lang="en-US" i="1" dirty="0" smtClean="0"/>
              <a:t>case sensitive</a:t>
            </a:r>
            <a:r>
              <a:rPr lang="en-US" dirty="0" smtClean="0"/>
              <a:t>)</a:t>
            </a:r>
            <a:endParaRPr lang="en-US" dirty="0"/>
          </a:p>
        </p:txBody>
      </p:sp>
    </p:spTree>
    <p:extLst>
      <p:ext uri="{BB962C8B-B14F-4D97-AF65-F5344CB8AC3E}">
        <p14:creationId xmlns:p14="http://schemas.microsoft.com/office/powerpoint/2010/main" val="37500136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smtClean="0"/>
              <a:t>Notes for using </a:t>
            </a:r>
            <a:r>
              <a:rPr lang="en-US" dirty="0" err="1" smtClean="0"/>
              <a:t>Vecto</a:t>
            </a:r>
            <a:r>
              <a:rPr lang="en-US" dirty="0" smtClean="0"/>
              <a:t> 3.x with AAUX (2)</a:t>
            </a:r>
            <a:endParaRPr lang="en-US" dirty="0"/>
          </a:p>
        </p:txBody>
      </p:sp>
      <p:sp>
        <p:nvSpPr>
          <p:cNvPr id="3" name="Inhaltsplatzhalter 2"/>
          <p:cNvSpPr>
            <a:spLocks noGrp="1"/>
          </p:cNvSpPr>
          <p:nvPr>
            <p:ph idx="1"/>
          </p:nvPr>
        </p:nvSpPr>
        <p:spPr>
          <a:xfrm>
            <a:off x="179511" y="1124744"/>
            <a:ext cx="8856985" cy="5328592"/>
          </a:xfrm>
        </p:spPr>
        <p:txBody>
          <a:bodyPr/>
          <a:lstStyle/>
          <a:p>
            <a:r>
              <a:rPr lang="en-US" dirty="0" err="1" smtClean="0"/>
              <a:t>Vecto</a:t>
            </a:r>
            <a:r>
              <a:rPr lang="en-US" dirty="0" smtClean="0"/>
              <a:t> 3 uses an average auxiliaries load (determined by the AAUX module depending on the settings)</a:t>
            </a:r>
            <a:r>
              <a:rPr lang="en-US" dirty="0"/>
              <a:t> for the </a:t>
            </a:r>
            <a:r>
              <a:rPr lang="en-US" dirty="0" smtClean="0"/>
              <a:t>simulation. The AAUX module computes the fuel consumption in parallel to </a:t>
            </a:r>
            <a:r>
              <a:rPr lang="en-US" dirty="0" err="1" smtClean="0"/>
              <a:t>VectoCore</a:t>
            </a:r>
            <a:r>
              <a:rPr lang="en-US" dirty="0" smtClean="0"/>
              <a:t> and accounts for smart consumers (e.g., alternator, pneumatics, …).</a:t>
            </a:r>
          </a:p>
          <a:p>
            <a:r>
              <a:rPr lang="en-US" dirty="0" smtClean="0"/>
              <a:t>Output</a:t>
            </a:r>
          </a:p>
          <a:p>
            <a:pPr lvl="1"/>
            <a:r>
              <a:rPr lang="en-US" dirty="0" smtClean="0"/>
              <a:t>The .</a:t>
            </a:r>
            <a:r>
              <a:rPr lang="en-US" dirty="0" err="1" smtClean="0"/>
              <a:t>vmod</a:t>
            </a:r>
            <a:r>
              <a:rPr lang="en-US" dirty="0" smtClean="0"/>
              <a:t> file contains both, the fuel consumption calculated by </a:t>
            </a:r>
            <a:r>
              <a:rPr lang="en-US" dirty="0" err="1" smtClean="0"/>
              <a:t>VectoCore</a:t>
            </a:r>
            <a:r>
              <a:rPr lang="en-US" dirty="0" smtClean="0"/>
              <a:t> (per simulation interval) and AAUX (accumulated and per simulation interval).</a:t>
            </a:r>
            <a:br>
              <a:rPr lang="en-US" dirty="0" smtClean="0"/>
            </a:br>
            <a:r>
              <a:rPr lang="en-US" dirty="0" smtClean="0"/>
              <a:t>Columns in .</a:t>
            </a:r>
            <a:r>
              <a:rPr lang="en-US" dirty="0" err="1" smtClean="0"/>
              <a:t>vmod</a:t>
            </a:r>
            <a:r>
              <a:rPr lang="en-US" dirty="0" smtClean="0"/>
              <a:t> file:</a:t>
            </a:r>
          </a:p>
          <a:p>
            <a:pPr lvl="2"/>
            <a:r>
              <a:rPr lang="en-US" dirty="0" err="1"/>
              <a:t>AA_TotalCycleFC_Grams</a:t>
            </a:r>
            <a:r>
              <a:rPr lang="en-US" dirty="0"/>
              <a:t> [g</a:t>
            </a:r>
            <a:r>
              <a:rPr lang="en-US" dirty="0" smtClean="0"/>
              <a:t>]: accumulated fuel consumption as computed by the AAUX model, considering smart consumers</a:t>
            </a:r>
          </a:p>
          <a:p>
            <a:pPr lvl="2"/>
            <a:r>
              <a:rPr lang="en-US" dirty="0" smtClean="0"/>
              <a:t>FC-Map </a:t>
            </a:r>
            <a:r>
              <a:rPr lang="en-US" dirty="0"/>
              <a:t>[</a:t>
            </a:r>
            <a:r>
              <a:rPr lang="en-US" dirty="0" smtClean="0"/>
              <a:t>g/h]: fuel consumption as computed by </a:t>
            </a:r>
            <a:r>
              <a:rPr lang="en-US" dirty="0" err="1" smtClean="0"/>
              <a:t>VectoCore</a:t>
            </a:r>
            <a:r>
              <a:rPr lang="en-US" dirty="0" smtClean="0"/>
              <a:t> interpolating </a:t>
            </a:r>
            <a:r>
              <a:rPr lang="en-US" dirty="0"/>
              <a:t>in the FC-Map, </a:t>
            </a:r>
            <a:r>
              <a:rPr lang="en-US" dirty="0" smtClean="0"/>
              <a:t>using an average base load of auxiliaries</a:t>
            </a:r>
          </a:p>
          <a:p>
            <a:pPr lvl="2"/>
            <a:r>
              <a:rPr lang="en-US" dirty="0" smtClean="0"/>
              <a:t>FC-</a:t>
            </a:r>
            <a:r>
              <a:rPr lang="en-US" dirty="0" err="1" smtClean="0"/>
              <a:t>AUXc</a:t>
            </a:r>
            <a:r>
              <a:rPr lang="en-US" dirty="0" smtClean="0"/>
              <a:t> </a:t>
            </a:r>
            <a:r>
              <a:rPr lang="en-US" dirty="0"/>
              <a:t>[g/h</a:t>
            </a:r>
            <a:r>
              <a:rPr lang="en-US" dirty="0" smtClean="0"/>
              <a:t>]: fuel consumption corrected due to engine stop/start (currently not applicable)</a:t>
            </a:r>
          </a:p>
          <a:p>
            <a:pPr lvl="2"/>
            <a:r>
              <a:rPr lang="en-US" dirty="0" smtClean="0"/>
              <a:t>FC-</a:t>
            </a:r>
            <a:r>
              <a:rPr lang="en-US" dirty="0" err="1" smtClean="0"/>
              <a:t>WHTCc</a:t>
            </a:r>
            <a:r>
              <a:rPr lang="en-US" dirty="0" smtClean="0"/>
              <a:t> </a:t>
            </a:r>
            <a:r>
              <a:rPr lang="en-US" dirty="0"/>
              <a:t>[g/h</a:t>
            </a:r>
            <a:r>
              <a:rPr lang="en-US" dirty="0" smtClean="0"/>
              <a:t>]: WHTC-corrected fuel consumption (not applicable in engineering mode)</a:t>
            </a:r>
          </a:p>
          <a:p>
            <a:pPr lvl="2"/>
            <a:r>
              <a:rPr lang="en-US" dirty="0" smtClean="0"/>
              <a:t>FC-AAUX </a:t>
            </a:r>
            <a:r>
              <a:rPr lang="en-US" dirty="0"/>
              <a:t>[</a:t>
            </a:r>
            <a:r>
              <a:rPr lang="en-US" dirty="0" smtClean="0"/>
              <a:t>g/h]: fuel consumption per simulation interval, derived from </a:t>
            </a:r>
            <a:r>
              <a:rPr lang="en-US" dirty="0" err="1" smtClean="0"/>
              <a:t>AA_TotalCycleFC_Grams</a:t>
            </a:r>
            <a:endParaRPr lang="en-US" dirty="0" smtClean="0"/>
          </a:p>
          <a:p>
            <a:pPr lvl="2"/>
            <a:r>
              <a:rPr lang="en-US" dirty="0" smtClean="0"/>
              <a:t>FC-Final </a:t>
            </a:r>
            <a:r>
              <a:rPr lang="en-US" dirty="0"/>
              <a:t>[g/h</a:t>
            </a:r>
            <a:r>
              <a:rPr lang="en-US" dirty="0" smtClean="0"/>
              <a:t>]: final fuel consumption value with all (applicable) corrections applied (stop/start, WHTC, smart auxiliaries)</a:t>
            </a:r>
          </a:p>
        </p:txBody>
      </p:sp>
    </p:spTree>
    <p:extLst>
      <p:ext uri="{BB962C8B-B14F-4D97-AF65-F5344CB8AC3E}">
        <p14:creationId xmlns:p14="http://schemas.microsoft.com/office/powerpoint/2010/main" val="19499192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smtClean="0"/>
              <a:t>Notes for using </a:t>
            </a:r>
            <a:r>
              <a:rPr lang="en-US" dirty="0" err="1" smtClean="0"/>
              <a:t>Vecto</a:t>
            </a:r>
            <a:r>
              <a:rPr lang="en-US" dirty="0" smtClean="0"/>
              <a:t> 3.x with AAUX (3)</a:t>
            </a:r>
            <a:endParaRPr lang="en-US" dirty="0"/>
          </a:p>
        </p:txBody>
      </p:sp>
      <p:sp>
        <p:nvSpPr>
          <p:cNvPr id="3" name="Inhaltsplatzhalter 2"/>
          <p:cNvSpPr>
            <a:spLocks noGrp="1"/>
          </p:cNvSpPr>
          <p:nvPr>
            <p:ph idx="1"/>
          </p:nvPr>
        </p:nvSpPr>
        <p:spPr>
          <a:xfrm>
            <a:off x="251521" y="1628800"/>
            <a:ext cx="8640959" cy="4608512"/>
          </a:xfrm>
        </p:spPr>
        <p:txBody>
          <a:bodyPr/>
          <a:lstStyle/>
          <a:p>
            <a:r>
              <a:rPr lang="en-US" dirty="0" smtClean="0"/>
              <a:t>Output .</a:t>
            </a:r>
            <a:r>
              <a:rPr lang="en-US" dirty="0" err="1" smtClean="0"/>
              <a:t>vsum</a:t>
            </a:r>
            <a:endParaRPr lang="en-US" dirty="0" smtClean="0"/>
          </a:p>
          <a:p>
            <a:pPr lvl="1"/>
            <a:r>
              <a:rPr lang="en-US" dirty="0" smtClean="0"/>
              <a:t>Columns in .</a:t>
            </a:r>
            <a:r>
              <a:rPr lang="en-US" dirty="0" err="1" smtClean="0"/>
              <a:t>vsum</a:t>
            </a:r>
            <a:r>
              <a:rPr lang="en-US" dirty="0" smtClean="0"/>
              <a:t> file:</a:t>
            </a:r>
          </a:p>
          <a:p>
            <a:pPr lvl="2"/>
            <a:r>
              <a:rPr lang="en-US" dirty="0" smtClean="0"/>
              <a:t>FC-Map: total fuel consumption as computed by </a:t>
            </a:r>
            <a:r>
              <a:rPr lang="en-US" dirty="0" err="1" smtClean="0"/>
              <a:t>VectoCore</a:t>
            </a:r>
            <a:r>
              <a:rPr lang="en-US" dirty="0" smtClean="0"/>
              <a:t> interpolating in the FC-Map, using an average base load of auxiliaries</a:t>
            </a:r>
          </a:p>
          <a:p>
            <a:pPr lvl="2"/>
            <a:r>
              <a:rPr lang="en-US" dirty="0" smtClean="0"/>
              <a:t>FC-</a:t>
            </a:r>
            <a:r>
              <a:rPr lang="en-US" dirty="0" err="1" smtClean="0"/>
              <a:t>AUXc</a:t>
            </a:r>
            <a:r>
              <a:rPr lang="en-US" dirty="0" smtClean="0"/>
              <a:t>: total fuel consumption corrected due to engine stop/start (currently not applicable)</a:t>
            </a:r>
          </a:p>
          <a:p>
            <a:pPr lvl="2"/>
            <a:r>
              <a:rPr lang="en-US" dirty="0" smtClean="0"/>
              <a:t>FC-</a:t>
            </a:r>
            <a:r>
              <a:rPr lang="en-US" dirty="0" err="1" smtClean="0"/>
              <a:t>WHTCc</a:t>
            </a:r>
            <a:r>
              <a:rPr lang="en-US" dirty="0" smtClean="0"/>
              <a:t>: WHTC-corrected fuel consumption (not applicable in engineering mode)</a:t>
            </a:r>
          </a:p>
          <a:p>
            <a:pPr lvl="2"/>
            <a:r>
              <a:rPr lang="en-US" dirty="0" smtClean="0"/>
              <a:t>FC-AAUX: fuel consumption per simulation interval, derived from </a:t>
            </a:r>
            <a:r>
              <a:rPr lang="en-US" dirty="0" err="1" smtClean="0"/>
              <a:t>AA_TotalCycleFC_Grams</a:t>
            </a:r>
            <a:endParaRPr lang="en-US" dirty="0" smtClean="0"/>
          </a:p>
          <a:p>
            <a:pPr lvl="2"/>
            <a:r>
              <a:rPr lang="en-US" dirty="0" smtClean="0"/>
              <a:t>FC-Final: final fuel consumption value with all (applicable) corrections applied (stop/start, WHTC, smart auxiliaries)</a:t>
            </a:r>
          </a:p>
        </p:txBody>
      </p:sp>
    </p:spTree>
    <p:extLst>
      <p:ext uri="{BB962C8B-B14F-4D97-AF65-F5344CB8AC3E}">
        <p14:creationId xmlns:p14="http://schemas.microsoft.com/office/powerpoint/2010/main" val="1202051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570359"/>
            <a:ext cx="8218487" cy="482377"/>
          </a:xfrm>
        </p:spPr>
        <p:txBody>
          <a:bodyPr/>
          <a:lstStyle/>
          <a:p>
            <a:r>
              <a:rPr lang="en-US" dirty="0" err="1" smtClean="0"/>
              <a:t>Vecto</a:t>
            </a:r>
            <a:r>
              <a:rPr lang="en-US" dirty="0" smtClean="0"/>
              <a:t> 3.0.3.537</a:t>
            </a:r>
            <a:endParaRPr lang="en-US" dirty="0"/>
          </a:p>
        </p:txBody>
      </p:sp>
      <p:sp>
        <p:nvSpPr>
          <p:cNvPr id="3" name="Inhaltsplatzhalter 2"/>
          <p:cNvSpPr>
            <a:spLocks noGrp="1"/>
          </p:cNvSpPr>
          <p:nvPr>
            <p:ph idx="1"/>
          </p:nvPr>
        </p:nvSpPr>
        <p:spPr>
          <a:xfrm>
            <a:off x="179512" y="1124744"/>
            <a:ext cx="8784975" cy="4857403"/>
          </a:xfrm>
        </p:spPr>
        <p:txBody>
          <a:bodyPr/>
          <a:lstStyle/>
          <a:p>
            <a:r>
              <a:rPr lang="en-US" dirty="0" smtClean="0"/>
              <a:t>Main Updates</a:t>
            </a:r>
          </a:p>
          <a:p>
            <a:pPr lvl="1"/>
            <a:r>
              <a:rPr lang="en-US" dirty="0" smtClean="0"/>
              <a:t>Plot shift lines as computed according to WB 2016 declaration mode in GUI</a:t>
            </a:r>
          </a:p>
          <a:p>
            <a:r>
              <a:rPr lang="en-US" dirty="0" err="1" smtClean="0"/>
              <a:t>Bugfixes</a:t>
            </a:r>
            <a:endParaRPr lang="en-US" dirty="0" smtClean="0"/>
          </a:p>
          <a:p>
            <a:pPr lvl="1"/>
            <a:r>
              <a:rPr lang="en-US" dirty="0" smtClean="0"/>
              <a:t>GUI: Buttons to add/remove auxiliaries are visible again</a:t>
            </a:r>
          </a:p>
          <a:p>
            <a:pPr lvl="1"/>
            <a:r>
              <a:rPr lang="en-US" dirty="0" smtClean="0"/>
              <a:t>Error in calculation of WHTC correction factor</a:t>
            </a:r>
          </a:p>
          <a:p>
            <a:pPr lvl="1"/>
            <a:r>
              <a:rPr lang="en-US" dirty="0" smtClean="0"/>
              <a:t>Fix: consider gearbox inertia (engineering mode) for searching operating point</a:t>
            </a:r>
          </a:p>
          <a:p>
            <a:pPr lvl="1"/>
            <a:r>
              <a:rPr lang="en-US" dirty="0" smtClean="0"/>
              <a:t>Wrong output of road gradient in measured speed mode (correct gradient for simulation)</a:t>
            </a:r>
          </a:p>
          <a:p>
            <a:pPr lvl="1"/>
            <a:r>
              <a:rPr lang="en-US" dirty="0" smtClean="0"/>
              <a:t>Fuel consumption in .</a:t>
            </a:r>
            <a:r>
              <a:rPr lang="en-US" dirty="0" err="1" smtClean="0"/>
              <a:t>vsum</a:t>
            </a:r>
            <a:r>
              <a:rPr lang="en-US" dirty="0" smtClean="0"/>
              <a:t> file now accounts for </a:t>
            </a:r>
            <a:r>
              <a:rPr lang="en-US" dirty="0" err="1" smtClean="0"/>
              <a:t>AdvancedAuxiliaries</a:t>
            </a:r>
            <a:r>
              <a:rPr lang="en-US" dirty="0" smtClean="0"/>
              <a:t> model</a:t>
            </a:r>
          </a:p>
          <a:p>
            <a:pPr lvl="1"/>
            <a:r>
              <a:rPr lang="en-US" dirty="0" err="1" smtClean="0"/>
              <a:t>GraphDrawer</a:t>
            </a:r>
            <a:r>
              <a:rPr lang="en-US" dirty="0" smtClean="0"/>
              <a:t> (</a:t>
            </a:r>
            <a:r>
              <a:rPr lang="en-US" dirty="0" err="1" smtClean="0"/>
              <a:t>Vecto</a:t>
            </a:r>
            <a:r>
              <a:rPr lang="en-US" dirty="0" smtClean="0"/>
              <a:t>): handle new .</a:t>
            </a:r>
            <a:r>
              <a:rPr lang="en-US" dirty="0" err="1" smtClean="0"/>
              <a:t>vmod</a:t>
            </a:r>
            <a:r>
              <a:rPr lang="en-US" dirty="0" smtClean="0"/>
              <a:t> format of </a:t>
            </a:r>
            <a:r>
              <a:rPr lang="en-US" dirty="0" err="1" smtClean="0"/>
              <a:t>Vecto</a:t>
            </a:r>
            <a:r>
              <a:rPr lang="en-US" dirty="0" smtClean="0"/>
              <a:t> 3</a:t>
            </a:r>
          </a:p>
          <a:p>
            <a:pPr lvl="1"/>
            <a:r>
              <a:rPr lang="en-US" dirty="0" err="1" smtClean="0"/>
              <a:t>AdvancedAuxiliaries</a:t>
            </a:r>
            <a:r>
              <a:rPr lang="en-US" dirty="0" smtClean="0"/>
              <a:t>: language-settings independent input parsing</a:t>
            </a:r>
          </a:p>
          <a:p>
            <a:pPr lvl="1"/>
            <a:r>
              <a:rPr lang="en-US" dirty="0" err="1" smtClean="0"/>
              <a:t>Paux</a:t>
            </a:r>
            <a:r>
              <a:rPr lang="en-US" dirty="0" smtClean="0"/>
              <a:t> was ignored when running </a:t>
            </a:r>
            <a:r>
              <a:rPr lang="en-US" dirty="0" err="1" smtClean="0"/>
              <a:t>Vecto</a:t>
            </a:r>
            <a:r>
              <a:rPr lang="en-US" dirty="0" smtClean="0"/>
              <a:t> 2.2</a:t>
            </a:r>
          </a:p>
          <a:p>
            <a:pPr lvl="1"/>
            <a:r>
              <a:rPr lang="en-US" dirty="0" smtClean="0"/>
              <a:t>Error in massive multithreaded execution</a:t>
            </a:r>
          </a:p>
          <a:p>
            <a:pPr lvl="1"/>
            <a:r>
              <a:rPr lang="en-US" dirty="0" smtClean="0"/>
              <a:t>Fix unhandled response during simulation</a:t>
            </a:r>
          </a:p>
          <a:p>
            <a:pPr lvl="1"/>
            <a:r>
              <a:rPr lang="en-US" dirty="0" smtClean="0"/>
              <a:t>Fix output columns in .</a:t>
            </a:r>
            <a:r>
              <a:rPr lang="en-US" dirty="0" err="1" smtClean="0"/>
              <a:t>vmod</a:t>
            </a:r>
            <a:endParaRPr lang="en-US" dirty="0" smtClean="0"/>
          </a:p>
        </p:txBody>
      </p:sp>
    </p:spTree>
    <p:extLst>
      <p:ext uri="{BB962C8B-B14F-4D97-AF65-F5344CB8AC3E}">
        <p14:creationId xmlns:p14="http://schemas.microsoft.com/office/powerpoint/2010/main" val="40963866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Vecto</a:t>
            </a:r>
            <a:r>
              <a:rPr lang="en-US" dirty="0" smtClean="0"/>
              <a:t> 3.0.3</a:t>
            </a:r>
            <a:endParaRPr lang="en-US" dirty="0"/>
          </a:p>
        </p:txBody>
      </p:sp>
      <p:sp>
        <p:nvSpPr>
          <p:cNvPr id="3" name="Inhaltsplatzhalter 2"/>
          <p:cNvSpPr>
            <a:spLocks noGrp="1"/>
          </p:cNvSpPr>
          <p:nvPr>
            <p:ph idx="1"/>
          </p:nvPr>
        </p:nvSpPr>
        <p:spPr/>
        <p:txBody>
          <a:bodyPr/>
          <a:lstStyle/>
          <a:p>
            <a:r>
              <a:rPr lang="en-US" dirty="0" smtClean="0"/>
              <a:t>Main Updates</a:t>
            </a:r>
          </a:p>
          <a:p>
            <a:pPr lvl="1"/>
            <a:r>
              <a:rPr lang="en-US" dirty="0" smtClean="0"/>
              <a:t>Support for Advanced Auxiliaries (Ricardo) in </a:t>
            </a:r>
            <a:r>
              <a:rPr lang="en-US" dirty="0" err="1" smtClean="0"/>
              <a:t>Vecto</a:t>
            </a:r>
            <a:r>
              <a:rPr lang="en-US" dirty="0" smtClean="0"/>
              <a:t> 3.0.3 and </a:t>
            </a:r>
            <a:r>
              <a:rPr lang="en-US" dirty="0" err="1" smtClean="0"/>
              <a:t>Vecto</a:t>
            </a:r>
            <a:r>
              <a:rPr lang="en-US" dirty="0" smtClean="0"/>
              <a:t> 2.2</a:t>
            </a:r>
          </a:p>
          <a:p>
            <a:pPr lvl="1"/>
            <a:r>
              <a:rPr lang="en-US" dirty="0" smtClean="0"/>
              <a:t>Performance improvements</a:t>
            </a:r>
          </a:p>
          <a:p>
            <a:pPr lvl="1"/>
            <a:r>
              <a:rPr lang="en-US" dirty="0" smtClean="0"/>
              <a:t>Gearshift polygons according to WB 2016</a:t>
            </a:r>
          </a:p>
          <a:p>
            <a:pPr lvl="1"/>
            <a:r>
              <a:rPr lang="en-US" dirty="0" smtClean="0"/>
              <a:t>Revision of SUM-data file, changed order of columns, changed column headers</a:t>
            </a:r>
          </a:p>
          <a:p>
            <a:r>
              <a:rPr lang="en-US" dirty="0" err="1" smtClean="0"/>
              <a:t>Bugfixes</a:t>
            </a:r>
            <a:endParaRPr lang="en-US" dirty="0" smtClean="0"/>
          </a:p>
          <a:p>
            <a:pPr lvl="1"/>
            <a:r>
              <a:rPr lang="en-US" dirty="0" smtClean="0"/>
              <a:t>Delaunay Maps: additional check for duplicate input points</a:t>
            </a:r>
          </a:p>
          <a:p>
            <a:pPr lvl="1"/>
            <a:r>
              <a:rPr lang="en-US" dirty="0" smtClean="0"/>
              <a:t>Creation of PDF Report when running multiple jobs at once</a:t>
            </a:r>
          </a:p>
          <a:p>
            <a:pPr lvl="1"/>
            <a:r>
              <a:rPr lang="en-US" dirty="0" smtClean="0"/>
              <a:t>Sanity checks for gear shift lines</a:t>
            </a:r>
          </a:p>
          <a:p>
            <a:pPr lvl="1"/>
            <a:r>
              <a:rPr lang="en-US" dirty="0" smtClean="0"/>
              <a:t>Improvements </a:t>
            </a:r>
            <a:r>
              <a:rPr lang="en-US" dirty="0" err="1" smtClean="0"/>
              <a:t>DriverStrategy</a:t>
            </a:r>
            <a:r>
              <a:rPr lang="en-US" dirty="0" smtClean="0"/>
              <a:t>: handling special cases</a:t>
            </a:r>
            <a:endParaRPr lang="en-US" dirty="0"/>
          </a:p>
        </p:txBody>
      </p:sp>
    </p:spTree>
    <p:extLst>
      <p:ext uri="{BB962C8B-B14F-4D97-AF65-F5344CB8AC3E}">
        <p14:creationId xmlns:p14="http://schemas.microsoft.com/office/powerpoint/2010/main" val="37117345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1049265"/>
            <a:ext cx="7488832" cy="4750785"/>
          </a:xfrm>
          <a:prstGeom prst="rect">
            <a:avLst/>
          </a:prstGeom>
        </p:spPr>
      </p:pic>
      <p:sp>
        <p:nvSpPr>
          <p:cNvPr id="2" name="Titel 1"/>
          <p:cNvSpPr>
            <a:spLocks noGrp="1"/>
          </p:cNvSpPr>
          <p:nvPr>
            <p:ph type="title"/>
          </p:nvPr>
        </p:nvSpPr>
        <p:spPr>
          <a:xfrm>
            <a:off x="468315" y="476672"/>
            <a:ext cx="8218487" cy="681038"/>
          </a:xfrm>
        </p:spPr>
        <p:txBody>
          <a:bodyPr/>
          <a:lstStyle/>
          <a:p>
            <a:r>
              <a:rPr lang="en-US" dirty="0" smtClean="0"/>
              <a:t>Performance Comparison</a:t>
            </a:r>
            <a:endParaRPr lang="en-US" dirty="0"/>
          </a:p>
        </p:txBody>
      </p:sp>
      <p:sp>
        <p:nvSpPr>
          <p:cNvPr id="5" name="Textfeld 4"/>
          <p:cNvSpPr txBox="1"/>
          <p:nvPr/>
        </p:nvSpPr>
        <p:spPr>
          <a:xfrm rot="16200000">
            <a:off x="1160693" y="2848509"/>
            <a:ext cx="684803" cy="261610"/>
          </a:xfrm>
          <a:prstGeom prst="rect">
            <a:avLst/>
          </a:prstGeom>
          <a:noFill/>
          <a:ln>
            <a:noFill/>
          </a:ln>
        </p:spPr>
        <p:txBody>
          <a:bodyPr wrap="none" rtlCol="0">
            <a:spAutoFit/>
          </a:bodyPr>
          <a:lstStyle/>
          <a:p>
            <a:pPr algn="l">
              <a:spcBef>
                <a:spcPts val="0"/>
              </a:spcBef>
            </a:pPr>
            <a:r>
              <a:rPr lang="en-US" sz="1100" b="0" dirty="0" smtClean="0"/>
              <a:t>Time [s]</a:t>
            </a:r>
          </a:p>
        </p:txBody>
      </p:sp>
      <p:sp>
        <p:nvSpPr>
          <p:cNvPr id="6" name="Textfeld 5"/>
          <p:cNvSpPr txBox="1"/>
          <p:nvPr/>
        </p:nvSpPr>
        <p:spPr>
          <a:xfrm>
            <a:off x="89810" y="5764614"/>
            <a:ext cx="8328114" cy="369332"/>
          </a:xfrm>
          <a:prstGeom prst="rect">
            <a:avLst/>
          </a:prstGeom>
          <a:noFill/>
          <a:ln>
            <a:noFill/>
          </a:ln>
        </p:spPr>
        <p:txBody>
          <a:bodyPr wrap="none" rtlCol="0">
            <a:spAutoFit/>
          </a:bodyPr>
          <a:lstStyle/>
          <a:p>
            <a:pPr algn="l">
              <a:spcBef>
                <a:spcPts val="0"/>
              </a:spcBef>
            </a:pPr>
            <a:r>
              <a:rPr lang="en-US" sz="1800" b="0" dirty="0" smtClean="0"/>
              <a:t>Total execution time (15 runs in parallel):  </a:t>
            </a:r>
            <a:r>
              <a:rPr lang="en-US" sz="1800" b="0" dirty="0" err="1" smtClean="0"/>
              <a:t>Vecto</a:t>
            </a:r>
            <a:r>
              <a:rPr lang="en-US" sz="1800" b="0" dirty="0" smtClean="0"/>
              <a:t> 3.0.2: 6min 6s; </a:t>
            </a:r>
            <a:r>
              <a:rPr lang="en-US" sz="1800" dirty="0" err="1" smtClean="0"/>
              <a:t>Vecto</a:t>
            </a:r>
            <a:r>
              <a:rPr lang="en-US" sz="1800" dirty="0" smtClean="0"/>
              <a:t> 3.0.3: 35s</a:t>
            </a:r>
          </a:p>
        </p:txBody>
      </p:sp>
    </p:spTree>
    <p:extLst>
      <p:ext uri="{BB962C8B-B14F-4D97-AF65-F5344CB8AC3E}">
        <p14:creationId xmlns:p14="http://schemas.microsoft.com/office/powerpoint/2010/main" val="532525684"/>
      </p:ext>
    </p:extLst>
  </p:cSld>
  <p:clrMapOvr>
    <a:masterClrMapping/>
  </p:clrMapOvr>
  <p:timing>
    <p:tnLst>
      <p:par>
        <p:cTn id="1" dur="indefinite" restart="never" nodeType="tmRoot"/>
      </p:par>
    </p:tnLst>
  </p:timing>
</p:sld>
</file>

<file path=ppt/theme/theme1.xml><?xml version="1.0" encoding="utf-8"?>
<a:theme xmlns:a="http://schemas.openxmlformats.org/drawingml/2006/main" name="Standard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ctr" anchorCtr="0" compatLnSpc="1">
        <a:prstTxWarp prst="textNoShape">
          <a:avLst/>
        </a:prstTxWarp>
        <a:spAutoFit/>
      </a:bodyPr>
      <a:lstStyle>
        <a:defPPr marL="0" marR="0" indent="0" algn="ctr" defTabSz="914400" rtl="0" eaLnBrk="1" fontAlgn="base" latinLnBrk="0" hangingPunct="1">
          <a:lnSpc>
            <a:spcPct val="100000"/>
          </a:lnSpc>
          <a:spcBef>
            <a:spcPct val="30000"/>
          </a:spcBef>
          <a:spcAft>
            <a:spcPct val="0"/>
          </a:spcAft>
          <a:buClrTx/>
          <a:buSzTx/>
          <a:buFontTx/>
          <a:buNone/>
          <a:tabLst/>
          <a:defRPr b="0">
            <a:latin typeface="Arial" pitchFamily="34" charset="0"/>
          </a:defRPr>
        </a:defPPr>
      </a:lstStyle>
    </a:spDef>
    <a:lnDef>
      <a:spPr bwMode="auto">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a:noFill/>
        <a:ln>
          <a:noFill/>
        </a:ln>
      </a:spPr>
      <a:bodyPr wrap="none" rtlCol="0">
        <a:spAutoFit/>
      </a:bodyPr>
      <a:lstStyle>
        <a:defPPr algn="l">
          <a:spcBef>
            <a:spcPts val="0"/>
          </a:spcBef>
          <a:defRPr sz="1800" b="0" dirty="0" err="1" smtClean="0"/>
        </a:defPPr>
      </a:lstStyle>
    </a:tx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1364</Words>
  <Application>Microsoft Office PowerPoint</Application>
  <PresentationFormat>Bildschirmpräsentation (4:3)</PresentationFormat>
  <Paragraphs>137</Paragraphs>
  <Slides>14</Slides>
  <Notes>0</Notes>
  <HiddenSlides>0</HiddenSlides>
  <MMClips>0</MMClips>
  <ScaleCrop>false</ScaleCrop>
  <HeadingPairs>
    <vt:vector size="4" baseType="variant">
      <vt:variant>
        <vt:lpstr>Design</vt:lpstr>
      </vt:variant>
      <vt:variant>
        <vt:i4>1</vt:i4>
      </vt:variant>
      <vt:variant>
        <vt:lpstr>Folientitel</vt:lpstr>
      </vt:variant>
      <vt:variant>
        <vt:i4>14</vt:i4>
      </vt:variant>
    </vt:vector>
  </HeadingPairs>
  <TitlesOfParts>
    <vt:vector size="15" baseType="lpstr">
      <vt:lpstr>Standarddesign</vt:lpstr>
      <vt:lpstr>PowerPoint-Präsentation</vt:lpstr>
      <vt:lpstr>Vecto 3.0.4.565</vt:lpstr>
      <vt:lpstr>Vecto 3.0.4.544</vt:lpstr>
      <vt:lpstr>Notes for using Vecto 3.x with AAUX (1)</vt:lpstr>
      <vt:lpstr>Notes for using Vecto 3.x with AAUX (2)</vt:lpstr>
      <vt:lpstr>Notes for using Vecto 3.x with AAUX (3)</vt:lpstr>
      <vt:lpstr>Vecto 3.0.3.537</vt:lpstr>
      <vt:lpstr>Vecto 3.0.3</vt:lpstr>
      <vt:lpstr>Performance Comparison</vt:lpstr>
      <vt:lpstr>PowerPoint-Präsentation</vt:lpstr>
      <vt:lpstr>Pwheel (SiCo) Mode</vt:lpstr>
      <vt:lpstr>Measured Speed Mode</vt:lpstr>
      <vt:lpstr>.vmod File Update</vt:lpstr>
      <vt:lpstr>Changelog 3.0.2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martinrexeis</dc:creator>
  <cp:lastModifiedBy>Markus Quaritsch</cp:lastModifiedBy>
  <cp:revision>1102</cp:revision>
  <cp:lastPrinted>2013-01-22T12:03:30Z</cp:lastPrinted>
  <dcterms:created xsi:type="dcterms:W3CDTF">2010-01-07T15:28:02Z</dcterms:created>
  <dcterms:modified xsi:type="dcterms:W3CDTF">2016-07-19T14:16:31Z</dcterms:modified>
</cp:coreProperties>
</file>