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59" r:id="rId4"/>
    <p:sldId id="308" r:id="rId5"/>
    <p:sldId id="261" r:id="rId6"/>
    <p:sldId id="267" r:id="rId7"/>
    <p:sldId id="265" r:id="rId8"/>
    <p:sldId id="262" r:id="rId9"/>
    <p:sldId id="306" r:id="rId10"/>
    <p:sldId id="307" r:id="rId11"/>
    <p:sldId id="304" r:id="rId12"/>
    <p:sldId id="305" r:id="rId13"/>
    <p:sldId id="298" r:id="rId14"/>
    <p:sldId id="294" r:id="rId15"/>
    <p:sldId id="302" r:id="rId16"/>
    <p:sldId id="303" r:id="rId17"/>
    <p:sldId id="299" r:id="rId18"/>
    <p:sldId id="300" r:id="rId19"/>
    <p:sldId id="314" r:id="rId20"/>
    <p:sldId id="315" r:id="rId21"/>
    <p:sldId id="309" r:id="rId22"/>
    <p:sldId id="310" r:id="rId23"/>
    <p:sldId id="311" r:id="rId24"/>
    <p:sldId id="312" r:id="rId25"/>
    <p:sldId id="313" r:id="rId26"/>
  </p:sldIdLst>
  <p:sldSz cx="13355638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2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FFFFFF"/>
    <a:srgbClr val="247317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85" autoAdjust="0"/>
    <p:restoredTop sz="94522" autoAdjust="0"/>
  </p:normalViewPr>
  <p:slideViewPr>
    <p:cSldViewPr>
      <p:cViewPr varScale="1">
        <p:scale>
          <a:sx n="146" d="100"/>
          <a:sy n="146" d="100"/>
        </p:scale>
        <p:origin x="156" y="246"/>
      </p:cViewPr>
      <p:guideLst>
        <p:guide orient="horz" pos="2160"/>
        <p:guide pos="42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0F1C53-FB97-44F7-80D8-69C70CFC6913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ADF894A-2067-4B82-87B1-8BC1DD1BA96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AxleGear</a:t>
          </a:r>
        </a:p>
      </dgm:t>
    </dgm:pt>
    <dgm:pt modelId="{C0F828AF-6031-450A-B45C-F2CD87724A5B}" type="parTrans" cxnId="{ECE0274E-1BEE-42B7-BA23-5F1F650C3F10}">
      <dgm:prSet/>
      <dgm:spPr/>
      <dgm:t>
        <a:bodyPr/>
        <a:lstStyle/>
        <a:p>
          <a:endParaRPr lang="de-DE"/>
        </a:p>
      </dgm:t>
    </dgm:pt>
    <dgm:pt modelId="{2593BF8B-5734-403B-9C07-4F5BA1DCCEF7}" type="sibTrans" cxnId="{ECE0274E-1BEE-42B7-BA23-5F1F650C3F10}">
      <dgm:prSet/>
      <dgm:spPr/>
      <dgm:t>
        <a:bodyPr/>
        <a:lstStyle/>
        <a:p>
          <a:endParaRPr lang="de-DE"/>
        </a:p>
      </dgm:t>
    </dgm:pt>
    <dgm:pt modelId="{C71B5027-FF4E-4D83-B3CA-E710B98F159D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(AngularGear)</a:t>
          </a:r>
        </a:p>
      </dgm:t>
    </dgm:pt>
    <dgm:pt modelId="{15C7339A-FC9A-4D15-B42F-1F0700580C2A}" type="parTrans" cxnId="{0A95D097-226D-4390-9B86-BADFEB99ADC2}">
      <dgm:prSet/>
      <dgm:spPr/>
      <dgm:t>
        <a:bodyPr/>
        <a:lstStyle/>
        <a:p>
          <a:endParaRPr lang="de-DE"/>
        </a:p>
      </dgm:t>
    </dgm:pt>
    <dgm:pt modelId="{A40D38F0-6F59-467E-B929-A27AF0EE629C}" type="sibTrans" cxnId="{0A95D097-226D-4390-9B86-BADFEB99ADC2}">
      <dgm:prSet/>
      <dgm:spPr/>
      <dgm:t>
        <a:bodyPr/>
        <a:lstStyle/>
        <a:p>
          <a:endParaRPr lang="de-DE"/>
        </a:p>
      </dgm:t>
    </dgm:pt>
    <dgm:pt modelId="{9AE07C70-5D79-444E-BBF3-31AEA74DCD3A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(Retarder primary)</a:t>
          </a:r>
        </a:p>
      </dgm:t>
    </dgm:pt>
    <dgm:pt modelId="{082DBA40-436D-4680-B883-2ABA8D754FEB}" type="parTrans" cxnId="{20A16205-D8FA-475D-9615-4E3163A97AB6}">
      <dgm:prSet/>
      <dgm:spPr/>
      <dgm:t>
        <a:bodyPr/>
        <a:lstStyle/>
        <a:p>
          <a:endParaRPr lang="de-DE"/>
        </a:p>
      </dgm:t>
    </dgm:pt>
    <dgm:pt modelId="{BB892D82-B0D7-49D5-BBBA-084ABAB4F315}" type="sibTrans" cxnId="{20A16205-D8FA-475D-9615-4E3163A97AB6}">
      <dgm:prSet/>
      <dgm:spPr/>
      <dgm:t>
        <a:bodyPr/>
        <a:lstStyle/>
        <a:p>
          <a:endParaRPr lang="de-DE"/>
        </a:p>
      </dgm:t>
    </dgm:pt>
    <dgm:pt modelId="{9417F1E3-ECF8-47E5-9CC1-9EAFAD82A24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Gearbox</a:t>
          </a:r>
        </a:p>
      </dgm:t>
    </dgm:pt>
    <dgm:pt modelId="{B5FF5A02-4BA7-4BC6-B7B6-37B2F747C956}" type="parTrans" cxnId="{16020283-6D58-44E8-B474-AF25D8C169B3}">
      <dgm:prSet/>
      <dgm:spPr/>
      <dgm:t>
        <a:bodyPr/>
        <a:lstStyle/>
        <a:p>
          <a:endParaRPr lang="de-DE"/>
        </a:p>
      </dgm:t>
    </dgm:pt>
    <dgm:pt modelId="{119FAE41-C245-457C-A891-4182C4C5EF5A}" type="sibTrans" cxnId="{16020283-6D58-44E8-B474-AF25D8C169B3}">
      <dgm:prSet/>
      <dgm:spPr/>
      <dgm:t>
        <a:bodyPr/>
        <a:lstStyle/>
        <a:p>
          <a:endParaRPr lang="de-DE"/>
        </a:p>
      </dgm:t>
    </dgm:pt>
    <dgm:pt modelId="{B4A9E68B-508B-4467-B311-84CC66AB334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Driving Cycle</a:t>
          </a:r>
        </a:p>
      </dgm:t>
    </dgm:pt>
    <dgm:pt modelId="{6B847130-E25F-4506-87B6-739A71093985}" type="parTrans" cxnId="{C15A08F6-BEC4-468D-B7D3-E4A21A1845E7}">
      <dgm:prSet/>
      <dgm:spPr/>
      <dgm:t>
        <a:bodyPr/>
        <a:lstStyle/>
        <a:p>
          <a:endParaRPr lang="de-DE"/>
        </a:p>
      </dgm:t>
    </dgm:pt>
    <dgm:pt modelId="{43142F34-5FE6-4716-93C9-0F17EBFD5491}" type="sibTrans" cxnId="{C15A08F6-BEC4-468D-B7D3-E4A21A1845E7}">
      <dgm:prSet/>
      <dgm:spPr/>
      <dgm:t>
        <a:bodyPr/>
        <a:lstStyle/>
        <a:p>
          <a:endParaRPr lang="de-DE"/>
        </a:p>
      </dgm:t>
    </dgm:pt>
    <dgm:pt modelId="{574FCBEA-A47E-43A7-8317-33628CAA341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Driver</a:t>
          </a:r>
        </a:p>
      </dgm:t>
    </dgm:pt>
    <dgm:pt modelId="{556FE425-20F3-429C-96DA-C9297CB15B23}" type="parTrans" cxnId="{B60AE341-81FF-4072-8886-E5BC066CB06D}">
      <dgm:prSet/>
      <dgm:spPr/>
      <dgm:t>
        <a:bodyPr/>
        <a:lstStyle/>
        <a:p>
          <a:endParaRPr lang="de-DE"/>
        </a:p>
      </dgm:t>
    </dgm:pt>
    <dgm:pt modelId="{7B68D348-6953-4C6A-8FC9-E212A8FABF61}" type="sibTrans" cxnId="{B60AE341-81FF-4072-8886-E5BC066CB06D}">
      <dgm:prSet/>
      <dgm:spPr/>
      <dgm:t>
        <a:bodyPr/>
        <a:lstStyle/>
        <a:p>
          <a:endParaRPr lang="de-DE"/>
        </a:p>
      </dgm:t>
    </dgm:pt>
    <dgm:pt modelId="{25BCFF31-D71F-4E48-A295-220D604F05E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Vehicle</a:t>
          </a:r>
        </a:p>
      </dgm:t>
    </dgm:pt>
    <dgm:pt modelId="{78C55186-1491-4081-9852-B0A770443022}" type="parTrans" cxnId="{EBAB08F9-015D-44AF-AD76-CA8EB6D3614B}">
      <dgm:prSet/>
      <dgm:spPr/>
      <dgm:t>
        <a:bodyPr/>
        <a:lstStyle/>
        <a:p>
          <a:endParaRPr lang="de-DE"/>
        </a:p>
      </dgm:t>
    </dgm:pt>
    <dgm:pt modelId="{149CC7A5-C1BF-42C4-A549-FA60D3292079}" type="sibTrans" cxnId="{EBAB08F9-015D-44AF-AD76-CA8EB6D3614B}">
      <dgm:prSet/>
      <dgm:spPr/>
      <dgm:t>
        <a:bodyPr/>
        <a:lstStyle/>
        <a:p>
          <a:endParaRPr lang="de-DE"/>
        </a:p>
      </dgm:t>
    </dgm:pt>
    <dgm:pt modelId="{A5F9FCDE-9D6D-4822-8F01-34F8C2E9105D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Wheels</a:t>
          </a:r>
        </a:p>
      </dgm:t>
    </dgm:pt>
    <dgm:pt modelId="{DEF268AC-D709-40F8-BFD7-5A4EA3A97B73}" type="parTrans" cxnId="{5748ED48-7462-4538-B8E5-BEF14DA0A8A1}">
      <dgm:prSet/>
      <dgm:spPr/>
      <dgm:t>
        <a:bodyPr/>
        <a:lstStyle/>
        <a:p>
          <a:endParaRPr lang="de-DE"/>
        </a:p>
      </dgm:t>
    </dgm:pt>
    <dgm:pt modelId="{CAEA8F5A-582F-4EF1-B76E-168EB4871699}" type="sibTrans" cxnId="{5748ED48-7462-4538-B8E5-BEF14DA0A8A1}">
      <dgm:prSet/>
      <dgm:spPr/>
      <dgm:t>
        <a:bodyPr/>
        <a:lstStyle/>
        <a:p>
          <a:endParaRPr lang="de-DE"/>
        </a:p>
      </dgm:t>
    </dgm:pt>
    <dgm:pt modelId="{24CF9193-95F9-41B6-8D41-2F7ABCCB5D8C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Brakes</a:t>
          </a:r>
        </a:p>
      </dgm:t>
    </dgm:pt>
    <dgm:pt modelId="{95BB585B-318A-4CA6-A507-0AFB502221BF}" type="parTrans" cxnId="{83FCFAE2-2B73-4826-81AB-324C7B8F3811}">
      <dgm:prSet/>
      <dgm:spPr/>
      <dgm:t>
        <a:bodyPr/>
        <a:lstStyle/>
        <a:p>
          <a:endParaRPr lang="de-DE"/>
        </a:p>
      </dgm:t>
    </dgm:pt>
    <dgm:pt modelId="{B23DABA0-AE96-4548-9519-AB119A87BFAC}" type="sibTrans" cxnId="{83FCFAE2-2B73-4826-81AB-324C7B8F3811}">
      <dgm:prSet/>
      <dgm:spPr/>
      <dgm:t>
        <a:bodyPr/>
        <a:lstStyle/>
        <a:p>
          <a:endParaRPr lang="de-DE"/>
        </a:p>
      </dgm:t>
    </dgm:pt>
    <dgm:pt modelId="{14483E50-8305-4B57-963A-DBA0F22F8091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(Retarder secondary)</a:t>
          </a:r>
        </a:p>
      </dgm:t>
    </dgm:pt>
    <dgm:pt modelId="{0E9FD012-BB4D-40F7-87B1-A6ACAC8DF2FC}" type="parTrans" cxnId="{2A12083A-42AB-4867-9DD8-DA6F93CE2AC3}">
      <dgm:prSet/>
      <dgm:spPr/>
      <dgm:t>
        <a:bodyPr/>
        <a:lstStyle/>
        <a:p>
          <a:endParaRPr lang="de-DE"/>
        </a:p>
      </dgm:t>
    </dgm:pt>
    <dgm:pt modelId="{2F7CB78D-D6FB-4A19-9320-0347FAFDE6D9}" type="sibTrans" cxnId="{2A12083A-42AB-4867-9DD8-DA6F93CE2AC3}">
      <dgm:prSet/>
      <dgm:spPr/>
      <dgm:t>
        <a:bodyPr/>
        <a:lstStyle/>
        <a:p>
          <a:endParaRPr lang="de-DE"/>
        </a:p>
      </dgm:t>
    </dgm:pt>
    <dgm:pt modelId="{6EE17974-6FEB-4F0F-BAC1-E8DFD9FD4CB4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Clutch</a:t>
          </a:r>
        </a:p>
      </dgm:t>
    </dgm:pt>
    <dgm:pt modelId="{51201113-5FA7-48E0-84F1-567F7D590AE9}" type="parTrans" cxnId="{3463C428-42F9-4D73-AD69-A925E8E636BA}">
      <dgm:prSet/>
      <dgm:spPr/>
      <dgm:t>
        <a:bodyPr/>
        <a:lstStyle/>
        <a:p>
          <a:endParaRPr lang="de-DE"/>
        </a:p>
      </dgm:t>
    </dgm:pt>
    <dgm:pt modelId="{D7D5304E-78C1-46BD-908B-CC87C0340BC0}" type="sibTrans" cxnId="{3463C428-42F9-4D73-AD69-A925E8E636BA}">
      <dgm:prSet/>
      <dgm:spPr/>
      <dgm:t>
        <a:bodyPr/>
        <a:lstStyle/>
        <a:p>
          <a:endParaRPr lang="de-DE"/>
        </a:p>
      </dgm:t>
    </dgm:pt>
    <dgm:pt modelId="{2A940DCD-4386-4DBD-920B-6DEB030B5F2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 b="1"/>
            <a:t>Engine</a:t>
          </a:r>
        </a:p>
      </dgm:t>
    </dgm:pt>
    <dgm:pt modelId="{9803EF31-F9E6-45C2-A1C1-FAE1D4A5E7A6}" type="parTrans" cxnId="{389D8308-0035-4C62-BAA6-1AD0E5BEFDD4}">
      <dgm:prSet/>
      <dgm:spPr/>
      <dgm:t>
        <a:bodyPr/>
        <a:lstStyle/>
        <a:p>
          <a:endParaRPr lang="de-DE"/>
        </a:p>
      </dgm:t>
    </dgm:pt>
    <dgm:pt modelId="{83392529-47BB-47F8-864A-7CA98AB94047}" type="sibTrans" cxnId="{389D8308-0035-4C62-BAA6-1AD0E5BEFDD4}">
      <dgm:prSet/>
      <dgm:spPr/>
      <dgm:t>
        <a:bodyPr/>
        <a:lstStyle/>
        <a:p>
          <a:endParaRPr lang="de-DE"/>
        </a:p>
      </dgm:t>
    </dgm:pt>
    <dgm:pt modelId="{4959A748-F343-4A48-A303-D7BDD3AED09F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40000"/>
            <a:lumOff val="60000"/>
          </a:schemeClr>
        </a:solidFill>
        <a:ln w="12700">
          <a:solidFill>
            <a:schemeClr val="accent1"/>
          </a:solidFill>
        </a:ln>
      </dgm:spPr>
      <dgm:t>
        <a:bodyPr/>
        <a:lstStyle/>
        <a:p>
          <a:r>
            <a:rPr lang="de-DE"/>
            <a:t>Auxiliaries</a:t>
          </a:r>
        </a:p>
      </dgm:t>
    </dgm:pt>
    <dgm:pt modelId="{EF548640-AFAE-43CD-910F-78A554061828}" type="parTrans" cxnId="{ED3461FB-3971-4249-B6DA-3D932A754B5E}">
      <dgm:prSet/>
      <dgm:spPr/>
      <dgm:t>
        <a:bodyPr/>
        <a:lstStyle/>
        <a:p>
          <a:endParaRPr lang="de-DE"/>
        </a:p>
      </dgm:t>
    </dgm:pt>
    <dgm:pt modelId="{6A3CAC16-F178-4B25-A5DC-E2D6A2ED54B4}" type="sibTrans" cxnId="{ED3461FB-3971-4249-B6DA-3D932A754B5E}">
      <dgm:prSet/>
      <dgm:spPr/>
      <dgm:t>
        <a:bodyPr/>
        <a:lstStyle/>
        <a:p>
          <a:endParaRPr lang="de-DE"/>
        </a:p>
      </dgm:t>
    </dgm:pt>
    <dgm:pt modelId="{2DCE2E91-E807-446A-BEBE-7C84CDD96D2E}" type="pres">
      <dgm:prSet presAssocID="{090F1C53-FB97-44F7-80D8-69C70CFC6913}" presName="Name0" presStyleCnt="0">
        <dgm:presLayoutVars>
          <dgm:dir/>
          <dgm:resizeHandles val="exact"/>
        </dgm:presLayoutVars>
      </dgm:prSet>
      <dgm:spPr/>
    </dgm:pt>
    <dgm:pt modelId="{758BEEF4-456E-4209-AFE9-6B258763788B}" type="pres">
      <dgm:prSet presAssocID="{B4A9E68B-508B-4467-B311-84CC66AB3341}" presName="node" presStyleLbl="node1" presStyleIdx="0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0892BC10-3644-4823-B89D-11F0C2A0F771}" type="pres">
      <dgm:prSet presAssocID="{43142F34-5FE6-4716-93C9-0F17EBFD5491}" presName="sibTrans" presStyleLbl="sibTrans2D1" presStyleIdx="0" presStyleCnt="12"/>
      <dgm:spPr/>
    </dgm:pt>
    <dgm:pt modelId="{DB4DA60E-000A-4337-852D-96EF7C39D962}" type="pres">
      <dgm:prSet presAssocID="{43142F34-5FE6-4716-93C9-0F17EBFD5491}" presName="connectorText" presStyleLbl="sibTrans2D1" presStyleIdx="0" presStyleCnt="12"/>
      <dgm:spPr/>
    </dgm:pt>
    <dgm:pt modelId="{06FA8772-39BB-4950-8AB7-DA8476193E4E}" type="pres">
      <dgm:prSet presAssocID="{574FCBEA-A47E-43A7-8317-33628CAA341B}" presName="node" presStyleLbl="node1" presStyleIdx="1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06CF654D-9472-4507-AC3F-439B723ED8AB}" type="pres">
      <dgm:prSet presAssocID="{7B68D348-6953-4C6A-8FC9-E212A8FABF61}" presName="sibTrans" presStyleLbl="sibTrans2D1" presStyleIdx="1" presStyleCnt="12"/>
      <dgm:spPr/>
    </dgm:pt>
    <dgm:pt modelId="{C637126D-415B-4E38-9E03-4FE65C68EC16}" type="pres">
      <dgm:prSet presAssocID="{7B68D348-6953-4C6A-8FC9-E212A8FABF61}" presName="connectorText" presStyleLbl="sibTrans2D1" presStyleIdx="1" presStyleCnt="12"/>
      <dgm:spPr/>
    </dgm:pt>
    <dgm:pt modelId="{A6063A21-8E14-40B2-B138-4B1A1BB1B1D8}" type="pres">
      <dgm:prSet presAssocID="{25BCFF31-D71F-4E48-A295-220D604F05EF}" presName="node" presStyleLbl="node1" presStyleIdx="2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635A1D8A-46DC-4AD3-9E91-95D195A7DE99}" type="pres">
      <dgm:prSet presAssocID="{149CC7A5-C1BF-42C4-A549-FA60D3292079}" presName="sibTrans" presStyleLbl="sibTrans2D1" presStyleIdx="2" presStyleCnt="12"/>
      <dgm:spPr/>
    </dgm:pt>
    <dgm:pt modelId="{9FD4F6CD-E583-4ABF-9845-219C3385CFBD}" type="pres">
      <dgm:prSet presAssocID="{149CC7A5-C1BF-42C4-A549-FA60D3292079}" presName="connectorText" presStyleLbl="sibTrans2D1" presStyleIdx="2" presStyleCnt="12"/>
      <dgm:spPr/>
    </dgm:pt>
    <dgm:pt modelId="{A68D0C7D-8FEC-42F0-A2DC-4509402569C2}" type="pres">
      <dgm:prSet presAssocID="{A5F9FCDE-9D6D-4822-8F01-34F8C2E9105D}" presName="node" presStyleLbl="node1" presStyleIdx="3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873C4CD3-24EF-4751-9ADD-4F53A6B7C77E}" type="pres">
      <dgm:prSet presAssocID="{CAEA8F5A-582F-4EF1-B76E-168EB4871699}" presName="sibTrans" presStyleLbl="sibTrans2D1" presStyleIdx="3" presStyleCnt="12"/>
      <dgm:spPr/>
    </dgm:pt>
    <dgm:pt modelId="{326A3C73-3762-4018-877B-B17EF4FBFF75}" type="pres">
      <dgm:prSet presAssocID="{CAEA8F5A-582F-4EF1-B76E-168EB4871699}" presName="connectorText" presStyleLbl="sibTrans2D1" presStyleIdx="3" presStyleCnt="12"/>
      <dgm:spPr/>
    </dgm:pt>
    <dgm:pt modelId="{06170233-3D6C-4E69-9046-59D53A3CADC0}" type="pres">
      <dgm:prSet presAssocID="{24CF9193-95F9-41B6-8D41-2F7ABCCB5D8C}" presName="node" presStyleLbl="node1" presStyleIdx="4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A334B57C-0E7C-467A-8A30-C48853BAC23D}" type="pres">
      <dgm:prSet presAssocID="{B23DABA0-AE96-4548-9519-AB119A87BFAC}" presName="sibTrans" presStyleLbl="sibTrans2D1" presStyleIdx="4" presStyleCnt="12"/>
      <dgm:spPr/>
    </dgm:pt>
    <dgm:pt modelId="{D7DBB1A4-600A-479E-A9AA-C2A98E17F164}" type="pres">
      <dgm:prSet presAssocID="{B23DABA0-AE96-4548-9519-AB119A87BFAC}" presName="connectorText" presStyleLbl="sibTrans2D1" presStyleIdx="4" presStyleCnt="12"/>
      <dgm:spPr/>
    </dgm:pt>
    <dgm:pt modelId="{75DCE0CE-C2B1-42AB-B381-E5DD711D1703}" type="pres">
      <dgm:prSet presAssocID="{8ADF894A-2067-4B82-87B1-8BC1DD1BA969}" presName="node" presStyleLbl="node1" presStyleIdx="5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2A6DD4BB-70B2-4F4C-BFCC-E3233D174642}" type="pres">
      <dgm:prSet presAssocID="{2593BF8B-5734-403B-9C07-4F5BA1DCCEF7}" presName="sibTrans" presStyleLbl="sibTrans2D1" presStyleIdx="5" presStyleCnt="12"/>
      <dgm:spPr/>
    </dgm:pt>
    <dgm:pt modelId="{2D6F8BA0-E44C-470C-8F1B-C94AD35EEC9E}" type="pres">
      <dgm:prSet presAssocID="{2593BF8B-5734-403B-9C07-4F5BA1DCCEF7}" presName="connectorText" presStyleLbl="sibTrans2D1" presStyleIdx="5" presStyleCnt="12"/>
      <dgm:spPr/>
    </dgm:pt>
    <dgm:pt modelId="{8C157F1D-A6F8-46A2-AEAD-56ABE0FEE6A6}" type="pres">
      <dgm:prSet presAssocID="{C71B5027-FF4E-4D83-B3CA-E710B98F159D}" presName="node" presStyleLbl="node1" presStyleIdx="6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91093355-EC6F-46FF-8CEC-A8C627874621}" type="pres">
      <dgm:prSet presAssocID="{A40D38F0-6F59-467E-B929-A27AF0EE629C}" presName="sibTrans" presStyleLbl="sibTrans2D1" presStyleIdx="6" presStyleCnt="12"/>
      <dgm:spPr/>
    </dgm:pt>
    <dgm:pt modelId="{C5FED364-5C09-4AD2-8FB5-201536BBD221}" type="pres">
      <dgm:prSet presAssocID="{A40D38F0-6F59-467E-B929-A27AF0EE629C}" presName="connectorText" presStyleLbl="sibTrans2D1" presStyleIdx="6" presStyleCnt="12"/>
      <dgm:spPr/>
    </dgm:pt>
    <dgm:pt modelId="{4EE45600-06B9-4BB4-8889-9530778E6CDB}" type="pres">
      <dgm:prSet presAssocID="{9AE07C70-5D79-444E-BBF3-31AEA74DCD3A}" presName="node" presStyleLbl="node1" presStyleIdx="7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A30F4025-B688-4D10-B020-CD25EB39E6F6}" type="pres">
      <dgm:prSet presAssocID="{BB892D82-B0D7-49D5-BBBA-084ABAB4F315}" presName="sibTrans" presStyleLbl="sibTrans2D1" presStyleIdx="7" presStyleCnt="12"/>
      <dgm:spPr/>
    </dgm:pt>
    <dgm:pt modelId="{29DD366A-BA02-40BE-BDA0-DFE06AAAD243}" type="pres">
      <dgm:prSet presAssocID="{BB892D82-B0D7-49D5-BBBA-084ABAB4F315}" presName="connectorText" presStyleLbl="sibTrans2D1" presStyleIdx="7" presStyleCnt="12"/>
      <dgm:spPr/>
    </dgm:pt>
    <dgm:pt modelId="{838CB19D-5E3F-49C9-956B-8AB95C278E9F}" type="pres">
      <dgm:prSet presAssocID="{9417F1E3-ECF8-47E5-9CC1-9EAFAD82A24F}" presName="node" presStyleLbl="node1" presStyleIdx="8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BAC245F5-CE43-4EA9-B488-3491FCA0A9B0}" type="pres">
      <dgm:prSet presAssocID="{119FAE41-C245-457C-A891-4182C4C5EF5A}" presName="sibTrans" presStyleLbl="sibTrans2D1" presStyleIdx="8" presStyleCnt="12"/>
      <dgm:spPr/>
    </dgm:pt>
    <dgm:pt modelId="{DA471338-5A72-4942-A2EF-855C3D09485D}" type="pres">
      <dgm:prSet presAssocID="{119FAE41-C245-457C-A891-4182C4C5EF5A}" presName="connectorText" presStyleLbl="sibTrans2D1" presStyleIdx="8" presStyleCnt="12"/>
      <dgm:spPr/>
    </dgm:pt>
    <dgm:pt modelId="{7B645699-3C4D-4AD0-918E-42FFF1B441B3}" type="pres">
      <dgm:prSet presAssocID="{14483E50-8305-4B57-963A-DBA0F22F8091}" presName="node" presStyleLbl="node1" presStyleIdx="9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F894151C-AC9B-46BF-80C0-9E9FB8DAD41C}" type="pres">
      <dgm:prSet presAssocID="{2F7CB78D-D6FB-4A19-9320-0347FAFDE6D9}" presName="sibTrans" presStyleLbl="sibTrans2D1" presStyleIdx="9" presStyleCnt="12"/>
      <dgm:spPr/>
    </dgm:pt>
    <dgm:pt modelId="{2AA9586E-C219-4E6E-868D-84BB47CC2C57}" type="pres">
      <dgm:prSet presAssocID="{2F7CB78D-D6FB-4A19-9320-0347FAFDE6D9}" presName="connectorText" presStyleLbl="sibTrans2D1" presStyleIdx="9" presStyleCnt="12"/>
      <dgm:spPr/>
    </dgm:pt>
    <dgm:pt modelId="{C87C9376-9B91-4483-A836-89258EE6FA85}" type="pres">
      <dgm:prSet presAssocID="{6EE17974-6FEB-4F0F-BAC1-E8DFD9FD4CB4}" presName="node" presStyleLbl="node1" presStyleIdx="10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31DD45E7-30F4-43DF-A8B6-02CBB15B1530}" type="pres">
      <dgm:prSet presAssocID="{D7D5304E-78C1-46BD-908B-CC87C0340BC0}" presName="sibTrans" presStyleLbl="sibTrans2D1" presStyleIdx="10" presStyleCnt="12"/>
      <dgm:spPr/>
    </dgm:pt>
    <dgm:pt modelId="{BA696420-6002-4AAE-B7CD-86E54E02AEAB}" type="pres">
      <dgm:prSet presAssocID="{D7D5304E-78C1-46BD-908B-CC87C0340BC0}" presName="connectorText" presStyleLbl="sibTrans2D1" presStyleIdx="10" presStyleCnt="12"/>
      <dgm:spPr/>
    </dgm:pt>
    <dgm:pt modelId="{31465DD7-736A-4E29-B912-3CE88671965A}" type="pres">
      <dgm:prSet presAssocID="{2A940DCD-4386-4DBD-920B-6DEB030B5F2B}" presName="node" presStyleLbl="node1" presStyleIdx="11" presStyleCnt="13">
        <dgm:presLayoutVars>
          <dgm:bulletEnabled val="1"/>
        </dgm:presLayoutVars>
      </dgm:prSet>
      <dgm:spPr>
        <a:prstGeom prst="rect">
          <a:avLst/>
        </a:prstGeom>
      </dgm:spPr>
    </dgm:pt>
    <dgm:pt modelId="{640D8095-876B-4AEB-AA71-C9DFEE353379}" type="pres">
      <dgm:prSet presAssocID="{83392529-47BB-47F8-864A-7CA98AB94047}" presName="sibTrans" presStyleLbl="sibTrans2D1" presStyleIdx="11" presStyleCnt="12" custFlipHor="1"/>
      <dgm:spPr/>
    </dgm:pt>
    <dgm:pt modelId="{B6C7042F-351E-41BC-950F-C06CDBAB89B7}" type="pres">
      <dgm:prSet presAssocID="{83392529-47BB-47F8-864A-7CA98AB94047}" presName="connectorText" presStyleLbl="sibTrans2D1" presStyleIdx="11" presStyleCnt="12"/>
      <dgm:spPr/>
    </dgm:pt>
    <dgm:pt modelId="{51CAFB81-78F9-4119-9D66-FCF9B2E69E25}" type="pres">
      <dgm:prSet presAssocID="{4959A748-F343-4A48-A303-D7BDD3AED09F}" presName="node" presStyleLbl="node1" presStyleIdx="12" presStyleCnt="13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91D4A400-3DE2-4901-A3B0-D4E756A6BC8B}" type="presOf" srcId="{D7D5304E-78C1-46BD-908B-CC87C0340BC0}" destId="{BA696420-6002-4AAE-B7CD-86E54E02AEAB}" srcOrd="1" destOrd="0" presId="urn:microsoft.com/office/officeart/2005/8/layout/process1"/>
    <dgm:cxn modelId="{DAD52405-8C43-4022-8D6E-832E49FD710B}" type="presOf" srcId="{090F1C53-FB97-44F7-80D8-69C70CFC6913}" destId="{2DCE2E91-E807-446A-BEBE-7C84CDD96D2E}" srcOrd="0" destOrd="0" presId="urn:microsoft.com/office/officeart/2005/8/layout/process1"/>
    <dgm:cxn modelId="{20A16205-D8FA-475D-9615-4E3163A97AB6}" srcId="{090F1C53-FB97-44F7-80D8-69C70CFC6913}" destId="{9AE07C70-5D79-444E-BBF3-31AEA74DCD3A}" srcOrd="7" destOrd="0" parTransId="{082DBA40-436D-4680-B883-2ABA8D754FEB}" sibTransId="{BB892D82-B0D7-49D5-BBBA-084ABAB4F315}"/>
    <dgm:cxn modelId="{389D8308-0035-4C62-BAA6-1AD0E5BEFDD4}" srcId="{090F1C53-FB97-44F7-80D8-69C70CFC6913}" destId="{2A940DCD-4386-4DBD-920B-6DEB030B5F2B}" srcOrd="11" destOrd="0" parTransId="{9803EF31-F9E6-45C2-A1C1-FAE1D4A5E7A6}" sibTransId="{83392529-47BB-47F8-864A-7CA98AB94047}"/>
    <dgm:cxn modelId="{76BD7E19-DA74-44DD-9E30-C7AAC4D6C6F8}" type="presOf" srcId="{B4A9E68B-508B-4467-B311-84CC66AB3341}" destId="{758BEEF4-456E-4209-AFE9-6B258763788B}" srcOrd="0" destOrd="0" presId="urn:microsoft.com/office/officeart/2005/8/layout/process1"/>
    <dgm:cxn modelId="{BC38D41A-CAA2-4F05-9377-500154EBD6D3}" type="presOf" srcId="{43142F34-5FE6-4716-93C9-0F17EBFD5491}" destId="{DB4DA60E-000A-4337-852D-96EF7C39D962}" srcOrd="1" destOrd="0" presId="urn:microsoft.com/office/officeart/2005/8/layout/process1"/>
    <dgm:cxn modelId="{D387C61E-BFBD-4BFE-8501-DEEBEB707635}" type="presOf" srcId="{7B68D348-6953-4C6A-8FC9-E212A8FABF61}" destId="{C637126D-415B-4E38-9E03-4FE65C68EC16}" srcOrd="1" destOrd="0" presId="urn:microsoft.com/office/officeart/2005/8/layout/process1"/>
    <dgm:cxn modelId="{94B00927-9F26-44E8-82BF-4BC3BE9349DA}" type="presOf" srcId="{2593BF8B-5734-403B-9C07-4F5BA1DCCEF7}" destId="{2A6DD4BB-70B2-4F4C-BFCC-E3233D174642}" srcOrd="0" destOrd="0" presId="urn:microsoft.com/office/officeart/2005/8/layout/process1"/>
    <dgm:cxn modelId="{BDF81C27-F77F-4CE2-83B0-CD7767C9F4C0}" type="presOf" srcId="{43142F34-5FE6-4716-93C9-0F17EBFD5491}" destId="{0892BC10-3644-4823-B89D-11F0C2A0F771}" srcOrd="0" destOrd="0" presId="urn:microsoft.com/office/officeart/2005/8/layout/process1"/>
    <dgm:cxn modelId="{3463C428-42F9-4D73-AD69-A925E8E636BA}" srcId="{090F1C53-FB97-44F7-80D8-69C70CFC6913}" destId="{6EE17974-6FEB-4F0F-BAC1-E8DFD9FD4CB4}" srcOrd="10" destOrd="0" parTransId="{51201113-5FA7-48E0-84F1-567F7D590AE9}" sibTransId="{D7D5304E-78C1-46BD-908B-CC87C0340BC0}"/>
    <dgm:cxn modelId="{2650FF28-774D-4F10-977A-22D5BB2A35C7}" type="presOf" srcId="{CAEA8F5A-582F-4EF1-B76E-168EB4871699}" destId="{326A3C73-3762-4018-877B-B17EF4FBFF75}" srcOrd="1" destOrd="0" presId="urn:microsoft.com/office/officeart/2005/8/layout/process1"/>
    <dgm:cxn modelId="{BE0AF434-7324-44C7-9FFC-4FB3CACDB3A9}" type="presOf" srcId="{83392529-47BB-47F8-864A-7CA98AB94047}" destId="{640D8095-876B-4AEB-AA71-C9DFEE353379}" srcOrd="0" destOrd="0" presId="urn:microsoft.com/office/officeart/2005/8/layout/process1"/>
    <dgm:cxn modelId="{2A12083A-42AB-4867-9DD8-DA6F93CE2AC3}" srcId="{090F1C53-FB97-44F7-80D8-69C70CFC6913}" destId="{14483E50-8305-4B57-963A-DBA0F22F8091}" srcOrd="9" destOrd="0" parTransId="{0E9FD012-BB4D-40F7-87B1-A6ACAC8DF2FC}" sibTransId="{2F7CB78D-D6FB-4A19-9320-0347FAFDE6D9}"/>
    <dgm:cxn modelId="{14F2F540-2D5C-462D-AEC4-BCE609935148}" type="presOf" srcId="{2F7CB78D-D6FB-4A19-9320-0347FAFDE6D9}" destId="{2AA9586E-C219-4E6E-868D-84BB47CC2C57}" srcOrd="1" destOrd="0" presId="urn:microsoft.com/office/officeart/2005/8/layout/process1"/>
    <dgm:cxn modelId="{92DE9B5B-2607-42F8-B18B-61E2845D992C}" type="presOf" srcId="{2F7CB78D-D6FB-4A19-9320-0347FAFDE6D9}" destId="{F894151C-AC9B-46BF-80C0-9E9FB8DAD41C}" srcOrd="0" destOrd="0" presId="urn:microsoft.com/office/officeart/2005/8/layout/process1"/>
    <dgm:cxn modelId="{376B675D-91AC-4FBE-9DA4-069C65F2196C}" type="presOf" srcId="{149CC7A5-C1BF-42C4-A549-FA60D3292079}" destId="{635A1D8A-46DC-4AD3-9E91-95D195A7DE99}" srcOrd="0" destOrd="0" presId="urn:microsoft.com/office/officeart/2005/8/layout/process1"/>
    <dgm:cxn modelId="{C1C7255F-D8B6-4BEF-860D-66FE7FD4EFA8}" type="presOf" srcId="{149CC7A5-C1BF-42C4-A549-FA60D3292079}" destId="{9FD4F6CD-E583-4ABF-9845-219C3385CFBD}" srcOrd="1" destOrd="0" presId="urn:microsoft.com/office/officeart/2005/8/layout/process1"/>
    <dgm:cxn modelId="{B60AE341-81FF-4072-8886-E5BC066CB06D}" srcId="{090F1C53-FB97-44F7-80D8-69C70CFC6913}" destId="{574FCBEA-A47E-43A7-8317-33628CAA341B}" srcOrd="1" destOrd="0" parTransId="{556FE425-20F3-429C-96DA-C9297CB15B23}" sibTransId="{7B68D348-6953-4C6A-8FC9-E212A8FABF61}"/>
    <dgm:cxn modelId="{449AD142-D8A9-4A9B-9D75-6F6D093E3631}" type="presOf" srcId="{119FAE41-C245-457C-A891-4182C4C5EF5A}" destId="{BAC245F5-CE43-4EA9-B488-3491FCA0A9B0}" srcOrd="0" destOrd="0" presId="urn:microsoft.com/office/officeart/2005/8/layout/process1"/>
    <dgm:cxn modelId="{DA245E44-94FE-4DF5-8132-58AC9CE63567}" type="presOf" srcId="{83392529-47BB-47F8-864A-7CA98AB94047}" destId="{B6C7042F-351E-41BC-950F-C06CDBAB89B7}" srcOrd="1" destOrd="0" presId="urn:microsoft.com/office/officeart/2005/8/layout/process1"/>
    <dgm:cxn modelId="{5748ED48-7462-4538-B8E5-BEF14DA0A8A1}" srcId="{090F1C53-FB97-44F7-80D8-69C70CFC6913}" destId="{A5F9FCDE-9D6D-4822-8F01-34F8C2E9105D}" srcOrd="3" destOrd="0" parTransId="{DEF268AC-D709-40F8-BFD7-5A4EA3A97B73}" sibTransId="{CAEA8F5A-582F-4EF1-B76E-168EB4871699}"/>
    <dgm:cxn modelId="{ECE0274E-1BEE-42B7-BA23-5F1F650C3F10}" srcId="{090F1C53-FB97-44F7-80D8-69C70CFC6913}" destId="{8ADF894A-2067-4B82-87B1-8BC1DD1BA969}" srcOrd="5" destOrd="0" parTransId="{C0F828AF-6031-450A-B45C-F2CD87724A5B}" sibTransId="{2593BF8B-5734-403B-9C07-4F5BA1DCCEF7}"/>
    <dgm:cxn modelId="{5D90F655-7C70-413E-9618-14FA6583C862}" type="presOf" srcId="{14483E50-8305-4B57-963A-DBA0F22F8091}" destId="{7B645699-3C4D-4AD0-918E-42FFF1B441B3}" srcOrd="0" destOrd="0" presId="urn:microsoft.com/office/officeart/2005/8/layout/process1"/>
    <dgm:cxn modelId="{86188C76-31A2-4441-BBA7-0F0E5F6A98FD}" type="presOf" srcId="{BB892D82-B0D7-49D5-BBBA-084ABAB4F315}" destId="{29DD366A-BA02-40BE-BDA0-DFE06AAAD243}" srcOrd="1" destOrd="0" presId="urn:microsoft.com/office/officeart/2005/8/layout/process1"/>
    <dgm:cxn modelId="{6619F176-70E6-4414-8607-0F925BA6986B}" type="presOf" srcId="{A40D38F0-6F59-467E-B929-A27AF0EE629C}" destId="{91093355-EC6F-46FF-8CEC-A8C627874621}" srcOrd="0" destOrd="0" presId="urn:microsoft.com/office/officeart/2005/8/layout/process1"/>
    <dgm:cxn modelId="{69330B5A-68FF-4E90-9E58-4306D1B73EC4}" type="presOf" srcId="{6EE17974-6FEB-4F0F-BAC1-E8DFD9FD4CB4}" destId="{C87C9376-9B91-4483-A836-89258EE6FA85}" srcOrd="0" destOrd="0" presId="urn:microsoft.com/office/officeart/2005/8/layout/process1"/>
    <dgm:cxn modelId="{D0C9CA7C-570C-4710-B91C-4C6E5ABEF360}" type="presOf" srcId="{24CF9193-95F9-41B6-8D41-2F7ABCCB5D8C}" destId="{06170233-3D6C-4E69-9046-59D53A3CADC0}" srcOrd="0" destOrd="0" presId="urn:microsoft.com/office/officeart/2005/8/layout/process1"/>
    <dgm:cxn modelId="{16020283-6D58-44E8-B474-AF25D8C169B3}" srcId="{090F1C53-FB97-44F7-80D8-69C70CFC6913}" destId="{9417F1E3-ECF8-47E5-9CC1-9EAFAD82A24F}" srcOrd="8" destOrd="0" parTransId="{B5FF5A02-4BA7-4BC6-B7B6-37B2F747C956}" sibTransId="{119FAE41-C245-457C-A891-4182C4C5EF5A}"/>
    <dgm:cxn modelId="{FE00158C-87FA-4B67-B87F-7E9B4EDFD99B}" type="presOf" srcId="{CAEA8F5A-582F-4EF1-B76E-168EB4871699}" destId="{873C4CD3-24EF-4751-9ADD-4F53A6B7C77E}" srcOrd="0" destOrd="0" presId="urn:microsoft.com/office/officeart/2005/8/layout/process1"/>
    <dgm:cxn modelId="{A1ACA88F-8E89-4D9A-8DD0-C05F816CB1CD}" type="presOf" srcId="{7B68D348-6953-4C6A-8FC9-E212A8FABF61}" destId="{06CF654D-9472-4507-AC3F-439B723ED8AB}" srcOrd="0" destOrd="0" presId="urn:microsoft.com/office/officeart/2005/8/layout/process1"/>
    <dgm:cxn modelId="{CA214E94-6676-45E2-94D4-BF00C41183D0}" type="presOf" srcId="{B23DABA0-AE96-4548-9519-AB119A87BFAC}" destId="{D7DBB1A4-600A-479E-A9AA-C2A98E17F164}" srcOrd="1" destOrd="0" presId="urn:microsoft.com/office/officeart/2005/8/layout/process1"/>
    <dgm:cxn modelId="{0A95D097-226D-4390-9B86-BADFEB99ADC2}" srcId="{090F1C53-FB97-44F7-80D8-69C70CFC6913}" destId="{C71B5027-FF4E-4D83-B3CA-E710B98F159D}" srcOrd="6" destOrd="0" parTransId="{15C7339A-FC9A-4D15-B42F-1F0700580C2A}" sibTransId="{A40D38F0-6F59-467E-B929-A27AF0EE629C}"/>
    <dgm:cxn modelId="{16CA439D-4AC4-49EE-A109-280E73B0C880}" type="presOf" srcId="{2A940DCD-4386-4DBD-920B-6DEB030B5F2B}" destId="{31465DD7-736A-4E29-B912-3CE88671965A}" srcOrd="0" destOrd="0" presId="urn:microsoft.com/office/officeart/2005/8/layout/process1"/>
    <dgm:cxn modelId="{979005A2-04CA-4BEF-8450-9E8EC02EB772}" type="presOf" srcId="{9417F1E3-ECF8-47E5-9CC1-9EAFAD82A24F}" destId="{838CB19D-5E3F-49C9-956B-8AB95C278E9F}" srcOrd="0" destOrd="0" presId="urn:microsoft.com/office/officeart/2005/8/layout/process1"/>
    <dgm:cxn modelId="{A8F1FCAA-E576-4F3F-A436-465F5BC1EA00}" type="presOf" srcId="{574FCBEA-A47E-43A7-8317-33628CAA341B}" destId="{06FA8772-39BB-4950-8AB7-DA8476193E4E}" srcOrd="0" destOrd="0" presId="urn:microsoft.com/office/officeart/2005/8/layout/process1"/>
    <dgm:cxn modelId="{F66F2FAB-3D83-4208-8A95-8F123F0B34A3}" type="presOf" srcId="{2593BF8B-5734-403B-9C07-4F5BA1DCCEF7}" destId="{2D6F8BA0-E44C-470C-8F1B-C94AD35EEC9E}" srcOrd="1" destOrd="0" presId="urn:microsoft.com/office/officeart/2005/8/layout/process1"/>
    <dgm:cxn modelId="{629D60B4-89B1-4ED8-989E-FCE9D554EC45}" type="presOf" srcId="{9AE07C70-5D79-444E-BBF3-31AEA74DCD3A}" destId="{4EE45600-06B9-4BB4-8889-9530778E6CDB}" srcOrd="0" destOrd="0" presId="urn:microsoft.com/office/officeart/2005/8/layout/process1"/>
    <dgm:cxn modelId="{A66827BD-A6BE-4945-95ED-108BAA677DC2}" type="presOf" srcId="{A5F9FCDE-9D6D-4822-8F01-34F8C2E9105D}" destId="{A68D0C7D-8FEC-42F0-A2DC-4509402569C2}" srcOrd="0" destOrd="0" presId="urn:microsoft.com/office/officeart/2005/8/layout/process1"/>
    <dgm:cxn modelId="{831896C6-EFF3-4B04-9E04-C12116C4B797}" type="presOf" srcId="{8ADF894A-2067-4B82-87B1-8BC1DD1BA969}" destId="{75DCE0CE-C2B1-42AB-B381-E5DD711D1703}" srcOrd="0" destOrd="0" presId="urn:microsoft.com/office/officeart/2005/8/layout/process1"/>
    <dgm:cxn modelId="{6289E6CE-6D36-4AD0-BDA9-534E4FE0DF5E}" type="presOf" srcId="{BB892D82-B0D7-49D5-BBBA-084ABAB4F315}" destId="{A30F4025-B688-4D10-B020-CD25EB39E6F6}" srcOrd="0" destOrd="0" presId="urn:microsoft.com/office/officeart/2005/8/layout/process1"/>
    <dgm:cxn modelId="{AFA9C3DF-5300-40EE-AD24-17E97F9BBAE7}" type="presOf" srcId="{B23DABA0-AE96-4548-9519-AB119A87BFAC}" destId="{A334B57C-0E7C-467A-8A30-C48853BAC23D}" srcOrd="0" destOrd="0" presId="urn:microsoft.com/office/officeart/2005/8/layout/process1"/>
    <dgm:cxn modelId="{83FCFAE2-2B73-4826-81AB-324C7B8F3811}" srcId="{090F1C53-FB97-44F7-80D8-69C70CFC6913}" destId="{24CF9193-95F9-41B6-8D41-2F7ABCCB5D8C}" srcOrd="4" destOrd="0" parTransId="{95BB585B-318A-4CA6-A507-0AFB502221BF}" sibTransId="{B23DABA0-AE96-4548-9519-AB119A87BFAC}"/>
    <dgm:cxn modelId="{D3C74EE4-A8C2-4DED-8996-E5DF635B7ADD}" type="presOf" srcId="{D7D5304E-78C1-46BD-908B-CC87C0340BC0}" destId="{31DD45E7-30F4-43DF-A8B6-02CBB15B1530}" srcOrd="0" destOrd="0" presId="urn:microsoft.com/office/officeart/2005/8/layout/process1"/>
    <dgm:cxn modelId="{D401B5E5-0DB2-4A1A-926C-EDB4008A4DA8}" type="presOf" srcId="{25BCFF31-D71F-4E48-A295-220D604F05EF}" destId="{A6063A21-8E14-40B2-B138-4B1A1BB1B1D8}" srcOrd="0" destOrd="0" presId="urn:microsoft.com/office/officeart/2005/8/layout/process1"/>
    <dgm:cxn modelId="{2FEFCCE5-C4BA-4664-8651-898FA38D43DC}" type="presOf" srcId="{4959A748-F343-4A48-A303-D7BDD3AED09F}" destId="{51CAFB81-78F9-4119-9D66-FCF9B2E69E25}" srcOrd="0" destOrd="0" presId="urn:microsoft.com/office/officeart/2005/8/layout/process1"/>
    <dgm:cxn modelId="{25EFEBEB-0568-4893-986B-47B24B6E8C65}" type="presOf" srcId="{A40D38F0-6F59-467E-B929-A27AF0EE629C}" destId="{C5FED364-5C09-4AD2-8FB5-201536BBD221}" srcOrd="1" destOrd="0" presId="urn:microsoft.com/office/officeart/2005/8/layout/process1"/>
    <dgm:cxn modelId="{C15A08F6-BEC4-468D-B7D3-E4A21A1845E7}" srcId="{090F1C53-FB97-44F7-80D8-69C70CFC6913}" destId="{B4A9E68B-508B-4467-B311-84CC66AB3341}" srcOrd="0" destOrd="0" parTransId="{6B847130-E25F-4506-87B6-739A71093985}" sibTransId="{43142F34-5FE6-4716-93C9-0F17EBFD5491}"/>
    <dgm:cxn modelId="{7376AFF7-7F85-4FC3-A0C6-BDEB30A286E1}" type="presOf" srcId="{C71B5027-FF4E-4D83-B3CA-E710B98F159D}" destId="{8C157F1D-A6F8-46A2-AEAD-56ABE0FEE6A6}" srcOrd="0" destOrd="0" presId="urn:microsoft.com/office/officeart/2005/8/layout/process1"/>
    <dgm:cxn modelId="{EBAB08F9-015D-44AF-AD76-CA8EB6D3614B}" srcId="{090F1C53-FB97-44F7-80D8-69C70CFC6913}" destId="{25BCFF31-D71F-4E48-A295-220D604F05EF}" srcOrd="2" destOrd="0" parTransId="{78C55186-1491-4081-9852-B0A770443022}" sibTransId="{149CC7A5-C1BF-42C4-A549-FA60D3292079}"/>
    <dgm:cxn modelId="{C7EC49F9-988F-47DE-A391-2245E98302C0}" type="presOf" srcId="{119FAE41-C245-457C-A891-4182C4C5EF5A}" destId="{DA471338-5A72-4942-A2EF-855C3D09485D}" srcOrd="1" destOrd="0" presId="urn:microsoft.com/office/officeart/2005/8/layout/process1"/>
    <dgm:cxn modelId="{ED3461FB-3971-4249-B6DA-3D932A754B5E}" srcId="{090F1C53-FB97-44F7-80D8-69C70CFC6913}" destId="{4959A748-F343-4A48-A303-D7BDD3AED09F}" srcOrd="12" destOrd="0" parTransId="{EF548640-AFAE-43CD-910F-78A554061828}" sibTransId="{6A3CAC16-F178-4B25-A5DC-E2D6A2ED54B4}"/>
    <dgm:cxn modelId="{D342CBE3-489D-40D5-8813-F2D960FD8727}" type="presParOf" srcId="{2DCE2E91-E807-446A-BEBE-7C84CDD96D2E}" destId="{758BEEF4-456E-4209-AFE9-6B258763788B}" srcOrd="0" destOrd="0" presId="urn:microsoft.com/office/officeart/2005/8/layout/process1"/>
    <dgm:cxn modelId="{8680802E-01AB-4DF1-A8F3-9B34A9EAB391}" type="presParOf" srcId="{2DCE2E91-E807-446A-BEBE-7C84CDD96D2E}" destId="{0892BC10-3644-4823-B89D-11F0C2A0F771}" srcOrd="1" destOrd="0" presId="urn:microsoft.com/office/officeart/2005/8/layout/process1"/>
    <dgm:cxn modelId="{A3EBC940-E2C7-4B4B-B735-F3B8BDCC461A}" type="presParOf" srcId="{0892BC10-3644-4823-B89D-11F0C2A0F771}" destId="{DB4DA60E-000A-4337-852D-96EF7C39D962}" srcOrd="0" destOrd="0" presId="urn:microsoft.com/office/officeart/2005/8/layout/process1"/>
    <dgm:cxn modelId="{CF3AFD97-8992-4E68-AE7A-3A228FD2F79F}" type="presParOf" srcId="{2DCE2E91-E807-446A-BEBE-7C84CDD96D2E}" destId="{06FA8772-39BB-4950-8AB7-DA8476193E4E}" srcOrd="2" destOrd="0" presId="urn:microsoft.com/office/officeart/2005/8/layout/process1"/>
    <dgm:cxn modelId="{2D7C8A53-BFF3-4A6E-8979-485E04B7A403}" type="presParOf" srcId="{2DCE2E91-E807-446A-BEBE-7C84CDD96D2E}" destId="{06CF654D-9472-4507-AC3F-439B723ED8AB}" srcOrd="3" destOrd="0" presId="urn:microsoft.com/office/officeart/2005/8/layout/process1"/>
    <dgm:cxn modelId="{8AE36A86-7AC9-4086-B918-4AD295730A8C}" type="presParOf" srcId="{06CF654D-9472-4507-AC3F-439B723ED8AB}" destId="{C637126D-415B-4E38-9E03-4FE65C68EC16}" srcOrd="0" destOrd="0" presId="urn:microsoft.com/office/officeart/2005/8/layout/process1"/>
    <dgm:cxn modelId="{FF2060D2-A927-4DBA-9E2E-567D094F40C8}" type="presParOf" srcId="{2DCE2E91-E807-446A-BEBE-7C84CDD96D2E}" destId="{A6063A21-8E14-40B2-B138-4B1A1BB1B1D8}" srcOrd="4" destOrd="0" presId="urn:microsoft.com/office/officeart/2005/8/layout/process1"/>
    <dgm:cxn modelId="{E4A828D4-649B-49FC-AD9E-1DDA4C299F27}" type="presParOf" srcId="{2DCE2E91-E807-446A-BEBE-7C84CDD96D2E}" destId="{635A1D8A-46DC-4AD3-9E91-95D195A7DE99}" srcOrd="5" destOrd="0" presId="urn:microsoft.com/office/officeart/2005/8/layout/process1"/>
    <dgm:cxn modelId="{CC181B46-EADF-4E23-BCEB-AB8FC0F72ACF}" type="presParOf" srcId="{635A1D8A-46DC-4AD3-9E91-95D195A7DE99}" destId="{9FD4F6CD-E583-4ABF-9845-219C3385CFBD}" srcOrd="0" destOrd="0" presId="urn:microsoft.com/office/officeart/2005/8/layout/process1"/>
    <dgm:cxn modelId="{1A028422-7754-44F8-AE09-EFBF6FFF174C}" type="presParOf" srcId="{2DCE2E91-E807-446A-BEBE-7C84CDD96D2E}" destId="{A68D0C7D-8FEC-42F0-A2DC-4509402569C2}" srcOrd="6" destOrd="0" presId="urn:microsoft.com/office/officeart/2005/8/layout/process1"/>
    <dgm:cxn modelId="{D77D9B75-C230-40A1-B59F-7884AAAC0F97}" type="presParOf" srcId="{2DCE2E91-E807-446A-BEBE-7C84CDD96D2E}" destId="{873C4CD3-24EF-4751-9ADD-4F53A6B7C77E}" srcOrd="7" destOrd="0" presId="urn:microsoft.com/office/officeart/2005/8/layout/process1"/>
    <dgm:cxn modelId="{368CE94B-3F44-41BE-9BBE-C8D8068EECA9}" type="presParOf" srcId="{873C4CD3-24EF-4751-9ADD-4F53A6B7C77E}" destId="{326A3C73-3762-4018-877B-B17EF4FBFF75}" srcOrd="0" destOrd="0" presId="urn:microsoft.com/office/officeart/2005/8/layout/process1"/>
    <dgm:cxn modelId="{54982482-D871-4AD9-BE32-622AC74A17C1}" type="presParOf" srcId="{2DCE2E91-E807-446A-BEBE-7C84CDD96D2E}" destId="{06170233-3D6C-4E69-9046-59D53A3CADC0}" srcOrd="8" destOrd="0" presId="urn:microsoft.com/office/officeart/2005/8/layout/process1"/>
    <dgm:cxn modelId="{D68087AA-5D06-4B34-ACBD-80C64C76F22C}" type="presParOf" srcId="{2DCE2E91-E807-446A-BEBE-7C84CDD96D2E}" destId="{A334B57C-0E7C-467A-8A30-C48853BAC23D}" srcOrd="9" destOrd="0" presId="urn:microsoft.com/office/officeart/2005/8/layout/process1"/>
    <dgm:cxn modelId="{1C0CDEA8-6EFD-41CC-AFA6-EB8BDCFF73CD}" type="presParOf" srcId="{A334B57C-0E7C-467A-8A30-C48853BAC23D}" destId="{D7DBB1A4-600A-479E-A9AA-C2A98E17F164}" srcOrd="0" destOrd="0" presId="urn:microsoft.com/office/officeart/2005/8/layout/process1"/>
    <dgm:cxn modelId="{E1B72257-94EB-4FD5-90F7-132DDB65ACC7}" type="presParOf" srcId="{2DCE2E91-E807-446A-BEBE-7C84CDD96D2E}" destId="{75DCE0CE-C2B1-42AB-B381-E5DD711D1703}" srcOrd="10" destOrd="0" presId="urn:microsoft.com/office/officeart/2005/8/layout/process1"/>
    <dgm:cxn modelId="{9DB6A972-A364-45A3-91A6-72AF09F414A3}" type="presParOf" srcId="{2DCE2E91-E807-446A-BEBE-7C84CDD96D2E}" destId="{2A6DD4BB-70B2-4F4C-BFCC-E3233D174642}" srcOrd="11" destOrd="0" presId="urn:microsoft.com/office/officeart/2005/8/layout/process1"/>
    <dgm:cxn modelId="{D5C68AC5-BED6-4A0D-A283-891053623889}" type="presParOf" srcId="{2A6DD4BB-70B2-4F4C-BFCC-E3233D174642}" destId="{2D6F8BA0-E44C-470C-8F1B-C94AD35EEC9E}" srcOrd="0" destOrd="0" presId="urn:microsoft.com/office/officeart/2005/8/layout/process1"/>
    <dgm:cxn modelId="{A07A606D-9234-4787-A895-BB179EFF193D}" type="presParOf" srcId="{2DCE2E91-E807-446A-BEBE-7C84CDD96D2E}" destId="{8C157F1D-A6F8-46A2-AEAD-56ABE0FEE6A6}" srcOrd="12" destOrd="0" presId="urn:microsoft.com/office/officeart/2005/8/layout/process1"/>
    <dgm:cxn modelId="{007D5E50-4076-4050-8B4D-200BF813019D}" type="presParOf" srcId="{2DCE2E91-E807-446A-BEBE-7C84CDD96D2E}" destId="{91093355-EC6F-46FF-8CEC-A8C627874621}" srcOrd="13" destOrd="0" presId="urn:microsoft.com/office/officeart/2005/8/layout/process1"/>
    <dgm:cxn modelId="{0A0CB903-6572-4804-A9A0-B08F24AACA4C}" type="presParOf" srcId="{91093355-EC6F-46FF-8CEC-A8C627874621}" destId="{C5FED364-5C09-4AD2-8FB5-201536BBD221}" srcOrd="0" destOrd="0" presId="urn:microsoft.com/office/officeart/2005/8/layout/process1"/>
    <dgm:cxn modelId="{64150721-3CB6-4655-9D4D-77D537245699}" type="presParOf" srcId="{2DCE2E91-E807-446A-BEBE-7C84CDD96D2E}" destId="{4EE45600-06B9-4BB4-8889-9530778E6CDB}" srcOrd="14" destOrd="0" presId="urn:microsoft.com/office/officeart/2005/8/layout/process1"/>
    <dgm:cxn modelId="{4006F96E-A65C-4BDF-B0D3-E89E70AA9387}" type="presParOf" srcId="{2DCE2E91-E807-446A-BEBE-7C84CDD96D2E}" destId="{A30F4025-B688-4D10-B020-CD25EB39E6F6}" srcOrd="15" destOrd="0" presId="urn:microsoft.com/office/officeart/2005/8/layout/process1"/>
    <dgm:cxn modelId="{23B994C5-94EB-448E-AE0B-44B63CA743F6}" type="presParOf" srcId="{A30F4025-B688-4D10-B020-CD25EB39E6F6}" destId="{29DD366A-BA02-40BE-BDA0-DFE06AAAD243}" srcOrd="0" destOrd="0" presId="urn:microsoft.com/office/officeart/2005/8/layout/process1"/>
    <dgm:cxn modelId="{725A5931-81B8-4BAE-A56B-DE4720ADCCA2}" type="presParOf" srcId="{2DCE2E91-E807-446A-BEBE-7C84CDD96D2E}" destId="{838CB19D-5E3F-49C9-956B-8AB95C278E9F}" srcOrd="16" destOrd="0" presId="urn:microsoft.com/office/officeart/2005/8/layout/process1"/>
    <dgm:cxn modelId="{C3DC6DA9-5EAD-4B2D-B33E-A6596996627D}" type="presParOf" srcId="{2DCE2E91-E807-446A-BEBE-7C84CDD96D2E}" destId="{BAC245F5-CE43-4EA9-B488-3491FCA0A9B0}" srcOrd="17" destOrd="0" presId="urn:microsoft.com/office/officeart/2005/8/layout/process1"/>
    <dgm:cxn modelId="{30B403D6-B20D-4899-B379-533089F91C2A}" type="presParOf" srcId="{BAC245F5-CE43-4EA9-B488-3491FCA0A9B0}" destId="{DA471338-5A72-4942-A2EF-855C3D09485D}" srcOrd="0" destOrd="0" presId="urn:microsoft.com/office/officeart/2005/8/layout/process1"/>
    <dgm:cxn modelId="{4EF65758-768F-4554-A274-DCF664D0F0AF}" type="presParOf" srcId="{2DCE2E91-E807-446A-BEBE-7C84CDD96D2E}" destId="{7B645699-3C4D-4AD0-918E-42FFF1B441B3}" srcOrd="18" destOrd="0" presId="urn:microsoft.com/office/officeart/2005/8/layout/process1"/>
    <dgm:cxn modelId="{B0FCA224-36B9-416F-BD5B-187F81B78D40}" type="presParOf" srcId="{2DCE2E91-E807-446A-BEBE-7C84CDD96D2E}" destId="{F894151C-AC9B-46BF-80C0-9E9FB8DAD41C}" srcOrd="19" destOrd="0" presId="urn:microsoft.com/office/officeart/2005/8/layout/process1"/>
    <dgm:cxn modelId="{88B9544A-1B1C-4E6B-8EED-6AA426F52B83}" type="presParOf" srcId="{F894151C-AC9B-46BF-80C0-9E9FB8DAD41C}" destId="{2AA9586E-C219-4E6E-868D-84BB47CC2C57}" srcOrd="0" destOrd="0" presId="urn:microsoft.com/office/officeart/2005/8/layout/process1"/>
    <dgm:cxn modelId="{8E413606-5DF7-48F9-94A9-0AE719F6162F}" type="presParOf" srcId="{2DCE2E91-E807-446A-BEBE-7C84CDD96D2E}" destId="{C87C9376-9B91-4483-A836-89258EE6FA85}" srcOrd="20" destOrd="0" presId="urn:microsoft.com/office/officeart/2005/8/layout/process1"/>
    <dgm:cxn modelId="{7A37999F-2CC6-4133-84E0-0B0DF46F2AE8}" type="presParOf" srcId="{2DCE2E91-E807-446A-BEBE-7C84CDD96D2E}" destId="{31DD45E7-30F4-43DF-A8B6-02CBB15B1530}" srcOrd="21" destOrd="0" presId="urn:microsoft.com/office/officeart/2005/8/layout/process1"/>
    <dgm:cxn modelId="{4F5268D1-6C88-4F38-B1EF-DB2D29BEB81C}" type="presParOf" srcId="{31DD45E7-30F4-43DF-A8B6-02CBB15B1530}" destId="{BA696420-6002-4AAE-B7CD-86E54E02AEAB}" srcOrd="0" destOrd="0" presId="urn:microsoft.com/office/officeart/2005/8/layout/process1"/>
    <dgm:cxn modelId="{C4869F14-7164-4C58-8266-4E8E6B0A9CCB}" type="presParOf" srcId="{2DCE2E91-E807-446A-BEBE-7C84CDD96D2E}" destId="{31465DD7-736A-4E29-B912-3CE88671965A}" srcOrd="22" destOrd="0" presId="urn:microsoft.com/office/officeart/2005/8/layout/process1"/>
    <dgm:cxn modelId="{A095565D-AF26-4376-98B5-FFD858EB9FF8}" type="presParOf" srcId="{2DCE2E91-E807-446A-BEBE-7C84CDD96D2E}" destId="{640D8095-876B-4AEB-AA71-C9DFEE353379}" srcOrd="23" destOrd="0" presId="urn:microsoft.com/office/officeart/2005/8/layout/process1"/>
    <dgm:cxn modelId="{7DF97A55-05AF-4DDF-BD3C-FBF0AEA715AC}" type="presParOf" srcId="{640D8095-876B-4AEB-AA71-C9DFEE353379}" destId="{B6C7042F-351E-41BC-950F-C06CDBAB89B7}" srcOrd="0" destOrd="0" presId="urn:microsoft.com/office/officeart/2005/8/layout/process1"/>
    <dgm:cxn modelId="{9199BB1D-D178-48C1-A87C-50CBD2C62146}" type="presParOf" srcId="{2DCE2E91-E807-446A-BEBE-7C84CDD96D2E}" destId="{51CAFB81-78F9-4119-9D66-FCF9B2E69E25}" srcOrd="24" destOrd="0" presId="urn:microsoft.com/office/officeart/2005/8/layout/process1"/>
  </dgm:cxnLst>
  <dgm:bg>
    <a:noFill/>
  </dgm:bg>
  <dgm:whole>
    <a:ln w="31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BEEF4-456E-4209-AFE9-6B258763788B}">
      <dsp:nvSpPr>
        <dsp:cNvPr id="0" name=""/>
        <dsp:cNvSpPr/>
      </dsp:nvSpPr>
      <dsp:spPr>
        <a:xfrm>
          <a:off x="470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Driving Cycle</a:t>
          </a:r>
        </a:p>
      </dsp:txBody>
      <dsp:txXfrm>
        <a:off x="4702" y="1115684"/>
        <a:ext cx="1081585" cy="648951"/>
      </dsp:txXfrm>
    </dsp:sp>
    <dsp:sp modelId="{0892BC10-3644-4823-B89D-11F0C2A0F771}">
      <dsp:nvSpPr>
        <dsp:cNvPr id="0" name=""/>
        <dsp:cNvSpPr/>
      </dsp:nvSpPr>
      <dsp:spPr>
        <a:xfrm>
          <a:off x="1194446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194446" y="1359690"/>
        <a:ext cx="160507" cy="160939"/>
      </dsp:txXfrm>
    </dsp:sp>
    <dsp:sp modelId="{06FA8772-39BB-4950-8AB7-DA8476193E4E}">
      <dsp:nvSpPr>
        <dsp:cNvPr id="0" name=""/>
        <dsp:cNvSpPr/>
      </dsp:nvSpPr>
      <dsp:spPr>
        <a:xfrm>
          <a:off x="151892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Driver</a:t>
          </a:r>
        </a:p>
      </dsp:txBody>
      <dsp:txXfrm>
        <a:off x="1518922" y="1115684"/>
        <a:ext cx="1081585" cy="648951"/>
      </dsp:txXfrm>
    </dsp:sp>
    <dsp:sp modelId="{06CF654D-9472-4507-AC3F-439B723ED8AB}">
      <dsp:nvSpPr>
        <dsp:cNvPr id="0" name=""/>
        <dsp:cNvSpPr/>
      </dsp:nvSpPr>
      <dsp:spPr>
        <a:xfrm>
          <a:off x="27086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2708667" y="1359690"/>
        <a:ext cx="160507" cy="160939"/>
      </dsp:txXfrm>
    </dsp:sp>
    <dsp:sp modelId="{A6063A21-8E14-40B2-B138-4B1A1BB1B1D8}">
      <dsp:nvSpPr>
        <dsp:cNvPr id="0" name=""/>
        <dsp:cNvSpPr/>
      </dsp:nvSpPr>
      <dsp:spPr>
        <a:xfrm>
          <a:off x="303314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Vehicle</a:t>
          </a:r>
        </a:p>
      </dsp:txBody>
      <dsp:txXfrm>
        <a:off x="3033142" y="1115684"/>
        <a:ext cx="1081585" cy="648951"/>
      </dsp:txXfrm>
    </dsp:sp>
    <dsp:sp modelId="{635A1D8A-46DC-4AD3-9E91-95D195A7DE99}">
      <dsp:nvSpPr>
        <dsp:cNvPr id="0" name=""/>
        <dsp:cNvSpPr/>
      </dsp:nvSpPr>
      <dsp:spPr>
        <a:xfrm>
          <a:off x="422288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4222887" y="1359690"/>
        <a:ext cx="160507" cy="160939"/>
      </dsp:txXfrm>
    </dsp:sp>
    <dsp:sp modelId="{A68D0C7D-8FEC-42F0-A2DC-4509402569C2}">
      <dsp:nvSpPr>
        <dsp:cNvPr id="0" name=""/>
        <dsp:cNvSpPr/>
      </dsp:nvSpPr>
      <dsp:spPr>
        <a:xfrm>
          <a:off x="454736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Wheels</a:t>
          </a:r>
        </a:p>
      </dsp:txBody>
      <dsp:txXfrm>
        <a:off x="4547362" y="1115684"/>
        <a:ext cx="1081585" cy="648951"/>
      </dsp:txXfrm>
    </dsp:sp>
    <dsp:sp modelId="{873C4CD3-24EF-4751-9ADD-4F53A6B7C77E}">
      <dsp:nvSpPr>
        <dsp:cNvPr id="0" name=""/>
        <dsp:cNvSpPr/>
      </dsp:nvSpPr>
      <dsp:spPr>
        <a:xfrm>
          <a:off x="573710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5737107" y="1359690"/>
        <a:ext cx="160507" cy="160939"/>
      </dsp:txXfrm>
    </dsp:sp>
    <dsp:sp modelId="{06170233-3D6C-4E69-9046-59D53A3CADC0}">
      <dsp:nvSpPr>
        <dsp:cNvPr id="0" name=""/>
        <dsp:cNvSpPr/>
      </dsp:nvSpPr>
      <dsp:spPr>
        <a:xfrm>
          <a:off x="6061582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Brakes</a:t>
          </a:r>
        </a:p>
      </dsp:txBody>
      <dsp:txXfrm>
        <a:off x="6061582" y="1115684"/>
        <a:ext cx="1081585" cy="648951"/>
      </dsp:txXfrm>
    </dsp:sp>
    <dsp:sp modelId="{A334B57C-0E7C-467A-8A30-C48853BAC23D}">
      <dsp:nvSpPr>
        <dsp:cNvPr id="0" name=""/>
        <dsp:cNvSpPr/>
      </dsp:nvSpPr>
      <dsp:spPr>
        <a:xfrm>
          <a:off x="725132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7251327" y="1359690"/>
        <a:ext cx="160507" cy="160939"/>
      </dsp:txXfrm>
    </dsp:sp>
    <dsp:sp modelId="{75DCE0CE-C2B1-42AB-B381-E5DD711D1703}">
      <dsp:nvSpPr>
        <dsp:cNvPr id="0" name=""/>
        <dsp:cNvSpPr/>
      </dsp:nvSpPr>
      <dsp:spPr>
        <a:xfrm>
          <a:off x="757580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AxleGear</a:t>
          </a:r>
        </a:p>
      </dsp:txBody>
      <dsp:txXfrm>
        <a:off x="7575803" y="1115684"/>
        <a:ext cx="1081585" cy="648951"/>
      </dsp:txXfrm>
    </dsp:sp>
    <dsp:sp modelId="{2A6DD4BB-70B2-4F4C-BFCC-E3233D174642}">
      <dsp:nvSpPr>
        <dsp:cNvPr id="0" name=""/>
        <dsp:cNvSpPr/>
      </dsp:nvSpPr>
      <dsp:spPr>
        <a:xfrm>
          <a:off x="876554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8765547" y="1359690"/>
        <a:ext cx="160507" cy="160939"/>
      </dsp:txXfrm>
    </dsp:sp>
    <dsp:sp modelId="{8C157F1D-A6F8-46A2-AEAD-56ABE0FEE6A6}">
      <dsp:nvSpPr>
        <dsp:cNvPr id="0" name=""/>
        <dsp:cNvSpPr/>
      </dsp:nvSpPr>
      <dsp:spPr>
        <a:xfrm>
          <a:off x="909002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(AngularGear)</a:t>
          </a:r>
        </a:p>
      </dsp:txBody>
      <dsp:txXfrm>
        <a:off x="9090023" y="1115684"/>
        <a:ext cx="1081585" cy="648951"/>
      </dsp:txXfrm>
    </dsp:sp>
    <dsp:sp modelId="{91093355-EC6F-46FF-8CEC-A8C627874621}">
      <dsp:nvSpPr>
        <dsp:cNvPr id="0" name=""/>
        <dsp:cNvSpPr/>
      </dsp:nvSpPr>
      <dsp:spPr>
        <a:xfrm>
          <a:off x="102797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0279767" y="1359690"/>
        <a:ext cx="160507" cy="160939"/>
      </dsp:txXfrm>
    </dsp:sp>
    <dsp:sp modelId="{4EE45600-06B9-4BB4-8889-9530778E6CDB}">
      <dsp:nvSpPr>
        <dsp:cNvPr id="0" name=""/>
        <dsp:cNvSpPr/>
      </dsp:nvSpPr>
      <dsp:spPr>
        <a:xfrm>
          <a:off x="1060424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(Retarder primary)</a:t>
          </a:r>
        </a:p>
      </dsp:txBody>
      <dsp:txXfrm>
        <a:off x="10604243" y="1115684"/>
        <a:ext cx="1081585" cy="648951"/>
      </dsp:txXfrm>
    </dsp:sp>
    <dsp:sp modelId="{A30F4025-B688-4D10-B020-CD25EB39E6F6}">
      <dsp:nvSpPr>
        <dsp:cNvPr id="0" name=""/>
        <dsp:cNvSpPr/>
      </dsp:nvSpPr>
      <dsp:spPr>
        <a:xfrm>
          <a:off x="1179398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1793987" y="1359690"/>
        <a:ext cx="160507" cy="160939"/>
      </dsp:txXfrm>
    </dsp:sp>
    <dsp:sp modelId="{838CB19D-5E3F-49C9-956B-8AB95C278E9F}">
      <dsp:nvSpPr>
        <dsp:cNvPr id="0" name=""/>
        <dsp:cNvSpPr/>
      </dsp:nvSpPr>
      <dsp:spPr>
        <a:xfrm>
          <a:off x="1211846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Gearbox</a:t>
          </a:r>
        </a:p>
      </dsp:txBody>
      <dsp:txXfrm>
        <a:off x="12118463" y="1115684"/>
        <a:ext cx="1081585" cy="648951"/>
      </dsp:txXfrm>
    </dsp:sp>
    <dsp:sp modelId="{BAC245F5-CE43-4EA9-B488-3491FCA0A9B0}">
      <dsp:nvSpPr>
        <dsp:cNvPr id="0" name=""/>
        <dsp:cNvSpPr/>
      </dsp:nvSpPr>
      <dsp:spPr>
        <a:xfrm>
          <a:off x="1330820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3308207" y="1359690"/>
        <a:ext cx="160507" cy="160939"/>
      </dsp:txXfrm>
    </dsp:sp>
    <dsp:sp modelId="{7B645699-3C4D-4AD0-918E-42FFF1B441B3}">
      <dsp:nvSpPr>
        <dsp:cNvPr id="0" name=""/>
        <dsp:cNvSpPr/>
      </dsp:nvSpPr>
      <dsp:spPr>
        <a:xfrm>
          <a:off x="1363268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(Retarder secondary)</a:t>
          </a:r>
        </a:p>
      </dsp:txBody>
      <dsp:txXfrm>
        <a:off x="13632683" y="1115684"/>
        <a:ext cx="1081585" cy="648951"/>
      </dsp:txXfrm>
    </dsp:sp>
    <dsp:sp modelId="{F894151C-AC9B-46BF-80C0-9E9FB8DAD41C}">
      <dsp:nvSpPr>
        <dsp:cNvPr id="0" name=""/>
        <dsp:cNvSpPr/>
      </dsp:nvSpPr>
      <dsp:spPr>
        <a:xfrm>
          <a:off x="1482242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4822427" y="1359690"/>
        <a:ext cx="160507" cy="160939"/>
      </dsp:txXfrm>
    </dsp:sp>
    <dsp:sp modelId="{C87C9376-9B91-4483-A836-89258EE6FA85}">
      <dsp:nvSpPr>
        <dsp:cNvPr id="0" name=""/>
        <dsp:cNvSpPr/>
      </dsp:nvSpPr>
      <dsp:spPr>
        <a:xfrm>
          <a:off x="1514690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Clutch</a:t>
          </a:r>
        </a:p>
      </dsp:txBody>
      <dsp:txXfrm>
        <a:off x="15146903" y="1115684"/>
        <a:ext cx="1081585" cy="648951"/>
      </dsp:txXfrm>
    </dsp:sp>
    <dsp:sp modelId="{31DD45E7-30F4-43DF-A8B6-02CBB15B1530}">
      <dsp:nvSpPr>
        <dsp:cNvPr id="0" name=""/>
        <dsp:cNvSpPr/>
      </dsp:nvSpPr>
      <dsp:spPr>
        <a:xfrm>
          <a:off x="1633664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6336647" y="1359690"/>
        <a:ext cx="160507" cy="160939"/>
      </dsp:txXfrm>
    </dsp:sp>
    <dsp:sp modelId="{31465DD7-736A-4E29-B912-3CE88671965A}">
      <dsp:nvSpPr>
        <dsp:cNvPr id="0" name=""/>
        <dsp:cNvSpPr/>
      </dsp:nvSpPr>
      <dsp:spPr>
        <a:xfrm>
          <a:off x="1666112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b="1" kern="1200"/>
            <a:t>Engine</a:t>
          </a:r>
        </a:p>
      </dsp:txBody>
      <dsp:txXfrm>
        <a:off x="16661123" y="1115684"/>
        <a:ext cx="1081585" cy="648951"/>
      </dsp:txXfrm>
    </dsp:sp>
    <dsp:sp modelId="{640D8095-876B-4AEB-AA71-C9DFEE353379}">
      <dsp:nvSpPr>
        <dsp:cNvPr id="0" name=""/>
        <dsp:cNvSpPr/>
      </dsp:nvSpPr>
      <dsp:spPr>
        <a:xfrm flipH="1">
          <a:off x="17850867" y="1306043"/>
          <a:ext cx="229296" cy="26823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100" kern="1200"/>
        </a:p>
      </dsp:txBody>
      <dsp:txXfrm>
        <a:off x="17919656" y="1359690"/>
        <a:ext cx="160507" cy="160939"/>
      </dsp:txXfrm>
    </dsp:sp>
    <dsp:sp modelId="{51CAFB81-78F9-4119-9D66-FCF9B2E69E25}">
      <dsp:nvSpPr>
        <dsp:cNvPr id="0" name=""/>
        <dsp:cNvSpPr/>
      </dsp:nvSpPr>
      <dsp:spPr>
        <a:xfrm>
          <a:off x="18175343" y="1115684"/>
          <a:ext cx="1081585" cy="648951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/>
            <a:t>Auxiliaries</a:t>
          </a:r>
        </a:p>
      </dsp:txBody>
      <dsp:txXfrm>
        <a:off x="18175343" y="1115684"/>
        <a:ext cx="1081585" cy="64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1673" y="2130429"/>
            <a:ext cx="11352292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003346" y="3886200"/>
            <a:ext cx="934894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45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682837" y="274642"/>
            <a:ext cx="3005019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67782" y="274642"/>
            <a:ext cx="8792462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284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5005" y="4406904"/>
            <a:ext cx="1135229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55005" y="2906713"/>
            <a:ext cx="1135229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7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67782" y="1600204"/>
            <a:ext cx="58987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789117" y="1600204"/>
            <a:ext cx="58987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72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7783" y="1535113"/>
            <a:ext cx="590105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8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67783" y="2174875"/>
            <a:ext cx="590105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784482" y="1535113"/>
            <a:ext cx="590337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1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4" indent="0">
              <a:buNone/>
              <a:defRPr sz="1600" b="1"/>
            </a:lvl4pPr>
            <a:lvl5pPr marL="1828725" indent="0">
              <a:buNone/>
              <a:defRPr sz="1600" b="1"/>
            </a:lvl5pPr>
            <a:lvl6pPr marL="2285907" indent="0">
              <a:buNone/>
              <a:defRPr sz="1600" b="1"/>
            </a:lvl6pPr>
            <a:lvl7pPr marL="2743088" indent="0">
              <a:buNone/>
              <a:defRPr sz="1600" b="1"/>
            </a:lvl7pPr>
            <a:lvl8pPr marL="3200269" indent="0">
              <a:buNone/>
              <a:defRPr sz="1600" b="1"/>
            </a:lvl8pPr>
            <a:lvl9pPr marL="365745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784482" y="2174875"/>
            <a:ext cx="590337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14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7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87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7784" y="273050"/>
            <a:ext cx="43939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21684" y="273054"/>
            <a:ext cx="746617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67784" y="1435103"/>
            <a:ext cx="43939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3" indent="0">
              <a:buNone/>
              <a:defRPr sz="1000"/>
            </a:lvl3pPr>
            <a:lvl4pPr marL="1371544" indent="0">
              <a:buNone/>
              <a:defRPr sz="900"/>
            </a:lvl4pPr>
            <a:lvl5pPr marL="1828725" indent="0">
              <a:buNone/>
              <a:defRPr sz="900"/>
            </a:lvl5pPr>
            <a:lvl6pPr marL="2285907" indent="0">
              <a:buNone/>
              <a:defRPr sz="900"/>
            </a:lvl6pPr>
            <a:lvl7pPr marL="2743088" indent="0">
              <a:buNone/>
              <a:defRPr sz="900"/>
            </a:lvl7pPr>
            <a:lvl8pPr marL="3200269" indent="0">
              <a:buNone/>
              <a:defRPr sz="900"/>
            </a:lvl8pPr>
            <a:lvl9pPr marL="365745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26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17798" y="4800600"/>
            <a:ext cx="801338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617798" y="612775"/>
            <a:ext cx="801338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1" indent="0">
              <a:buNone/>
              <a:defRPr sz="2800"/>
            </a:lvl2pPr>
            <a:lvl3pPr marL="914363" indent="0">
              <a:buNone/>
              <a:defRPr sz="2400"/>
            </a:lvl3pPr>
            <a:lvl4pPr marL="1371544" indent="0">
              <a:buNone/>
              <a:defRPr sz="2000"/>
            </a:lvl4pPr>
            <a:lvl5pPr marL="1828725" indent="0">
              <a:buNone/>
              <a:defRPr sz="2000"/>
            </a:lvl5pPr>
            <a:lvl6pPr marL="2285907" indent="0">
              <a:buNone/>
              <a:defRPr sz="2000"/>
            </a:lvl6pPr>
            <a:lvl7pPr marL="2743088" indent="0">
              <a:buNone/>
              <a:defRPr sz="2000"/>
            </a:lvl7pPr>
            <a:lvl8pPr marL="3200269" indent="0">
              <a:buNone/>
              <a:defRPr sz="2000"/>
            </a:lvl8pPr>
            <a:lvl9pPr marL="365745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17798" y="5367338"/>
            <a:ext cx="801338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1" indent="0">
              <a:buNone/>
              <a:defRPr sz="1200"/>
            </a:lvl2pPr>
            <a:lvl3pPr marL="914363" indent="0">
              <a:buNone/>
              <a:defRPr sz="1000"/>
            </a:lvl3pPr>
            <a:lvl4pPr marL="1371544" indent="0">
              <a:buNone/>
              <a:defRPr sz="900"/>
            </a:lvl4pPr>
            <a:lvl5pPr marL="1828725" indent="0">
              <a:buNone/>
              <a:defRPr sz="900"/>
            </a:lvl5pPr>
            <a:lvl6pPr marL="2285907" indent="0">
              <a:buNone/>
              <a:defRPr sz="900"/>
            </a:lvl6pPr>
            <a:lvl7pPr marL="2743088" indent="0">
              <a:buNone/>
              <a:defRPr sz="900"/>
            </a:lvl7pPr>
            <a:lvl8pPr marL="3200269" indent="0">
              <a:buNone/>
              <a:defRPr sz="900"/>
            </a:lvl8pPr>
            <a:lvl9pPr marL="365745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7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67782" y="274638"/>
            <a:ext cx="120200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67782" y="1600204"/>
            <a:ext cx="120200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67782" y="6356354"/>
            <a:ext cx="31163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2203D-8DA4-4655-BF9E-AA17BDE25312}" type="datetimeFigureOut">
              <a:rPr lang="en-GB" smtClean="0"/>
              <a:t>26/01/2021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63177" y="6356354"/>
            <a:ext cx="4229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571540" y="6356354"/>
            <a:ext cx="31163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64FA3-CC51-4897-AF65-A78DEE8417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6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6" indent="-342886" algn="l" defTabSz="91436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9" indent="-285739" algn="l" defTabSz="91436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53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35" indent="-228590" algn="l" defTabSz="91436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15" indent="-228590" algn="l" defTabSz="91436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7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78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0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0" indent="-228590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1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88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6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microsoft.com/office/2007/relationships/hdphoto" Target="../media/hdphoto2.wdp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33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microsoft.com/office/2007/relationships/hdphoto" Target="../media/hdphoto2.wdp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315" y="861669"/>
            <a:ext cx="826770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hteck 23"/>
          <p:cNvSpPr/>
          <p:nvPr/>
        </p:nvSpPr>
        <p:spPr>
          <a:xfrm>
            <a:off x="3984499" y="1729832"/>
            <a:ext cx="6770021" cy="20104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Job List</a:t>
            </a:r>
          </a:p>
        </p:txBody>
      </p:sp>
      <p:sp>
        <p:nvSpPr>
          <p:cNvPr id="25" name="Rechteck 24"/>
          <p:cNvSpPr/>
          <p:nvPr/>
        </p:nvSpPr>
        <p:spPr>
          <a:xfrm>
            <a:off x="2805504" y="3889478"/>
            <a:ext cx="8044267" cy="1245243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Message List</a:t>
            </a:r>
          </a:p>
        </p:txBody>
      </p:sp>
      <p:sp>
        <p:nvSpPr>
          <p:cNvPr id="27" name="Rechteck 26"/>
          <p:cNvSpPr/>
          <p:nvPr/>
        </p:nvSpPr>
        <p:spPr>
          <a:xfrm>
            <a:off x="2803398" y="5184875"/>
            <a:ext cx="8046371" cy="20701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Statusbar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371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58" y="764704"/>
            <a:ext cx="8126413" cy="203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285333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Original in Release Notes.pptx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571" y="3717035"/>
            <a:ext cx="410845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05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5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7" y="3047206"/>
            <a:ext cx="4780359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 flipV="1">
            <a:off x="6129296" y="1916832"/>
            <a:ext cx="188485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6151265" y="3645026"/>
            <a:ext cx="310533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5877269" y="36162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5877270" y="3011185"/>
            <a:ext cx="504055" cy="31132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feld 1"/>
          <p:cNvSpPr txBox="1"/>
          <p:nvPr/>
        </p:nvSpPr>
        <p:spPr>
          <a:xfrm>
            <a:off x="5774135" y="2885106"/>
            <a:ext cx="313593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Coasting with Brakes applied if </a:t>
            </a:r>
            <a:r>
              <a:rPr lang="en-GB" b="1" dirty="0" err="1">
                <a:solidFill>
                  <a:srgbClr val="FF0000"/>
                </a:solidFill>
              </a:rPr>
              <a:t>Overspeed</a:t>
            </a:r>
            <a:r>
              <a:rPr lang="en-GB" b="1" dirty="0">
                <a:solidFill>
                  <a:srgbClr val="FF0000"/>
                </a:solidFill>
              </a:rPr>
              <a:t> is reached</a:t>
            </a:r>
          </a:p>
        </p:txBody>
      </p:sp>
    </p:spTree>
    <p:extLst>
      <p:ext uri="{BB962C8B-B14F-4D97-AF65-F5344CB8AC3E}">
        <p14:creationId xmlns:p14="http://schemas.microsoft.com/office/powerpoint/2010/main" val="1910720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5" y="836712"/>
            <a:ext cx="51054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435" y="3047206"/>
            <a:ext cx="48387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5309667" y="191683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5338373" y="3656229"/>
            <a:ext cx="0" cy="60817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eschweifte Klammer rechts 18"/>
          <p:cNvSpPr/>
          <p:nvPr/>
        </p:nvSpPr>
        <p:spPr>
          <a:xfrm rot="5400000">
            <a:off x="5073849" y="1144539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Geschweifte Klammer rechts 25"/>
          <p:cNvSpPr/>
          <p:nvPr/>
        </p:nvSpPr>
        <p:spPr>
          <a:xfrm rot="16200000">
            <a:off x="5073852" y="4119560"/>
            <a:ext cx="504055" cy="896516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feld 10"/>
          <p:cNvSpPr txBox="1"/>
          <p:nvPr/>
        </p:nvSpPr>
        <p:spPr>
          <a:xfrm>
            <a:off x="6956698" y="2899430"/>
            <a:ext cx="14797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Engine idling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677806" y="2926092"/>
            <a:ext cx="214403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</a:rPr>
              <a:t>Overspeed</a:t>
            </a:r>
            <a:r>
              <a:rPr lang="en-GB" b="1" dirty="0">
                <a:solidFill>
                  <a:srgbClr val="FF0000"/>
                </a:solidFill>
              </a:rPr>
              <a:t> reached:</a:t>
            </a:r>
          </a:p>
          <a:p>
            <a:r>
              <a:rPr lang="en-GB" b="1" dirty="0">
                <a:solidFill>
                  <a:srgbClr val="FF0000"/>
                </a:solidFill>
              </a:rPr>
              <a:t>Coasting &amp; Braking</a:t>
            </a:r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6483329" y="3602417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Geschweifte Klammer rechts 15"/>
          <p:cNvSpPr/>
          <p:nvPr/>
        </p:nvSpPr>
        <p:spPr>
          <a:xfrm rot="5400000">
            <a:off x="6483329" y="613277"/>
            <a:ext cx="504055" cy="1922439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Gerade Verbindung mit Pfeil 16"/>
          <p:cNvCxnSpPr/>
          <p:nvPr/>
        </p:nvCxnSpPr>
        <p:spPr>
          <a:xfrm flipH="1">
            <a:off x="6735357" y="3326993"/>
            <a:ext cx="685047" cy="9374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 flipV="1">
            <a:off x="6756045" y="1844824"/>
            <a:ext cx="42583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0585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3767608" y="1561420"/>
            <a:ext cx="4807214" cy="2995657"/>
            <a:chOff x="1398172" y="1297893"/>
            <a:chExt cx="6680375" cy="4162932"/>
          </a:xfrm>
        </p:grpSpPr>
        <p:cxnSp>
          <p:nvCxnSpPr>
            <p:cNvPr id="3" name="Gerade Verbindung mit Pfeil 2"/>
            <p:cNvCxnSpPr/>
            <p:nvPr/>
          </p:nvCxnSpPr>
          <p:spPr>
            <a:xfrm flipV="1">
              <a:off x="2118252" y="2233997"/>
              <a:ext cx="0" cy="280831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Gerade Verbindung mit Pfeil 3"/>
            <p:cNvCxnSpPr/>
            <p:nvPr/>
          </p:nvCxnSpPr>
          <p:spPr>
            <a:xfrm>
              <a:off x="2118252" y="5039465"/>
              <a:ext cx="475252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feld 4"/>
            <p:cNvSpPr txBox="1"/>
            <p:nvPr/>
          </p:nvSpPr>
          <p:spPr>
            <a:xfrm>
              <a:off x="1398172" y="2049331"/>
              <a:ext cx="720080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V</a:t>
              </a: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6222707" y="5075892"/>
              <a:ext cx="1008112" cy="3849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time</a:t>
              </a:r>
            </a:p>
          </p:txBody>
        </p:sp>
        <p:cxnSp>
          <p:nvCxnSpPr>
            <p:cNvPr id="7" name="Gerade Verbindung 6"/>
            <p:cNvCxnSpPr/>
            <p:nvPr/>
          </p:nvCxnSpPr>
          <p:spPr>
            <a:xfrm>
              <a:off x="2478292" y="2666045"/>
              <a:ext cx="302433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7"/>
            <p:cNvCxnSpPr/>
            <p:nvPr/>
          </p:nvCxnSpPr>
          <p:spPr>
            <a:xfrm>
              <a:off x="5502628" y="4394237"/>
              <a:ext cx="1296144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/>
          </p:nvCxnSpPr>
          <p:spPr>
            <a:xfrm flipV="1">
              <a:off x="5502628" y="2666045"/>
              <a:ext cx="0" cy="1728192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feld 9"/>
            <p:cNvSpPr txBox="1"/>
            <p:nvPr/>
          </p:nvSpPr>
          <p:spPr>
            <a:xfrm>
              <a:off x="2118253" y="2378013"/>
              <a:ext cx="908396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>
                  <a:solidFill>
                    <a:srgbClr val="0070C0"/>
                  </a:solidFill>
                </a:rPr>
                <a:t>1</a:t>
              </a: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6222707" y="4106207"/>
              <a:ext cx="1008112" cy="363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>
                  <a:solidFill>
                    <a:srgbClr val="0070C0"/>
                  </a:solidFill>
                </a:rPr>
                <a:t>Vset</a:t>
              </a:r>
              <a:r>
                <a:rPr lang="de-AT" sz="1100" baseline="-25000" dirty="0">
                  <a:solidFill>
                    <a:srgbClr val="0070C0"/>
                  </a:solidFill>
                </a:rPr>
                <a:t>2</a:t>
              </a: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4206484" y="2677711"/>
              <a:ext cx="1290495" cy="1716526"/>
            </a:xfrm>
            <a:prstGeom prst="line">
              <a:avLst/>
            </a:prstGeom>
            <a:ln w="1905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feld 12"/>
            <p:cNvSpPr txBox="1"/>
            <p:nvPr/>
          </p:nvSpPr>
          <p:spPr>
            <a:xfrm>
              <a:off x="5367909" y="2859829"/>
              <a:ext cx="2710638" cy="834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0" dirty="0" err="1">
                  <a:solidFill>
                    <a:schemeClr val="accent2"/>
                  </a:solidFill>
                </a:rPr>
                <a:t>Deceleration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dirty="0" err="1">
                  <a:solidFill>
                    <a:schemeClr val="accent2"/>
                  </a:solidFill>
                </a:rPr>
                <a:t>according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dirty="0" err="1">
                  <a:solidFill>
                    <a:schemeClr val="accent2"/>
                  </a:solidFill>
                </a:rPr>
                <a:t>to</a:t>
              </a:r>
              <a:r>
                <a:rPr lang="de-AT" sz="1100" dirty="0">
                  <a:solidFill>
                    <a:schemeClr val="accent2"/>
                  </a:solidFill>
                </a:rPr>
                <a:t> </a:t>
              </a:r>
              <a:r>
                <a:rPr lang="de-AT" sz="1100" b="1" dirty="0" err="1">
                  <a:solidFill>
                    <a:schemeClr val="accent2"/>
                  </a:solidFill>
                </a:rPr>
                <a:t>a</a:t>
              </a:r>
              <a:r>
                <a:rPr lang="de-AT" sz="1100" b="1" baseline="-25000" dirty="0" err="1">
                  <a:solidFill>
                    <a:schemeClr val="accent2"/>
                  </a:solidFill>
                </a:rPr>
                <a:t>brake</a:t>
              </a:r>
              <a:r>
                <a:rPr lang="de-AT" sz="1100" b="1" dirty="0">
                  <a:solidFill>
                    <a:schemeClr val="accent2"/>
                  </a:solidFill>
                </a:rPr>
                <a:t>=f(v)-</a:t>
              </a:r>
              <a:r>
                <a:rPr lang="de-AT" sz="1100" b="1" dirty="0" err="1">
                  <a:solidFill>
                    <a:schemeClr val="accent2"/>
                  </a:solidFill>
                </a:rPr>
                <a:t>curve</a:t>
              </a:r>
              <a:br>
                <a:rPr lang="de-AT" sz="1100" dirty="0">
                  <a:solidFill>
                    <a:schemeClr val="accent2"/>
                  </a:solidFill>
                </a:rPr>
              </a:br>
              <a:r>
                <a:rPr lang="de-AT" sz="1100" dirty="0">
                  <a:solidFill>
                    <a:schemeClr val="accent2"/>
                  </a:solidFill>
                </a:rPr>
                <a:t> e.g. = -1m/s²</a:t>
              </a:r>
              <a:endParaRPr lang="de-AT" sz="1100" baseline="-25000" dirty="0">
                <a:solidFill>
                  <a:schemeClr val="accent2"/>
                </a:solidFill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4838552" y="3257916"/>
              <a:ext cx="1058710" cy="242455"/>
            </a:xfrm>
            <a:prstGeom prst="straightConnector1">
              <a:avLst/>
            </a:prstGeom>
            <a:ln w="9525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/>
            <p:cNvCxnSpPr/>
            <p:nvPr/>
          </p:nvCxnSpPr>
          <p:spPr>
            <a:xfrm flipH="1">
              <a:off x="3026648" y="2306005"/>
              <a:ext cx="24667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flipV="1">
              <a:off x="5502628" y="1714201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/>
            <p:cNvCxnSpPr/>
            <p:nvPr/>
          </p:nvCxnSpPr>
          <p:spPr>
            <a:xfrm flipV="1">
              <a:off x="3026648" y="1729434"/>
              <a:ext cx="0" cy="944488"/>
            </a:xfrm>
            <a:prstGeom prst="straightConnector1">
              <a:avLst/>
            </a:prstGeom>
            <a:ln w="3175">
              <a:solidFill>
                <a:schemeClr val="tx1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2810624" y="1297893"/>
              <a:ext cx="2880320" cy="1047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 b="1"/>
                <a:t>T = </a:t>
              </a:r>
              <a:br>
                <a:rPr lang="de-AT" sz="1200" b="1"/>
              </a:br>
              <a:r>
                <a:rPr lang="de-AT" sz="1200" b="1"/>
                <a:t>(vset</a:t>
              </a:r>
              <a:r>
                <a:rPr lang="de-AT" sz="1200" b="1" baseline="-25000"/>
                <a:t>1</a:t>
              </a:r>
              <a:r>
                <a:rPr lang="de-AT" sz="1200" b="1"/>
                <a:t>-vset</a:t>
              </a:r>
              <a:r>
                <a:rPr lang="de-AT" sz="1200" b="1" baseline="-25000"/>
                <a:t>2</a:t>
              </a:r>
              <a:r>
                <a:rPr lang="de-AT" sz="1200" b="1"/>
                <a:t>) / a</a:t>
              </a:r>
              <a:r>
                <a:rPr lang="de-AT" sz="1200" b="1" baseline="-25000"/>
                <a:t>lookahead</a:t>
              </a:r>
              <a:br>
                <a:rPr lang="de-AT" sz="1200" b="1"/>
              </a:br>
              <a:r>
                <a:rPr lang="de-AT" sz="1100"/>
                <a:t>e.g. a</a:t>
              </a:r>
              <a:r>
                <a:rPr lang="de-AT" sz="1100" baseline="-25000"/>
                <a:t>lookahead</a:t>
              </a:r>
              <a:r>
                <a:rPr lang="de-AT" sz="1100"/>
                <a:t> = -0.5m/s²</a:t>
              </a:r>
            </a:p>
            <a:p>
              <a:pPr algn="ctr"/>
              <a:endParaRPr lang="de-AT" sz="1200" b="1" baseline="-25000"/>
            </a:p>
          </p:txBody>
        </p:sp>
        <p:cxnSp>
          <p:nvCxnSpPr>
            <p:cNvPr id="19" name="Gerade Verbindung 18"/>
            <p:cNvCxnSpPr/>
            <p:nvPr/>
          </p:nvCxnSpPr>
          <p:spPr>
            <a:xfrm>
              <a:off x="3040590" y="2674180"/>
              <a:ext cx="1435274" cy="371299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>
              <a:off x="4458512" y="3045479"/>
              <a:ext cx="1005645" cy="134851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/>
          </p:nvCxnSpPr>
          <p:spPr>
            <a:xfrm>
              <a:off x="5464157" y="4414753"/>
              <a:ext cx="1330266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 flipV="1">
              <a:off x="2120592" y="2686947"/>
              <a:ext cx="919998" cy="7551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2900285" y="4169503"/>
              <a:ext cx="1705061" cy="6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>
                  <a:solidFill>
                    <a:srgbClr val="FF0000"/>
                  </a:solidFill>
                </a:rPr>
                <a:t>resulting vehicle speed course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4" name="Gerade Verbindung mit Pfeil 23"/>
            <p:cNvCxnSpPr>
              <a:stCxn id="23" idx="0"/>
            </p:cNvCxnSpPr>
            <p:nvPr/>
          </p:nvCxnSpPr>
          <p:spPr>
            <a:xfrm flipV="1">
              <a:off x="3752815" y="3810550"/>
              <a:ext cx="1240994" cy="358952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/>
            <p:cNvSpPr txBox="1"/>
            <p:nvPr/>
          </p:nvSpPr>
          <p:spPr>
            <a:xfrm>
              <a:off x="3104773" y="3070637"/>
              <a:ext cx="1250068" cy="6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200">
                  <a:solidFill>
                    <a:srgbClr val="FF0000"/>
                  </a:solidFill>
                </a:rPr>
                <a:t>coasting phase</a:t>
              </a:r>
              <a:endParaRPr lang="de-AT" sz="1200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 flipV="1">
              <a:off x="3026648" y="2695391"/>
              <a:ext cx="0" cy="746679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 flipV="1">
              <a:off x="4449276" y="3054716"/>
              <a:ext cx="8117" cy="387354"/>
            </a:xfrm>
            <a:prstGeom prst="straightConnector1">
              <a:avLst/>
            </a:prstGeom>
            <a:ln w="3175">
              <a:solidFill>
                <a:srgbClr val="FF0000"/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>
              <a:off x="3022291" y="3363023"/>
              <a:ext cx="1426985" cy="0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0766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995" y="3512484"/>
            <a:ext cx="818912" cy="67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5322346" y="3430389"/>
            <a:ext cx="974277" cy="828675"/>
          </a:xfrm>
          <a:prstGeom prst="rect">
            <a:avLst/>
          </a:prstGeom>
          <a:noFill/>
          <a:ln w="28575" cap="flat" cmpd="sng" algn="ctr">
            <a:solidFill>
              <a:srgbClr val="7183AB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455005" y="4286972"/>
            <a:ext cx="659426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Engine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2779" r="2674" b="2869"/>
          <a:stretch/>
        </p:blipFill>
        <p:spPr bwMode="auto">
          <a:xfrm>
            <a:off x="2298007" y="2211870"/>
            <a:ext cx="2843642" cy="244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956" y="3289465"/>
            <a:ext cx="4738141" cy="118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feil nach unten 6"/>
          <p:cNvSpPr/>
          <p:nvPr/>
        </p:nvSpPr>
        <p:spPr bwMode="auto">
          <a:xfrm>
            <a:off x="10288630" y="2842313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>
            <a:off x="8493148" y="2845499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0072607" y="2394459"/>
            <a:ext cx="11543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200"/>
              <a:t>Longitudinal dynamics</a:t>
            </a:r>
          </a:p>
        </p:txBody>
      </p:sp>
      <p:sp>
        <p:nvSpPr>
          <p:cNvPr id="10" name="Pfeil nach unten 9"/>
          <p:cNvSpPr/>
          <p:nvPr/>
        </p:nvSpPr>
        <p:spPr bwMode="auto">
          <a:xfrm>
            <a:off x="6628583" y="2894636"/>
            <a:ext cx="576064" cy="531674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8272407" y="2394459"/>
            <a:ext cx="122413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/>
              <a:t>Transmission losses added</a:t>
            </a:r>
          </a:p>
        </p:txBody>
      </p:sp>
      <p:sp>
        <p:nvSpPr>
          <p:cNvPr id="12" name="Pfeil nach unten 11"/>
          <p:cNvSpPr/>
          <p:nvPr/>
        </p:nvSpPr>
        <p:spPr bwMode="auto">
          <a:xfrm rot="5400000">
            <a:off x="8666283" y="-37746"/>
            <a:ext cx="195732" cy="4583889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832248" y="1848009"/>
            <a:ext cx="38234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Quasi stationary backwards calculation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332241" y="2582310"/>
            <a:ext cx="9001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200"/>
              <a:t>Iteration</a:t>
            </a:r>
          </a:p>
        </p:txBody>
      </p:sp>
      <p:sp>
        <p:nvSpPr>
          <p:cNvPr id="15" name="Pfeil nach unten 14"/>
          <p:cNvSpPr/>
          <p:nvPr/>
        </p:nvSpPr>
        <p:spPr bwMode="auto">
          <a:xfrm rot="16200000">
            <a:off x="5711746" y="2450702"/>
            <a:ext cx="288032" cy="1105242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326459" y="4441088"/>
            <a:ext cx="1459898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Torque converter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9116763" y="4441088"/>
            <a:ext cx="102785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Transmission</a:t>
            </a:r>
          </a:p>
        </p:txBody>
      </p:sp>
      <p:sp>
        <p:nvSpPr>
          <p:cNvPr id="18" name="Rechteck 17"/>
          <p:cNvSpPr/>
          <p:nvPr/>
        </p:nvSpPr>
        <p:spPr bwMode="auto">
          <a:xfrm>
            <a:off x="2298007" y="3234038"/>
            <a:ext cx="2843642" cy="40011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298007" y="1968816"/>
            <a:ext cx="329529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GB" sz="1100"/>
              <a:t>Torque converter characteristic (.vtcc file)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7" r="35174"/>
          <a:stretch/>
        </p:blipFill>
        <p:spPr bwMode="auto">
          <a:xfrm>
            <a:off x="3760143" y="548682"/>
            <a:ext cx="2279001" cy="54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3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756" y="2047893"/>
            <a:ext cx="35242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947" y="1997851"/>
            <a:ext cx="32004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429347" y="1691516"/>
            <a:ext cx="101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.vaux file</a:t>
            </a:r>
          </a:p>
        </p:txBody>
      </p:sp>
      <p:cxnSp>
        <p:nvCxnSpPr>
          <p:cNvPr id="7" name="Gerade Verbindung mit Pfeil 6"/>
          <p:cNvCxnSpPr>
            <a:endCxn id="8" idx="1"/>
          </p:cNvCxnSpPr>
          <p:nvPr/>
        </p:nvCxnSpPr>
        <p:spPr>
          <a:xfrm flipV="1">
            <a:off x="3634393" y="2533957"/>
            <a:ext cx="2348433" cy="380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5982824" y="2395459"/>
            <a:ext cx="839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00B050"/>
                </a:solidFill>
              </a:rPr>
              <a:t>TransRatio</a:t>
            </a:r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>
            <a:endCxn id="10" idx="1"/>
          </p:cNvCxnSpPr>
          <p:nvPr/>
        </p:nvCxnSpPr>
        <p:spPr>
          <a:xfrm flipV="1">
            <a:off x="3621481" y="2897801"/>
            <a:ext cx="2361342" cy="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5982825" y="2759303"/>
            <a:ext cx="717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Gerade Verbindung mit Pfeil 10"/>
          <p:cNvCxnSpPr>
            <a:endCxn id="12" idx="1"/>
          </p:cNvCxnSpPr>
          <p:nvPr/>
        </p:nvCxnSpPr>
        <p:spPr>
          <a:xfrm flipV="1">
            <a:off x="3621480" y="3329851"/>
            <a:ext cx="2361342" cy="1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5982822" y="3191351"/>
            <a:ext cx="7450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331756" y="3761900"/>
            <a:ext cx="3524250" cy="2115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5957741" y="4548469"/>
            <a:ext cx="466507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424249" y="4409972"/>
            <a:ext cx="1093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>
                <a:solidFill>
                  <a:srgbClr val="FF0000"/>
                </a:solidFill>
              </a:rPr>
              <a:t>AuxMap(</a:t>
            </a:r>
            <a:r>
              <a:rPr lang="en-GB" sz="1200">
                <a:solidFill>
                  <a:srgbClr val="FF0000"/>
                </a:solidFill>
              </a:rPr>
              <a:t>n,Pe</a:t>
            </a:r>
            <a:r>
              <a:rPr lang="en-GB" sz="1200" b="1">
                <a:solidFill>
                  <a:srgbClr val="FF0000"/>
                </a:solidFill>
              </a:rPr>
              <a:t>)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829947" y="1611512"/>
            <a:ext cx="93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.vdri file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0710267" y="5358183"/>
            <a:ext cx="0" cy="504056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10422236" y="5888308"/>
            <a:ext cx="667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>
                <a:solidFill>
                  <a:schemeClr val="tx2"/>
                </a:solidFill>
              </a:rPr>
              <a:t>Psupply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/>
          <p:cNvSpPr txBox="1"/>
          <p:nvPr/>
        </p:nvSpPr>
        <p:spPr>
          <a:xfrm>
            <a:off x="3007566" y="3779749"/>
            <a:ext cx="5676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b="1"/>
              <a:t>P</a:t>
            </a:r>
            <a:r>
              <a:rPr lang="en-GB" b="1" baseline="-25000"/>
              <a:t>AuxDemand</a:t>
            </a:r>
            <a:r>
              <a:rPr lang="en-GB" b="1"/>
              <a:t> is directly added to the engine's power demand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429349" y="1424269"/>
            <a:ext cx="2539157" cy="53091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1) n</a:t>
            </a:r>
            <a:r>
              <a:rPr lang="en-GB" baseline="-25000"/>
              <a:t>Aux </a:t>
            </a:r>
            <a:r>
              <a:rPr lang="en-GB"/>
              <a:t>= n</a:t>
            </a:r>
            <a:r>
              <a:rPr lang="en-GB" baseline="-25000"/>
              <a:t>Eng</a:t>
            </a:r>
            <a:r>
              <a:rPr lang="en-GB"/>
              <a:t> * </a:t>
            </a:r>
            <a:r>
              <a:rPr lang="en-GB">
                <a:solidFill>
                  <a:srgbClr val="00B050"/>
                </a:solidFill>
              </a:rPr>
              <a:t>TransRatio</a:t>
            </a:r>
          </a:p>
          <a:p>
            <a:pPr algn="l"/>
            <a:r>
              <a:rPr lang="en-GB" sz="1050"/>
              <a:t>with: n</a:t>
            </a:r>
            <a:r>
              <a:rPr lang="en-GB" sz="1050" baseline="-25000"/>
              <a:t>Eng</a:t>
            </a:r>
            <a:r>
              <a:rPr lang="en-GB" sz="1050"/>
              <a:t> = engine speed</a:t>
            </a:r>
            <a:endParaRPr lang="en-GB" sz="1200"/>
          </a:p>
        </p:txBody>
      </p:sp>
      <p:sp>
        <p:nvSpPr>
          <p:cNvPr id="22" name="Textfeld 21"/>
          <p:cNvSpPr txBox="1"/>
          <p:nvPr/>
        </p:nvSpPr>
        <p:spPr>
          <a:xfrm>
            <a:off x="2429348" y="2132856"/>
            <a:ext cx="296658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2) P</a:t>
            </a:r>
            <a:r>
              <a:rPr lang="en-GB" baseline="-25000"/>
              <a:t>AuxOut </a:t>
            </a:r>
            <a:r>
              <a:rPr lang="en-GB"/>
              <a:t>= </a:t>
            </a:r>
            <a:r>
              <a:rPr lang="en-GB">
                <a:solidFill>
                  <a:schemeClr val="tx2"/>
                </a:solidFill>
              </a:rPr>
              <a:t>Psupply </a:t>
            </a:r>
            <a:r>
              <a:rPr lang="en-GB"/>
              <a:t>/ </a:t>
            </a:r>
            <a:r>
              <a:rPr lang="en-GB">
                <a:solidFill>
                  <a:srgbClr val="7030A0"/>
                </a:solidFill>
              </a:rPr>
              <a:t>EffToSply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438225" y="2661080"/>
            <a:ext cx="30537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dirty="0"/>
              <a:t>3) </a:t>
            </a:r>
            <a:r>
              <a:rPr lang="en-GB" dirty="0" err="1"/>
              <a:t>P</a:t>
            </a:r>
            <a:r>
              <a:rPr lang="en-GB" baseline="-25000" dirty="0" err="1"/>
              <a:t>AuxIn</a:t>
            </a:r>
            <a:r>
              <a:rPr lang="en-GB" baseline="-25000" dirty="0"/>
              <a:t> </a:t>
            </a:r>
            <a:r>
              <a:rPr lang="en-GB" dirty="0"/>
              <a:t>= </a:t>
            </a:r>
            <a:r>
              <a:rPr lang="en-GB" dirty="0" err="1">
                <a:solidFill>
                  <a:srgbClr val="FF0000"/>
                </a:solidFill>
              </a:rPr>
              <a:t>AuxMap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 err="1"/>
              <a:t>n</a:t>
            </a:r>
            <a:r>
              <a:rPr lang="en-GB" baseline="-25000" dirty="0" err="1"/>
              <a:t>Aux</a:t>
            </a:r>
            <a:r>
              <a:rPr lang="en-GB" dirty="0">
                <a:solidFill>
                  <a:srgbClr val="FF0000"/>
                </a:solidFill>
              </a:rPr>
              <a:t>,</a:t>
            </a:r>
            <a:r>
              <a:rPr lang="en-GB" dirty="0"/>
              <a:t> </a:t>
            </a:r>
            <a:r>
              <a:rPr lang="en-GB" dirty="0" err="1"/>
              <a:t>P</a:t>
            </a:r>
            <a:r>
              <a:rPr lang="en-GB" baseline="-25000" dirty="0" err="1"/>
              <a:t>AuxOut</a:t>
            </a:r>
            <a:r>
              <a:rPr lang="en-GB" dirty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429349" y="3203684"/>
            <a:ext cx="294997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/>
              <a:t>4) P</a:t>
            </a:r>
            <a:r>
              <a:rPr lang="en-GB" baseline="-25000"/>
              <a:t>AuxDemand </a:t>
            </a:r>
            <a:r>
              <a:rPr lang="en-GB"/>
              <a:t>= P</a:t>
            </a:r>
            <a:r>
              <a:rPr lang="en-GB" baseline="-25000"/>
              <a:t>AuxIn</a:t>
            </a:r>
            <a:r>
              <a:rPr lang="en-GB"/>
              <a:t> /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6">
                    <a:lumMod val="75000"/>
                  </a:schemeClr>
                </a:solidFill>
              </a:rPr>
              <a:t>EffToEng</a:t>
            </a:r>
            <a:endParaRPr lang="en-GB">
              <a:solidFill>
                <a:srgbClr val="00B050"/>
              </a:solidFill>
            </a:endParaRPr>
          </a:p>
        </p:txBody>
      </p:sp>
      <p:sp>
        <p:nvSpPr>
          <p:cNvPr id="20" name="Pfeil nach rechts 19"/>
          <p:cNvSpPr/>
          <p:nvPr/>
        </p:nvSpPr>
        <p:spPr bwMode="auto">
          <a:xfrm>
            <a:off x="2573365" y="3567013"/>
            <a:ext cx="404441" cy="79480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8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55" y="692696"/>
            <a:ext cx="121348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1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314430373"/>
              </p:ext>
            </p:extLst>
          </p:nvPr>
        </p:nvGraphicFramePr>
        <p:xfrm>
          <a:off x="-2179165" y="-2177641"/>
          <a:ext cx="19261632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1" name="Gruppieren 30"/>
          <p:cNvGrpSpPr/>
          <p:nvPr/>
        </p:nvGrpSpPr>
        <p:grpSpPr>
          <a:xfrm>
            <a:off x="78169" y="499343"/>
            <a:ext cx="13206269" cy="648954"/>
            <a:chOff x="-1724242" y="2060845"/>
            <a:chExt cx="13206269" cy="648954"/>
          </a:xfrm>
        </p:grpSpPr>
        <p:sp>
          <p:nvSpPr>
            <p:cNvPr id="6" name="Freihandform 5"/>
            <p:cNvSpPr/>
            <p:nvPr/>
          </p:nvSpPr>
          <p:spPr>
            <a:xfrm>
              <a:off x="-1724242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Driving</a:t>
              </a:r>
              <a:r>
                <a:rPr lang="de-DE" sz="1300" dirty="0"/>
                <a:t> Cycle</a:t>
              </a: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-69887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Driver</a:t>
              </a:r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326500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Vehicle</a:t>
              </a:r>
              <a:endParaRPr lang="de-DE" sz="1300" dirty="0"/>
            </a:p>
          </p:txBody>
        </p:sp>
        <p:sp>
          <p:nvSpPr>
            <p:cNvPr id="12" name="Freihandform 11"/>
            <p:cNvSpPr/>
            <p:nvPr/>
          </p:nvSpPr>
          <p:spPr>
            <a:xfrm>
              <a:off x="135187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Wheels</a:t>
              </a:r>
            </a:p>
          </p:txBody>
        </p:sp>
        <p:sp>
          <p:nvSpPr>
            <p:cNvPr id="14" name="Freihandform 13"/>
            <p:cNvSpPr/>
            <p:nvPr/>
          </p:nvSpPr>
          <p:spPr>
            <a:xfrm>
              <a:off x="2377242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Brakes</a:t>
              </a:r>
            </a:p>
          </p:txBody>
        </p:sp>
        <p:sp>
          <p:nvSpPr>
            <p:cNvPr id="16" name="Freihandform 15"/>
            <p:cNvSpPr/>
            <p:nvPr/>
          </p:nvSpPr>
          <p:spPr>
            <a:xfrm>
              <a:off x="3402613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AxleGear</a:t>
              </a:r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4427984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(Angular</a:t>
              </a:r>
            </a:p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Gear</a:t>
              </a:r>
              <a:r>
                <a:rPr lang="de-DE" sz="1300" dirty="0"/>
                <a:t>)</a:t>
              </a:r>
            </a:p>
          </p:txBody>
        </p:sp>
        <p:sp>
          <p:nvSpPr>
            <p:cNvPr id="20" name="Freihandform 19"/>
            <p:cNvSpPr/>
            <p:nvPr/>
          </p:nvSpPr>
          <p:spPr>
            <a:xfrm>
              <a:off x="5453355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</a:t>
              </a:r>
              <a:r>
                <a:rPr lang="de-DE" sz="1300" dirty="0" err="1"/>
                <a:t>Retarder</a:t>
              </a:r>
              <a:r>
                <a:rPr lang="de-DE" sz="1300" dirty="0"/>
                <a:t> </a:t>
              </a:r>
              <a:r>
                <a:rPr lang="de-DE" sz="1300" dirty="0" err="1"/>
                <a:t>primary</a:t>
              </a:r>
              <a:r>
                <a:rPr lang="de-DE" sz="1300" dirty="0"/>
                <a:t>)</a:t>
              </a:r>
            </a:p>
          </p:txBody>
        </p:sp>
        <p:sp>
          <p:nvSpPr>
            <p:cNvPr id="22" name="Freihandform 21"/>
            <p:cNvSpPr/>
            <p:nvPr/>
          </p:nvSpPr>
          <p:spPr>
            <a:xfrm>
              <a:off x="6478726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Gearbox</a:t>
              </a:r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7504097" y="2060848"/>
              <a:ext cx="864000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/>
                <a:t>(</a:t>
              </a:r>
              <a:r>
                <a:rPr lang="de-DE" sz="1300" dirty="0" err="1"/>
                <a:t>Retarder</a:t>
              </a:r>
              <a:r>
                <a:rPr lang="de-DE" sz="1300" dirty="0"/>
                <a:t> </a:t>
              </a:r>
              <a:r>
                <a:rPr lang="de-DE" sz="1300" dirty="0" err="1"/>
                <a:t>secondary</a:t>
              </a:r>
              <a:r>
                <a:rPr lang="de-DE" sz="1300" dirty="0"/>
                <a:t>)</a:t>
              </a:r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8601380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/>
                <a:t>Clutch</a:t>
              </a:r>
            </a:p>
          </p:txBody>
        </p:sp>
        <p:sp>
          <p:nvSpPr>
            <p:cNvPr id="28" name="Freihandform 27"/>
            <p:cNvSpPr/>
            <p:nvPr/>
          </p:nvSpPr>
          <p:spPr>
            <a:xfrm>
              <a:off x="9626751" y="2060848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b="1"/>
                <a:t>Engine</a:t>
              </a:r>
            </a:p>
          </p:txBody>
        </p:sp>
        <p:sp>
          <p:nvSpPr>
            <p:cNvPr id="30" name="Freihandform 29"/>
            <p:cNvSpPr/>
            <p:nvPr/>
          </p:nvSpPr>
          <p:spPr>
            <a:xfrm>
              <a:off x="10689939" y="2060845"/>
              <a:ext cx="792088" cy="648951"/>
            </a:xfrm>
            <a:custGeom>
              <a:avLst/>
              <a:gdLst>
                <a:gd name="connsiteX0" fmla="*/ 0 w 1081585"/>
                <a:gd name="connsiteY0" fmla="*/ 0 h 648951"/>
                <a:gd name="connsiteX1" fmla="*/ 1081585 w 1081585"/>
                <a:gd name="connsiteY1" fmla="*/ 0 h 648951"/>
                <a:gd name="connsiteX2" fmla="*/ 1081585 w 1081585"/>
                <a:gd name="connsiteY2" fmla="*/ 648951 h 648951"/>
                <a:gd name="connsiteX3" fmla="*/ 0 w 1081585"/>
                <a:gd name="connsiteY3" fmla="*/ 648951 h 648951"/>
                <a:gd name="connsiteX4" fmla="*/ 0 w 1081585"/>
                <a:gd name="connsiteY4" fmla="*/ 0 h 648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1585" h="648951">
                  <a:moveTo>
                    <a:pt x="0" y="0"/>
                  </a:moveTo>
                  <a:lnTo>
                    <a:pt x="1081585" y="0"/>
                  </a:lnTo>
                  <a:lnTo>
                    <a:pt x="1081585" y="648951"/>
                  </a:lnTo>
                  <a:lnTo>
                    <a:pt x="0" y="648951"/>
                  </a:lnTo>
                  <a:lnTo>
                    <a:pt x="0" y="0"/>
                  </a:lnTo>
                  <a:close/>
                </a:path>
              </a:pathLst>
            </a:cu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algn="ctr" defTabSz="57782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300" dirty="0" err="1"/>
                <a:t>Auxiliaries</a:t>
              </a:r>
              <a:endParaRPr lang="de-DE" sz="1300" dirty="0"/>
            </a:p>
          </p:txBody>
        </p:sp>
        <p:sp>
          <p:nvSpPr>
            <p:cNvPr id="7" name="Freihandform 6"/>
            <p:cNvSpPr/>
            <p:nvPr/>
          </p:nvSpPr>
          <p:spPr>
            <a:xfrm>
              <a:off x="-990374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34997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2085739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3111110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5" name="Freihandform 14"/>
            <p:cNvSpPr/>
            <p:nvPr/>
          </p:nvSpPr>
          <p:spPr>
            <a:xfrm>
              <a:off x="5161852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7" name="Freihandform 16"/>
            <p:cNvSpPr/>
            <p:nvPr/>
          </p:nvSpPr>
          <p:spPr>
            <a:xfrm>
              <a:off x="6187223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19" name="Freihandform 18"/>
            <p:cNvSpPr/>
            <p:nvPr/>
          </p:nvSpPr>
          <p:spPr>
            <a:xfrm>
              <a:off x="4136481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1" name="Freihandform 20"/>
            <p:cNvSpPr/>
            <p:nvPr/>
          </p:nvSpPr>
          <p:spPr>
            <a:xfrm>
              <a:off x="8309877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3" name="Freihandform 22"/>
            <p:cNvSpPr/>
            <p:nvPr/>
          </p:nvSpPr>
          <p:spPr>
            <a:xfrm>
              <a:off x="9335248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5" name="Freihandform 24"/>
            <p:cNvSpPr/>
            <p:nvPr/>
          </p:nvSpPr>
          <p:spPr>
            <a:xfrm>
              <a:off x="1060368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7" name="Freihandform 26"/>
            <p:cNvSpPr/>
            <p:nvPr/>
          </p:nvSpPr>
          <p:spPr>
            <a:xfrm>
              <a:off x="7212594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53647" rIns="68789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  <p:sp>
          <p:nvSpPr>
            <p:cNvPr id="29" name="Freihandform 28"/>
            <p:cNvSpPr/>
            <p:nvPr/>
          </p:nvSpPr>
          <p:spPr>
            <a:xfrm flipH="1">
              <a:off x="10360618" y="2251205"/>
              <a:ext cx="362138" cy="268233"/>
            </a:xfrm>
            <a:custGeom>
              <a:avLst/>
              <a:gdLst>
                <a:gd name="connsiteX0" fmla="*/ 0 w 229296"/>
                <a:gd name="connsiteY0" fmla="*/ 53647 h 268233"/>
                <a:gd name="connsiteX1" fmla="*/ 114648 w 229296"/>
                <a:gd name="connsiteY1" fmla="*/ 53647 h 268233"/>
                <a:gd name="connsiteX2" fmla="*/ 114648 w 229296"/>
                <a:gd name="connsiteY2" fmla="*/ 0 h 268233"/>
                <a:gd name="connsiteX3" fmla="*/ 229296 w 229296"/>
                <a:gd name="connsiteY3" fmla="*/ 134117 h 268233"/>
                <a:gd name="connsiteX4" fmla="*/ 114648 w 229296"/>
                <a:gd name="connsiteY4" fmla="*/ 268233 h 268233"/>
                <a:gd name="connsiteX5" fmla="*/ 114648 w 229296"/>
                <a:gd name="connsiteY5" fmla="*/ 214586 h 268233"/>
                <a:gd name="connsiteX6" fmla="*/ 0 w 229296"/>
                <a:gd name="connsiteY6" fmla="*/ 214586 h 268233"/>
                <a:gd name="connsiteX7" fmla="*/ 0 w 229296"/>
                <a:gd name="connsiteY7" fmla="*/ 53647 h 26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96" h="268233">
                  <a:moveTo>
                    <a:pt x="0" y="53647"/>
                  </a:moveTo>
                  <a:lnTo>
                    <a:pt x="114648" y="53647"/>
                  </a:lnTo>
                  <a:lnTo>
                    <a:pt x="114648" y="0"/>
                  </a:lnTo>
                  <a:lnTo>
                    <a:pt x="229296" y="134117"/>
                  </a:lnTo>
                  <a:lnTo>
                    <a:pt x="114648" y="268233"/>
                  </a:lnTo>
                  <a:lnTo>
                    <a:pt x="114648" y="214586"/>
                  </a:lnTo>
                  <a:lnTo>
                    <a:pt x="0" y="214586"/>
                  </a:lnTo>
                  <a:lnTo>
                    <a:pt x="0" y="53647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8789" tIns="53647" rIns="0" bIns="53647" numCol="1" spcCol="1270" anchor="ctr" anchorCtr="0">
              <a:noAutofit/>
            </a:bodyPr>
            <a:lstStyle/>
            <a:p>
              <a:pPr algn="ctr" defTabSz="48893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100"/>
            </a:p>
          </p:txBody>
        </p:sp>
      </p:grp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A6893A34-7CC8-4DBF-AB07-612B89BFE370}"/>
              </a:ext>
            </a:extLst>
          </p:cNvPr>
          <p:cNvGrpSpPr/>
          <p:nvPr/>
        </p:nvGrpSpPr>
        <p:grpSpPr>
          <a:xfrm>
            <a:off x="8166703" y="1512576"/>
            <a:ext cx="1081585" cy="648951"/>
            <a:chOff x="6061582" y="1115684"/>
            <a:chExt cx="1081585" cy="648951"/>
          </a:xfrm>
        </p:grpSpPr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E72A0C68-6A5D-4EFE-8641-2B539DA3C18B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F65CCFD7-1242-4E78-80C3-20AA8AD7D041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 err="1"/>
                <a:t>Gearshift</a:t>
              </a:r>
              <a:br>
                <a:rPr lang="de-DE" sz="1300" kern="1200" dirty="0"/>
              </a:br>
              <a:r>
                <a:rPr lang="de-DE" sz="1300" kern="1200" dirty="0" err="1"/>
                <a:t>Strategy</a:t>
              </a:r>
              <a:endParaRPr lang="de-DE" sz="1300" kern="1200" dirty="0"/>
            </a:p>
          </p:txBody>
        </p:sp>
      </p:grpSp>
      <p:sp>
        <p:nvSpPr>
          <p:cNvPr id="78" name="Freihandform 16">
            <a:extLst>
              <a:ext uri="{FF2B5EF4-FFF2-40B4-BE49-F238E27FC236}">
                <a16:creationId xmlns:a16="http://schemas.microsoft.com/office/drawing/2014/main" id="{21AC26AB-58C8-4F6C-9A4A-81AB084E2662}"/>
              </a:ext>
            </a:extLst>
          </p:cNvPr>
          <p:cNvSpPr/>
          <p:nvPr/>
        </p:nvSpPr>
        <p:spPr>
          <a:xfrm rot="5400000">
            <a:off x="8496111" y="123020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</p:spTree>
    <p:extLst>
      <p:ext uri="{BB962C8B-B14F-4D97-AF65-F5344CB8AC3E}">
        <p14:creationId xmlns:p14="http://schemas.microsoft.com/office/powerpoint/2010/main" val="59190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A5DB297B-674E-4EF9-ADFB-DEA19D618173}"/>
              </a:ext>
            </a:extLst>
          </p:cNvPr>
          <p:cNvGrpSpPr/>
          <p:nvPr/>
        </p:nvGrpSpPr>
        <p:grpSpPr>
          <a:xfrm>
            <a:off x="4219759" y="4187803"/>
            <a:ext cx="4434070" cy="1686097"/>
            <a:chOff x="6061582" y="1115684"/>
            <a:chExt cx="1081585" cy="648951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34D685FF-145F-4BA4-9F3B-20553CB0C7D3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76" name="Textfeld 75">
              <a:extLst>
                <a:ext uri="{FF2B5EF4-FFF2-40B4-BE49-F238E27FC236}">
                  <a16:creationId xmlns:a16="http://schemas.microsoft.com/office/drawing/2014/main" id="{34440801-AB69-464A-820F-167E56A62286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144000" rIns="49530" bIns="49530" numCol="1" spcCol="1270" anchor="t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/>
                <a:t>Test Powertrain</a:t>
              </a:r>
            </a:p>
          </p:txBody>
        </p:sp>
      </p:grpSp>
      <p:sp>
        <p:nvSpPr>
          <p:cNvPr id="61" name="Freihandform 21">
            <a:extLst>
              <a:ext uri="{FF2B5EF4-FFF2-40B4-BE49-F238E27FC236}">
                <a16:creationId xmlns:a16="http://schemas.microsoft.com/office/drawing/2014/main" id="{39858EE9-3DC9-4FD8-AE70-59FA1C2B6623}"/>
              </a:ext>
            </a:extLst>
          </p:cNvPr>
          <p:cNvSpPr/>
          <p:nvPr/>
        </p:nvSpPr>
        <p:spPr>
          <a:xfrm>
            <a:off x="7428987" y="2132855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/>
              <a:t>Gearbox</a:t>
            </a:r>
          </a:p>
        </p:txBody>
      </p:sp>
      <p:sp>
        <p:nvSpPr>
          <p:cNvPr id="33" name="Freihandform 5">
            <a:extLst>
              <a:ext uri="{FF2B5EF4-FFF2-40B4-BE49-F238E27FC236}">
                <a16:creationId xmlns:a16="http://schemas.microsoft.com/office/drawing/2014/main" id="{978B1CA5-326D-48A3-8085-D51A681FDF38}"/>
              </a:ext>
            </a:extLst>
          </p:cNvPr>
          <p:cNvSpPr/>
          <p:nvPr/>
        </p:nvSpPr>
        <p:spPr>
          <a:xfrm>
            <a:off x="284568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 err="1"/>
              <a:t>Driving</a:t>
            </a:r>
            <a:r>
              <a:rPr lang="de-DE" sz="1300" dirty="0"/>
              <a:t> Cycle</a:t>
            </a:r>
          </a:p>
        </p:txBody>
      </p:sp>
      <p:sp>
        <p:nvSpPr>
          <p:cNvPr id="34" name="Freihandform 7">
            <a:extLst>
              <a:ext uri="{FF2B5EF4-FFF2-40B4-BE49-F238E27FC236}">
                <a16:creationId xmlns:a16="http://schemas.microsoft.com/office/drawing/2014/main" id="{9F482D04-B8C0-440A-86B9-9D774D939A4D}"/>
              </a:ext>
            </a:extLst>
          </p:cNvPr>
          <p:cNvSpPr/>
          <p:nvPr/>
        </p:nvSpPr>
        <p:spPr>
          <a:xfrm>
            <a:off x="1309939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/>
              <a:t>Driver</a:t>
            </a:r>
          </a:p>
        </p:txBody>
      </p:sp>
      <p:sp>
        <p:nvSpPr>
          <p:cNvPr id="35" name="Freihandform 9">
            <a:extLst>
              <a:ext uri="{FF2B5EF4-FFF2-40B4-BE49-F238E27FC236}">
                <a16:creationId xmlns:a16="http://schemas.microsoft.com/office/drawing/2014/main" id="{AC57AC06-BEF8-43DD-8906-5155EE085233}"/>
              </a:ext>
            </a:extLst>
          </p:cNvPr>
          <p:cNvSpPr/>
          <p:nvPr/>
        </p:nvSpPr>
        <p:spPr>
          <a:xfrm>
            <a:off x="2335310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 err="1"/>
              <a:t>Vehicle</a:t>
            </a:r>
            <a:endParaRPr lang="de-DE" sz="1300" dirty="0"/>
          </a:p>
        </p:txBody>
      </p:sp>
      <p:sp>
        <p:nvSpPr>
          <p:cNvPr id="36" name="Freihandform 11">
            <a:extLst>
              <a:ext uri="{FF2B5EF4-FFF2-40B4-BE49-F238E27FC236}">
                <a16:creationId xmlns:a16="http://schemas.microsoft.com/office/drawing/2014/main" id="{128F34BD-3F3F-42E7-889A-D15ADAAFFED8}"/>
              </a:ext>
            </a:extLst>
          </p:cNvPr>
          <p:cNvSpPr/>
          <p:nvPr/>
        </p:nvSpPr>
        <p:spPr>
          <a:xfrm>
            <a:off x="3360681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/>
              <a:t>Wheels</a:t>
            </a:r>
          </a:p>
        </p:txBody>
      </p:sp>
      <p:sp>
        <p:nvSpPr>
          <p:cNvPr id="37" name="Freihandform 13">
            <a:extLst>
              <a:ext uri="{FF2B5EF4-FFF2-40B4-BE49-F238E27FC236}">
                <a16:creationId xmlns:a16="http://schemas.microsoft.com/office/drawing/2014/main" id="{33EFCA5C-4E7B-4BF9-8400-53F96EB03309}"/>
              </a:ext>
            </a:extLst>
          </p:cNvPr>
          <p:cNvSpPr/>
          <p:nvPr/>
        </p:nvSpPr>
        <p:spPr>
          <a:xfrm>
            <a:off x="5381675" y="2132856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/>
              <a:t>Brakes</a:t>
            </a:r>
          </a:p>
        </p:txBody>
      </p:sp>
      <p:sp>
        <p:nvSpPr>
          <p:cNvPr id="38" name="Freihandform 15">
            <a:extLst>
              <a:ext uri="{FF2B5EF4-FFF2-40B4-BE49-F238E27FC236}">
                <a16:creationId xmlns:a16="http://schemas.microsoft.com/office/drawing/2014/main" id="{C36212F6-8FF8-479A-812F-D35455ABF1A2}"/>
              </a:ext>
            </a:extLst>
          </p:cNvPr>
          <p:cNvSpPr/>
          <p:nvPr/>
        </p:nvSpPr>
        <p:spPr>
          <a:xfrm>
            <a:off x="6436794" y="2132857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 err="1"/>
              <a:t>AxleGear</a:t>
            </a:r>
            <a:endParaRPr lang="de-DE" sz="1300" dirty="0"/>
          </a:p>
        </p:txBody>
      </p:sp>
      <p:sp>
        <p:nvSpPr>
          <p:cNvPr id="39" name="Freihandform 17">
            <a:extLst>
              <a:ext uri="{FF2B5EF4-FFF2-40B4-BE49-F238E27FC236}">
                <a16:creationId xmlns:a16="http://schemas.microsoft.com/office/drawing/2014/main" id="{A4410D85-26D3-49B2-B9AC-935A61E00D0F}"/>
              </a:ext>
            </a:extLst>
          </p:cNvPr>
          <p:cNvSpPr/>
          <p:nvPr/>
        </p:nvSpPr>
        <p:spPr>
          <a:xfrm>
            <a:off x="4389537" y="984100"/>
            <a:ext cx="792088" cy="1797703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144000" rIns="49530" bIns="144000" numCol="1" spcCol="1270" anchor="b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/>
              <a:t>Hybrid</a:t>
            </a:r>
            <a:br>
              <a:rPr lang="de-DE" sz="1300" dirty="0"/>
            </a:br>
            <a:r>
              <a:rPr lang="de-DE" sz="1300" dirty="0"/>
              <a:t>Controller</a:t>
            </a:r>
          </a:p>
        </p:txBody>
      </p:sp>
      <p:sp>
        <p:nvSpPr>
          <p:cNvPr id="41" name="Freihandform 21">
            <a:extLst>
              <a:ext uri="{FF2B5EF4-FFF2-40B4-BE49-F238E27FC236}">
                <a16:creationId xmlns:a16="http://schemas.microsoft.com/office/drawing/2014/main" id="{DE09EE19-28E1-4277-A8CE-DE6CE2459901}"/>
              </a:ext>
            </a:extLst>
          </p:cNvPr>
          <p:cNvSpPr/>
          <p:nvPr/>
        </p:nvSpPr>
        <p:spPr>
          <a:xfrm>
            <a:off x="8487536" y="2136228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/>
              <a:t>Electric</a:t>
            </a:r>
            <a:br>
              <a:rPr lang="de-DE" sz="1300" dirty="0"/>
            </a:br>
            <a:r>
              <a:rPr lang="de-DE" sz="1300" dirty="0"/>
              <a:t>Motor</a:t>
            </a:r>
          </a:p>
        </p:txBody>
      </p:sp>
      <p:sp>
        <p:nvSpPr>
          <p:cNvPr id="43" name="Freihandform 25">
            <a:extLst>
              <a:ext uri="{FF2B5EF4-FFF2-40B4-BE49-F238E27FC236}">
                <a16:creationId xmlns:a16="http://schemas.microsoft.com/office/drawing/2014/main" id="{AB68E56C-CE74-49E6-BAB6-7AC83E9C99DA}"/>
              </a:ext>
            </a:extLst>
          </p:cNvPr>
          <p:cNvSpPr/>
          <p:nvPr/>
        </p:nvSpPr>
        <p:spPr>
          <a:xfrm>
            <a:off x="9517319" y="2132855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/>
              <a:t>Clutch</a:t>
            </a:r>
          </a:p>
        </p:txBody>
      </p:sp>
      <p:sp>
        <p:nvSpPr>
          <p:cNvPr id="44" name="Freihandform 27">
            <a:extLst>
              <a:ext uri="{FF2B5EF4-FFF2-40B4-BE49-F238E27FC236}">
                <a16:creationId xmlns:a16="http://schemas.microsoft.com/office/drawing/2014/main" id="{5F77396A-EA39-4972-B8A1-26FB02074D73}"/>
              </a:ext>
            </a:extLst>
          </p:cNvPr>
          <p:cNvSpPr/>
          <p:nvPr/>
        </p:nvSpPr>
        <p:spPr>
          <a:xfrm>
            <a:off x="10542690" y="2132855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b="1"/>
              <a:t>Engine</a:t>
            </a:r>
          </a:p>
        </p:txBody>
      </p:sp>
      <p:sp>
        <p:nvSpPr>
          <p:cNvPr id="45" name="Freihandform 29">
            <a:extLst>
              <a:ext uri="{FF2B5EF4-FFF2-40B4-BE49-F238E27FC236}">
                <a16:creationId xmlns:a16="http://schemas.microsoft.com/office/drawing/2014/main" id="{93C59FD3-7B20-46A5-A932-BFC7FA4FBF38}"/>
              </a:ext>
            </a:extLst>
          </p:cNvPr>
          <p:cNvSpPr/>
          <p:nvPr/>
        </p:nvSpPr>
        <p:spPr>
          <a:xfrm>
            <a:off x="11605878" y="2132852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 err="1"/>
              <a:t>Auxiliaries</a:t>
            </a:r>
            <a:endParaRPr lang="de-DE" sz="1300" dirty="0"/>
          </a:p>
        </p:txBody>
      </p:sp>
      <p:sp>
        <p:nvSpPr>
          <p:cNvPr id="46" name="Freihandform 6">
            <a:extLst>
              <a:ext uri="{FF2B5EF4-FFF2-40B4-BE49-F238E27FC236}">
                <a16:creationId xmlns:a16="http://schemas.microsoft.com/office/drawing/2014/main" id="{E9595D29-FBD4-4E27-B9BE-59BF04F5A818}"/>
              </a:ext>
            </a:extLst>
          </p:cNvPr>
          <p:cNvSpPr/>
          <p:nvPr/>
        </p:nvSpPr>
        <p:spPr>
          <a:xfrm>
            <a:off x="1018436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47" name="Freihandform 8">
            <a:extLst>
              <a:ext uri="{FF2B5EF4-FFF2-40B4-BE49-F238E27FC236}">
                <a16:creationId xmlns:a16="http://schemas.microsoft.com/office/drawing/2014/main" id="{CE667342-5629-4FAB-843E-8C08D76181CA}"/>
              </a:ext>
            </a:extLst>
          </p:cNvPr>
          <p:cNvSpPr/>
          <p:nvPr/>
        </p:nvSpPr>
        <p:spPr>
          <a:xfrm>
            <a:off x="2043807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48" name="Freihandform 10">
            <a:extLst>
              <a:ext uri="{FF2B5EF4-FFF2-40B4-BE49-F238E27FC236}">
                <a16:creationId xmlns:a16="http://schemas.microsoft.com/office/drawing/2014/main" id="{119EFE3F-A9FA-4925-866B-665C2992DB0B}"/>
              </a:ext>
            </a:extLst>
          </p:cNvPr>
          <p:cNvSpPr/>
          <p:nvPr/>
        </p:nvSpPr>
        <p:spPr>
          <a:xfrm>
            <a:off x="4094549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49" name="Freihandform 12">
            <a:extLst>
              <a:ext uri="{FF2B5EF4-FFF2-40B4-BE49-F238E27FC236}">
                <a16:creationId xmlns:a16="http://schemas.microsoft.com/office/drawing/2014/main" id="{91D4059A-5BB1-4FEC-AA93-757E43639881}"/>
              </a:ext>
            </a:extLst>
          </p:cNvPr>
          <p:cNvSpPr/>
          <p:nvPr/>
        </p:nvSpPr>
        <p:spPr>
          <a:xfrm>
            <a:off x="5119920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0" name="Freihandform 14">
            <a:extLst>
              <a:ext uri="{FF2B5EF4-FFF2-40B4-BE49-F238E27FC236}">
                <a16:creationId xmlns:a16="http://schemas.microsoft.com/office/drawing/2014/main" id="{DEFEFA10-E33E-4152-9018-E3218386C022}"/>
              </a:ext>
            </a:extLst>
          </p:cNvPr>
          <p:cNvSpPr/>
          <p:nvPr/>
        </p:nvSpPr>
        <p:spPr>
          <a:xfrm>
            <a:off x="7170662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1" name="Freihandform 16">
            <a:extLst>
              <a:ext uri="{FF2B5EF4-FFF2-40B4-BE49-F238E27FC236}">
                <a16:creationId xmlns:a16="http://schemas.microsoft.com/office/drawing/2014/main" id="{25B7AE89-CC92-4A12-B6F0-C63825706B12}"/>
              </a:ext>
            </a:extLst>
          </p:cNvPr>
          <p:cNvSpPr/>
          <p:nvPr/>
        </p:nvSpPr>
        <p:spPr>
          <a:xfrm>
            <a:off x="8196033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2" name="Freihandform 18">
            <a:extLst>
              <a:ext uri="{FF2B5EF4-FFF2-40B4-BE49-F238E27FC236}">
                <a16:creationId xmlns:a16="http://schemas.microsoft.com/office/drawing/2014/main" id="{DAF2DBE5-E71D-49C3-8081-79ACEFF09FF2}"/>
              </a:ext>
            </a:extLst>
          </p:cNvPr>
          <p:cNvSpPr/>
          <p:nvPr/>
        </p:nvSpPr>
        <p:spPr>
          <a:xfrm>
            <a:off x="6145291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4" name="Freihandform 22">
            <a:extLst>
              <a:ext uri="{FF2B5EF4-FFF2-40B4-BE49-F238E27FC236}">
                <a16:creationId xmlns:a16="http://schemas.microsoft.com/office/drawing/2014/main" id="{518399F8-E2CB-4CE6-92BF-944AA2F5EF91}"/>
              </a:ext>
            </a:extLst>
          </p:cNvPr>
          <p:cNvSpPr/>
          <p:nvPr/>
        </p:nvSpPr>
        <p:spPr>
          <a:xfrm>
            <a:off x="10251187" y="2323212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5" name="Freihandform 24">
            <a:extLst>
              <a:ext uri="{FF2B5EF4-FFF2-40B4-BE49-F238E27FC236}">
                <a16:creationId xmlns:a16="http://schemas.microsoft.com/office/drawing/2014/main" id="{289681F3-E45E-434E-B836-67771BBF0C1B}"/>
              </a:ext>
            </a:extLst>
          </p:cNvPr>
          <p:cNvSpPr/>
          <p:nvPr/>
        </p:nvSpPr>
        <p:spPr>
          <a:xfrm>
            <a:off x="3069178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6" name="Freihandform 26">
            <a:extLst>
              <a:ext uri="{FF2B5EF4-FFF2-40B4-BE49-F238E27FC236}">
                <a16:creationId xmlns:a16="http://schemas.microsoft.com/office/drawing/2014/main" id="{A197CB3A-99CF-4184-BE4B-188DC614772A}"/>
              </a:ext>
            </a:extLst>
          </p:cNvPr>
          <p:cNvSpPr/>
          <p:nvPr/>
        </p:nvSpPr>
        <p:spPr>
          <a:xfrm>
            <a:off x="9221404" y="2326585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57" name="Freihandform 28">
            <a:extLst>
              <a:ext uri="{FF2B5EF4-FFF2-40B4-BE49-F238E27FC236}">
                <a16:creationId xmlns:a16="http://schemas.microsoft.com/office/drawing/2014/main" id="{EEEC1EE7-54C0-4BEE-952A-0086F75569CE}"/>
              </a:ext>
            </a:extLst>
          </p:cNvPr>
          <p:cNvSpPr/>
          <p:nvPr/>
        </p:nvSpPr>
        <p:spPr>
          <a:xfrm flipH="1">
            <a:off x="11276557" y="2323212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8789" tIns="53647" rIns="0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sp>
        <p:nvSpPr>
          <p:cNvPr id="62" name="Freihandform 21">
            <a:extLst>
              <a:ext uri="{FF2B5EF4-FFF2-40B4-BE49-F238E27FC236}">
                <a16:creationId xmlns:a16="http://schemas.microsoft.com/office/drawing/2014/main" id="{31315188-D193-4C01-AFC1-7B9D87C4747E}"/>
              </a:ext>
            </a:extLst>
          </p:cNvPr>
          <p:cNvSpPr/>
          <p:nvPr/>
        </p:nvSpPr>
        <p:spPr>
          <a:xfrm>
            <a:off x="8487535" y="3301682"/>
            <a:ext cx="792088" cy="648951"/>
          </a:xfrm>
          <a:custGeom>
            <a:avLst/>
            <a:gdLst>
              <a:gd name="connsiteX0" fmla="*/ 0 w 1081585"/>
              <a:gd name="connsiteY0" fmla="*/ 0 h 648951"/>
              <a:gd name="connsiteX1" fmla="*/ 1081585 w 1081585"/>
              <a:gd name="connsiteY1" fmla="*/ 0 h 648951"/>
              <a:gd name="connsiteX2" fmla="*/ 1081585 w 1081585"/>
              <a:gd name="connsiteY2" fmla="*/ 648951 h 648951"/>
              <a:gd name="connsiteX3" fmla="*/ 0 w 1081585"/>
              <a:gd name="connsiteY3" fmla="*/ 648951 h 648951"/>
              <a:gd name="connsiteX4" fmla="*/ 0 w 1081585"/>
              <a:gd name="connsiteY4" fmla="*/ 0 h 64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1585" h="648951">
                <a:moveTo>
                  <a:pt x="0" y="0"/>
                </a:moveTo>
                <a:lnTo>
                  <a:pt x="1081585" y="0"/>
                </a:lnTo>
                <a:lnTo>
                  <a:pt x="1081585" y="648951"/>
                </a:lnTo>
                <a:lnTo>
                  <a:pt x="0" y="648951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spcFirstLastPara="0" vert="horz" wrap="square" lIns="49530" tIns="49530" rIns="49530" bIns="49530" numCol="1" spcCol="1270" anchor="ctr" anchorCtr="0">
            <a:noAutofit/>
          </a:bodyPr>
          <a:lstStyle/>
          <a:p>
            <a:pPr algn="ctr" defTabSz="57782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300" dirty="0"/>
              <a:t>REESS</a:t>
            </a:r>
            <a:br>
              <a:rPr lang="de-DE" sz="1300" dirty="0"/>
            </a:br>
            <a:r>
              <a:rPr lang="de-DE" sz="1300" dirty="0"/>
              <a:t>(</a:t>
            </a:r>
            <a:r>
              <a:rPr lang="de-DE" sz="1300" dirty="0" err="1"/>
              <a:t>Battery</a:t>
            </a:r>
            <a:r>
              <a:rPr lang="de-DE" sz="1300" dirty="0"/>
              <a:t>)</a:t>
            </a:r>
          </a:p>
        </p:txBody>
      </p:sp>
      <p:sp>
        <p:nvSpPr>
          <p:cNvPr id="63" name="Freihandform 16">
            <a:extLst>
              <a:ext uri="{FF2B5EF4-FFF2-40B4-BE49-F238E27FC236}">
                <a16:creationId xmlns:a16="http://schemas.microsoft.com/office/drawing/2014/main" id="{60F62BF8-CAAD-4D1A-A857-87FD06E99B90}"/>
              </a:ext>
            </a:extLst>
          </p:cNvPr>
          <p:cNvSpPr/>
          <p:nvPr/>
        </p:nvSpPr>
        <p:spPr>
          <a:xfrm rot="5400000">
            <a:off x="8702510" y="2921531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11A5A512-9FB4-4933-9E2B-80E6F58D1509}"/>
              </a:ext>
            </a:extLst>
          </p:cNvPr>
          <p:cNvGrpSpPr/>
          <p:nvPr/>
        </p:nvGrpSpPr>
        <p:grpSpPr>
          <a:xfrm>
            <a:off x="4243613" y="3288352"/>
            <a:ext cx="1081585" cy="648951"/>
            <a:chOff x="6061582" y="1115684"/>
            <a:chExt cx="1081585" cy="648951"/>
          </a:xfrm>
        </p:grpSpPr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E719221F-4B3D-4543-A750-CFC5B9197494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4D129785-DD04-4854-BF00-0B17B33C2741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144000" rIns="49530" bIns="49530" numCol="1" spcCol="1270" anchor="t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/>
                <a:t>Hybrid</a:t>
              </a:r>
              <a:br>
                <a:rPr lang="de-DE" sz="1300" kern="1200" dirty="0"/>
              </a:br>
              <a:r>
                <a:rPr lang="de-DE" sz="1300" kern="1200" dirty="0" err="1"/>
                <a:t>Strategy</a:t>
              </a:r>
              <a:endParaRPr lang="de-DE" sz="1300" kern="1200" dirty="0"/>
            </a:p>
          </p:txBody>
        </p: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69907883-C518-4378-B791-7A8EA8B87536}"/>
              </a:ext>
            </a:extLst>
          </p:cNvPr>
          <p:cNvGrpSpPr/>
          <p:nvPr/>
        </p:nvGrpSpPr>
        <p:grpSpPr>
          <a:xfrm>
            <a:off x="4415202" y="1042606"/>
            <a:ext cx="742805" cy="432048"/>
            <a:chOff x="6061582" y="1115684"/>
            <a:chExt cx="1081585" cy="648951"/>
          </a:xfrm>
        </p:grpSpPr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D14C7636-0D32-4ACB-B059-B4A984D2F25C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CBA31DA5-6E89-464C-8C91-35FEFBBEA8D6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144000" rIns="49530" bIns="49530" numCol="1" spcCol="1270" anchor="t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/>
                <a:t>EM </a:t>
              </a:r>
              <a:r>
                <a:rPr lang="de-DE" sz="1300" kern="1200" dirty="0" err="1"/>
                <a:t>Ctl</a:t>
              </a:r>
              <a:br>
                <a:rPr lang="de-DE" sz="1300" kern="1200" dirty="0"/>
              </a:br>
              <a:endParaRPr lang="de-DE" sz="1300" kern="1200" dirty="0"/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07EB6053-85F4-4BF3-8379-322EF273A5F5}"/>
              </a:ext>
            </a:extLst>
          </p:cNvPr>
          <p:cNvGrpSpPr/>
          <p:nvPr/>
        </p:nvGrpSpPr>
        <p:grpSpPr>
          <a:xfrm>
            <a:off x="4413006" y="1545984"/>
            <a:ext cx="742805" cy="432048"/>
            <a:chOff x="6061582" y="1115684"/>
            <a:chExt cx="1081585" cy="648951"/>
          </a:xfrm>
        </p:grpSpPr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F3291B51-4F1D-4C3C-B0A8-F163B4E0D3A5}"/>
                </a:ext>
              </a:extLst>
            </p:cNvPr>
            <p:cNvSpPr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72" name="Textfeld 71">
              <a:extLst>
                <a:ext uri="{FF2B5EF4-FFF2-40B4-BE49-F238E27FC236}">
                  <a16:creationId xmlns:a16="http://schemas.microsoft.com/office/drawing/2014/main" id="{88AB4115-C584-441B-9B6A-2C5AC3ABC35D}"/>
                </a:ext>
              </a:extLst>
            </p:cNvPr>
            <p:cNvSpPr txBox="1"/>
            <p:nvPr/>
          </p:nvSpPr>
          <p:spPr>
            <a:xfrm>
              <a:off x="6061582" y="1115684"/>
              <a:ext cx="1081585" cy="6489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9530" tIns="144000" rIns="49530" bIns="49530" numCol="1" spcCol="1270" anchor="t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300" kern="1200" dirty="0" err="1"/>
                <a:t>Gearshift</a:t>
              </a:r>
              <a:br>
                <a:rPr lang="de-DE" sz="1300" kern="1200" dirty="0"/>
              </a:br>
              <a:endParaRPr lang="de-DE" sz="1300" kern="1200" dirty="0"/>
            </a:p>
          </p:txBody>
        </p:sp>
      </p:grpSp>
      <p:cxnSp>
        <p:nvCxnSpPr>
          <p:cNvPr id="4" name="Verbinder: gewinkelt 3">
            <a:extLst>
              <a:ext uri="{FF2B5EF4-FFF2-40B4-BE49-F238E27FC236}">
                <a16:creationId xmlns:a16="http://schemas.microsoft.com/office/drawing/2014/main" id="{5AA4B6FA-C3E1-4344-9C9D-258C082E0341}"/>
              </a:ext>
            </a:extLst>
          </p:cNvPr>
          <p:cNvCxnSpPr>
            <a:cxnSpLocks/>
            <a:stCxn id="69" idx="3"/>
          </p:cNvCxnSpPr>
          <p:nvPr/>
        </p:nvCxnSpPr>
        <p:spPr>
          <a:xfrm>
            <a:off x="5158007" y="1258630"/>
            <a:ext cx="3764356" cy="874222"/>
          </a:xfrm>
          <a:prstGeom prst="bentConnector3">
            <a:avLst>
              <a:gd name="adj1" fmla="val 100061"/>
            </a:avLst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Verbinder: gewinkelt 74">
            <a:extLst>
              <a:ext uri="{FF2B5EF4-FFF2-40B4-BE49-F238E27FC236}">
                <a16:creationId xmlns:a16="http://schemas.microsoft.com/office/drawing/2014/main" id="{FC750158-7E87-40DD-9841-65E9F60348CC}"/>
              </a:ext>
            </a:extLst>
          </p:cNvPr>
          <p:cNvCxnSpPr>
            <a:stCxn id="72" idx="3"/>
          </p:cNvCxnSpPr>
          <p:nvPr/>
        </p:nvCxnSpPr>
        <p:spPr>
          <a:xfrm>
            <a:off x="5155811" y="1762008"/>
            <a:ext cx="2669220" cy="370844"/>
          </a:xfrm>
          <a:prstGeom prst="bentConnector3">
            <a:avLst>
              <a:gd name="adj1" fmla="val 100045"/>
            </a:avLst>
          </a:prstGeom>
          <a:ln w="25400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reihandform 16">
            <a:extLst>
              <a:ext uri="{FF2B5EF4-FFF2-40B4-BE49-F238E27FC236}">
                <a16:creationId xmlns:a16="http://schemas.microsoft.com/office/drawing/2014/main" id="{83FB1006-20A6-445A-A12A-CC545A197504}"/>
              </a:ext>
            </a:extLst>
          </p:cNvPr>
          <p:cNvSpPr/>
          <p:nvPr/>
        </p:nvSpPr>
        <p:spPr>
          <a:xfrm rot="5400000">
            <a:off x="4603337" y="2891907"/>
            <a:ext cx="362138" cy="268233"/>
          </a:xfrm>
          <a:custGeom>
            <a:avLst/>
            <a:gdLst>
              <a:gd name="connsiteX0" fmla="*/ 0 w 229296"/>
              <a:gd name="connsiteY0" fmla="*/ 53647 h 268233"/>
              <a:gd name="connsiteX1" fmla="*/ 114648 w 229296"/>
              <a:gd name="connsiteY1" fmla="*/ 53647 h 268233"/>
              <a:gd name="connsiteX2" fmla="*/ 114648 w 229296"/>
              <a:gd name="connsiteY2" fmla="*/ 0 h 268233"/>
              <a:gd name="connsiteX3" fmla="*/ 229296 w 229296"/>
              <a:gd name="connsiteY3" fmla="*/ 134117 h 268233"/>
              <a:gd name="connsiteX4" fmla="*/ 114648 w 229296"/>
              <a:gd name="connsiteY4" fmla="*/ 268233 h 268233"/>
              <a:gd name="connsiteX5" fmla="*/ 114648 w 229296"/>
              <a:gd name="connsiteY5" fmla="*/ 214586 h 268233"/>
              <a:gd name="connsiteX6" fmla="*/ 0 w 229296"/>
              <a:gd name="connsiteY6" fmla="*/ 214586 h 268233"/>
              <a:gd name="connsiteX7" fmla="*/ 0 w 229296"/>
              <a:gd name="connsiteY7" fmla="*/ 53647 h 268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9296" h="268233">
                <a:moveTo>
                  <a:pt x="0" y="53647"/>
                </a:moveTo>
                <a:lnTo>
                  <a:pt x="114648" y="53647"/>
                </a:lnTo>
                <a:lnTo>
                  <a:pt x="114648" y="0"/>
                </a:lnTo>
                <a:lnTo>
                  <a:pt x="229296" y="134117"/>
                </a:lnTo>
                <a:lnTo>
                  <a:pt x="114648" y="268233"/>
                </a:lnTo>
                <a:lnTo>
                  <a:pt x="114648" y="214586"/>
                </a:lnTo>
                <a:lnTo>
                  <a:pt x="0" y="214586"/>
                </a:lnTo>
                <a:lnTo>
                  <a:pt x="0" y="53647"/>
                </a:lnTo>
                <a:close/>
              </a:path>
            </a:pathLst>
          </a:custGeom>
          <a:solidFill>
            <a:srgbClr val="FF0000"/>
          </a:solidFill>
          <a:ln w="19050"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53647" rIns="68789" bIns="53647" numCol="1" spcCol="1270" anchor="ctr" anchorCtr="0">
            <a:noAutofit/>
          </a:bodyPr>
          <a:lstStyle/>
          <a:p>
            <a:pPr algn="ctr" defTabSz="4889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de-DE" sz="1100"/>
          </a:p>
        </p:txBody>
      </p:sp>
      <p:pic>
        <p:nvPicPr>
          <p:cNvPr id="79" name="Grafik 78">
            <a:extLst>
              <a:ext uri="{FF2B5EF4-FFF2-40B4-BE49-F238E27FC236}">
                <a16:creationId xmlns:a16="http://schemas.microsoft.com/office/drawing/2014/main" id="{0A7B0EA5-8AC3-4BE2-8423-6856F1DF22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5" r="-1"/>
          <a:stretch/>
        </p:blipFill>
        <p:spPr>
          <a:xfrm>
            <a:off x="4608575" y="4540298"/>
            <a:ext cx="3674709" cy="1090850"/>
          </a:xfrm>
          <a:prstGeom prst="rect">
            <a:avLst/>
          </a:prstGeom>
        </p:spPr>
      </p:pic>
      <p:sp>
        <p:nvSpPr>
          <p:cNvPr id="3" name="Pfeil: nach rechts 2">
            <a:extLst>
              <a:ext uri="{FF2B5EF4-FFF2-40B4-BE49-F238E27FC236}">
                <a16:creationId xmlns:a16="http://schemas.microsoft.com/office/drawing/2014/main" id="{EFFBDB12-C737-4097-928B-B74CB4F4A324}"/>
              </a:ext>
            </a:extLst>
          </p:cNvPr>
          <p:cNvSpPr/>
          <p:nvPr/>
        </p:nvSpPr>
        <p:spPr>
          <a:xfrm rot="5400000">
            <a:off x="4650576" y="3985167"/>
            <a:ext cx="288032" cy="147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500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526" y="1145707"/>
            <a:ext cx="50577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9768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977244-858E-4558-A7A7-87712C44C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Strategy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78E253-CE4E-4D27-8AFD-24CBFBB0E0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DryRun</a:t>
            </a:r>
            <a:r>
              <a:rPr lang="en-US" dirty="0"/>
              <a:t> Request with EM Off</a:t>
            </a:r>
          </a:p>
          <a:p>
            <a:pPr marL="914383" lvl="1" indent="-514350"/>
            <a:r>
              <a:rPr lang="en-US" dirty="0"/>
              <a:t>Get ICE operating point, get EM max drive and max recuperation torque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Iterate EM torque (u)</a:t>
            </a:r>
          </a:p>
          <a:p>
            <a:pPr marL="914383" lvl="1" indent="-514350"/>
            <a:r>
              <a:rPr lang="en-US" dirty="0"/>
              <a:t>Try different gears (similar to gearshift strategy)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Select best solution (cost function)</a:t>
            </a:r>
          </a:p>
          <a:p>
            <a:pPr marL="914383" lvl="1" indent="-514350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80653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6822918" y="4226627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3514150" y="4209999"/>
            <a:ext cx="2045560" cy="1414749"/>
          </a:xfrm>
          <a:prstGeom prst="rect">
            <a:avLst/>
          </a:prstGeom>
          <a:noFill/>
        </p:spPr>
      </p:pic>
      <p:sp>
        <p:nvSpPr>
          <p:cNvPr id="42" name="Rechteck 41"/>
          <p:cNvSpPr/>
          <p:nvPr/>
        </p:nvSpPr>
        <p:spPr>
          <a:xfrm>
            <a:off x="4220000" y="4410137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7055645" y="2005317"/>
            <a:ext cx="1220569" cy="701202"/>
            <a:chOff x="2843808" y="1446243"/>
            <a:chExt cx="944488" cy="542597"/>
          </a:xfrm>
        </p:grpSpPr>
        <p:sp>
          <p:nvSpPr>
            <p:cNvPr id="29" name="Rechteck 28"/>
            <p:cNvSpPr/>
            <p:nvPr/>
          </p:nvSpPr>
          <p:spPr>
            <a:xfrm>
              <a:off x="32038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33562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31" name="Gerade Verbindung 30"/>
            <p:cNvCxnSpPr/>
            <p:nvPr/>
          </p:nvCxnSpPr>
          <p:spPr>
            <a:xfrm>
              <a:off x="2843808" y="1717541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/>
          </p:nvCxnSpPr>
          <p:spPr>
            <a:xfrm>
              <a:off x="3428256" y="171296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Pfeil nach rechts 33"/>
          <p:cNvSpPr/>
          <p:nvPr/>
        </p:nvSpPr>
        <p:spPr>
          <a:xfrm>
            <a:off x="7952977" y="2108305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P_clutch_out</a:t>
            </a:r>
            <a:endParaRPr lang="de-AT" sz="1477" dirty="0"/>
          </a:p>
        </p:txBody>
      </p:sp>
      <p:sp>
        <p:nvSpPr>
          <p:cNvPr id="38" name="Pfeil nach rechts 37"/>
          <p:cNvSpPr/>
          <p:nvPr/>
        </p:nvSpPr>
        <p:spPr>
          <a:xfrm>
            <a:off x="9278079" y="2122774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39" name="Pfeil nach rechts 38"/>
          <p:cNvSpPr/>
          <p:nvPr/>
        </p:nvSpPr>
        <p:spPr>
          <a:xfrm>
            <a:off x="2248339" y="4608810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40" name="Nach unten gekrümmter Pfeil 39"/>
          <p:cNvSpPr/>
          <p:nvPr/>
        </p:nvSpPr>
        <p:spPr>
          <a:xfrm>
            <a:off x="4195596" y="4516754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4143687" y="5042253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44" name="Pfeil nach rechts 43"/>
          <p:cNvSpPr/>
          <p:nvPr/>
        </p:nvSpPr>
        <p:spPr>
          <a:xfrm>
            <a:off x="5532333" y="4557964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49" name="Textfeld 48"/>
          <p:cNvSpPr txBox="1"/>
          <p:nvPr/>
        </p:nvSpPr>
        <p:spPr>
          <a:xfrm>
            <a:off x="7696682" y="454950"/>
            <a:ext cx="3497080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AMT – Transmission Output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sp>
        <p:nvSpPr>
          <p:cNvPr id="50" name="Pfeil nach rechts 49"/>
          <p:cNvSpPr/>
          <p:nvPr/>
        </p:nvSpPr>
        <p:spPr>
          <a:xfrm>
            <a:off x="7878640" y="4558298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51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9007262" y="4111896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Pfeil nach rechts 53"/>
          <p:cNvSpPr/>
          <p:nvPr/>
        </p:nvSpPr>
        <p:spPr>
          <a:xfrm rot="16200000" flipH="1">
            <a:off x="9388732" y="5806114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grpSp>
        <p:nvGrpSpPr>
          <p:cNvPr id="59" name="Gruppieren 58"/>
          <p:cNvGrpSpPr/>
          <p:nvPr/>
        </p:nvGrpSpPr>
        <p:grpSpPr>
          <a:xfrm>
            <a:off x="2138417" y="380076"/>
            <a:ext cx="5216340" cy="3585126"/>
            <a:chOff x="22045" y="0"/>
            <a:chExt cx="5651035" cy="3883886"/>
          </a:xfrm>
        </p:grpSpPr>
        <p:grpSp>
          <p:nvGrpSpPr>
            <p:cNvPr id="27" name="Gruppieren 26"/>
            <p:cNvGrpSpPr>
              <a:grpSpLocks noChangeAspect="1"/>
            </p:cNvGrpSpPr>
            <p:nvPr/>
          </p:nvGrpSpPr>
          <p:grpSpPr>
            <a:xfrm>
              <a:off x="1094364" y="889016"/>
              <a:ext cx="4578716" cy="2994870"/>
              <a:chOff x="1166805" y="680437"/>
              <a:chExt cx="4346176" cy="2842770"/>
            </a:xfrm>
          </p:grpSpPr>
          <p:grpSp>
            <p:nvGrpSpPr>
              <p:cNvPr id="4" name="Gruppieren 3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5" name="Rechteck 4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6" name="Rechteck 5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7" name="Abgerundetes Rechteck 6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8" name="Gerade Verbindung 7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" name="Rechteck 8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0" name="Rechteck 9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1" name="Rechteck 10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2" name="Abgerundetes Rechteck 11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3" name="Rechteck 12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14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5" name="Gerade Verbindung 14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Pfeil nach rechts 15"/>
              <p:cNvSpPr/>
              <p:nvPr/>
            </p:nvSpPr>
            <p:spPr>
              <a:xfrm>
                <a:off x="4424277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9" name="Nach unten gekrümmter Pfeil 18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6" name="Pfeil nach rechts 5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57" name="Pfeil nach rechts 5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58" name="Pfeil nach rechts 5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7271745" y="2767531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P_clutch_loss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333313" y="4255119"/>
            <a:ext cx="729979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P_gbx_loss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962521" y="5230332"/>
            <a:ext cx="766280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9457636" y="4289473"/>
            <a:ext cx="797032" cy="37638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3078428" y="1085958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0" name="Rechteck 59"/>
          <p:cNvSpPr/>
          <p:nvPr/>
        </p:nvSpPr>
        <p:spPr>
          <a:xfrm>
            <a:off x="7236140" y="1533912"/>
            <a:ext cx="951741" cy="151891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1" name="Rechteck 60"/>
          <p:cNvSpPr/>
          <p:nvPr/>
        </p:nvSpPr>
        <p:spPr>
          <a:xfrm>
            <a:off x="3471970" y="4103713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2" name="Rechteck 61"/>
          <p:cNvSpPr/>
          <p:nvPr/>
        </p:nvSpPr>
        <p:spPr>
          <a:xfrm>
            <a:off x="6686941" y="4010589"/>
            <a:ext cx="1356630" cy="15554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3" name="Rechteck 62"/>
          <p:cNvSpPr/>
          <p:nvPr/>
        </p:nvSpPr>
        <p:spPr>
          <a:xfrm>
            <a:off x="9082948" y="3965203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18" name="Textfeld 17"/>
          <p:cNvSpPr txBox="1"/>
          <p:nvPr/>
        </p:nvSpPr>
        <p:spPr>
          <a:xfrm>
            <a:off x="5756320" y="1085959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64" name="Textfeld 63"/>
          <p:cNvSpPr txBox="1"/>
          <p:nvPr/>
        </p:nvSpPr>
        <p:spPr>
          <a:xfrm>
            <a:off x="7696682" y="1533912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clutch</a:t>
            </a:r>
            <a:endParaRPr lang="de-AT" sz="1108" b="1" dirty="0"/>
          </a:p>
        </p:txBody>
      </p:sp>
      <p:sp>
        <p:nvSpPr>
          <p:cNvPr id="65" name="Textfeld 64"/>
          <p:cNvSpPr txBox="1"/>
          <p:nvPr/>
        </p:nvSpPr>
        <p:spPr>
          <a:xfrm>
            <a:off x="5208115" y="4097450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66" name="Textfeld 65"/>
          <p:cNvSpPr txBox="1"/>
          <p:nvPr/>
        </p:nvSpPr>
        <p:spPr>
          <a:xfrm>
            <a:off x="7437808" y="4021769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67" name="Textfeld 66"/>
          <p:cNvSpPr txBox="1"/>
          <p:nvPr/>
        </p:nvSpPr>
        <p:spPr>
          <a:xfrm>
            <a:off x="9676727" y="3970938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005348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5" descr="https://cdn0.iconfinder.com/data/icons/cars-and-transportation-glyph/96/35-512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522" y="2016625"/>
            <a:ext cx="1604664" cy="160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feil nach rechts 4"/>
          <p:cNvSpPr/>
          <p:nvPr/>
        </p:nvSpPr>
        <p:spPr>
          <a:xfrm rot="16200000" flipH="1">
            <a:off x="4919984" y="1408450"/>
            <a:ext cx="1066396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grpSp>
        <p:nvGrpSpPr>
          <p:cNvPr id="8" name="Gruppieren 7"/>
          <p:cNvGrpSpPr/>
          <p:nvPr/>
        </p:nvGrpSpPr>
        <p:grpSpPr>
          <a:xfrm rot="5400000">
            <a:off x="7174714" y="2379331"/>
            <a:ext cx="928015" cy="879250"/>
            <a:chOff x="3998778" y="2996952"/>
            <a:chExt cx="1000528" cy="974596"/>
          </a:xfrm>
        </p:grpSpPr>
        <p:pic>
          <p:nvPicPr>
            <p:cNvPr id="18" name="Picture 4" descr="https://www.iso.org/iobp/graphics/grs/18b2f730-030f-4631-b4a5-a645e9cb2572_200.png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9" t="11109" r="19100" b="14092"/>
            <a:stretch/>
          </p:blipFill>
          <p:spPr bwMode="auto">
            <a:xfrm>
              <a:off x="3998778" y="2996952"/>
              <a:ext cx="1000528" cy="974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Ellipse 18"/>
            <p:cNvSpPr/>
            <p:nvPr/>
          </p:nvSpPr>
          <p:spPr>
            <a:xfrm>
              <a:off x="4258258" y="3285469"/>
              <a:ext cx="431026" cy="41280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</p:grpSp>
      <p:pic>
        <p:nvPicPr>
          <p:cNvPr id="10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314" y="1875841"/>
            <a:ext cx="1395301" cy="158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uppieren 10"/>
          <p:cNvGrpSpPr/>
          <p:nvPr/>
        </p:nvGrpSpPr>
        <p:grpSpPr>
          <a:xfrm rot="5400000">
            <a:off x="3753061" y="2385963"/>
            <a:ext cx="928015" cy="879250"/>
            <a:chOff x="3998778" y="2996952"/>
            <a:chExt cx="1000528" cy="974596"/>
          </a:xfrm>
        </p:grpSpPr>
        <p:pic>
          <p:nvPicPr>
            <p:cNvPr id="16" name="Picture 4" descr="https://www.iso.org/iobp/graphics/grs/18b2f730-030f-4631-b4a5-a645e9cb2572_200.png"/>
            <p:cNvPicPr>
              <a:picLocks noChangeAspect="1" noChangeArrowheads="1"/>
            </p:cNvPicPr>
            <p:nvPr/>
          </p:nvPicPr>
          <p:blipFill rotWithShape="1"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9" t="11109" r="19100" b="14092"/>
            <a:stretch/>
          </p:blipFill>
          <p:spPr bwMode="auto">
            <a:xfrm>
              <a:off x="3998778" y="2996952"/>
              <a:ext cx="1000528" cy="974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Ellipse 16"/>
            <p:cNvSpPr/>
            <p:nvPr/>
          </p:nvSpPr>
          <p:spPr>
            <a:xfrm>
              <a:off x="4258258" y="3285469"/>
              <a:ext cx="431026" cy="41280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</p:grpSp>
      <p:cxnSp>
        <p:nvCxnSpPr>
          <p:cNvPr id="12" name="Gerade Verbindung 11"/>
          <p:cNvCxnSpPr/>
          <p:nvPr/>
        </p:nvCxnSpPr>
        <p:spPr>
          <a:xfrm flipV="1">
            <a:off x="4478788" y="2782624"/>
            <a:ext cx="35581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/>
        </p:nvCxnSpPr>
        <p:spPr>
          <a:xfrm rot="5400000" flipV="1">
            <a:off x="3687977" y="2527084"/>
            <a:ext cx="0" cy="5118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feil nach rechts 20"/>
          <p:cNvSpPr/>
          <p:nvPr/>
        </p:nvSpPr>
        <p:spPr>
          <a:xfrm>
            <a:off x="6016003" y="2556256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P_brake_in</a:t>
            </a:r>
            <a:endParaRPr lang="de-AT" sz="1477" dirty="0"/>
          </a:p>
        </p:txBody>
      </p:sp>
      <p:sp>
        <p:nvSpPr>
          <p:cNvPr id="23" name="Pfeil nach rechts 22"/>
          <p:cNvSpPr/>
          <p:nvPr/>
        </p:nvSpPr>
        <p:spPr>
          <a:xfrm>
            <a:off x="7936452" y="2564965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P_wheel_in</a:t>
            </a:r>
            <a:endParaRPr lang="de-AT" sz="1477" dirty="0"/>
          </a:p>
        </p:txBody>
      </p:sp>
      <p:sp>
        <p:nvSpPr>
          <p:cNvPr id="24" name="Nach unten gekrümmter Pfeil 23"/>
          <p:cNvSpPr/>
          <p:nvPr/>
        </p:nvSpPr>
        <p:spPr>
          <a:xfrm>
            <a:off x="9293626" y="2516446"/>
            <a:ext cx="864096" cy="470080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9311938" y="3161753"/>
            <a:ext cx="1124026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schemeClr val="bg1"/>
                </a:solidFill>
              </a:rPr>
              <a:t>P_wheel_inertia</a:t>
            </a:r>
            <a:endParaRPr lang="de-AT" sz="1108" dirty="0">
              <a:solidFill>
                <a:schemeClr val="bg1"/>
              </a:solidFill>
            </a:endParaRPr>
          </a:p>
        </p:txBody>
      </p:sp>
      <p:pic>
        <p:nvPicPr>
          <p:cNvPr id="28" name="Picture 5" descr="https://cdn0.iconfinder.com/data/icons/cars-and-transportation-glyph/96/35-512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777" y="1999818"/>
            <a:ext cx="1604664" cy="160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feld 28"/>
          <p:cNvSpPr txBox="1"/>
          <p:nvPr/>
        </p:nvSpPr>
        <p:spPr>
          <a:xfrm>
            <a:off x="7332467" y="474432"/>
            <a:ext cx="615714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 err="1"/>
              <a:t>Axle</a:t>
            </a:r>
            <a:endParaRPr lang="de-AT" sz="1662" b="1" dirty="0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9097601" y="2801090"/>
            <a:ext cx="1184506" cy="17578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2382856" y="2774532"/>
            <a:ext cx="1184506" cy="17578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5052778" y="2678468"/>
            <a:ext cx="800806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P_axle_loss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197818" y="3231747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P_brake_loss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5" name="Pfeil nach rechts 34"/>
          <p:cNvSpPr/>
          <p:nvPr/>
        </p:nvSpPr>
        <p:spPr>
          <a:xfrm rot="16200000" flipH="1">
            <a:off x="9139538" y="3932049"/>
            <a:ext cx="1020960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P_trac</a:t>
            </a:r>
            <a:endParaRPr lang="de-AT" sz="1477" dirty="0"/>
          </a:p>
        </p:txBody>
      </p:sp>
      <p:sp>
        <p:nvSpPr>
          <p:cNvPr id="36" name="Textfeld 35"/>
          <p:cNvSpPr txBox="1"/>
          <p:nvPr/>
        </p:nvSpPr>
        <p:spPr>
          <a:xfrm>
            <a:off x="5673663" y="1939485"/>
            <a:ext cx="980981" cy="433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axle</a:t>
            </a:r>
            <a:r>
              <a:rPr lang="de-AT" sz="1108" b="1" dirty="0"/>
              <a:t> </a:t>
            </a:r>
          </a:p>
          <a:p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  <p:sp>
        <p:nvSpPr>
          <p:cNvPr id="37" name="Rechteck 36"/>
          <p:cNvSpPr/>
          <p:nvPr/>
        </p:nvSpPr>
        <p:spPr>
          <a:xfrm>
            <a:off x="4666536" y="1957254"/>
            <a:ext cx="1546003" cy="1599492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38" name="Rechteck 37"/>
          <p:cNvSpPr/>
          <p:nvPr/>
        </p:nvSpPr>
        <p:spPr>
          <a:xfrm>
            <a:off x="7026218" y="2094432"/>
            <a:ext cx="1147958" cy="140342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39" name="Rechteck 38"/>
          <p:cNvSpPr/>
          <p:nvPr/>
        </p:nvSpPr>
        <p:spPr>
          <a:xfrm>
            <a:off x="8941497" y="1701564"/>
            <a:ext cx="1568354" cy="207889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40" name="Textfeld 39"/>
          <p:cNvSpPr txBox="1"/>
          <p:nvPr/>
        </p:nvSpPr>
        <p:spPr>
          <a:xfrm>
            <a:off x="7716597" y="2077041"/>
            <a:ext cx="652420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brake</a:t>
            </a:r>
            <a:endParaRPr lang="de-AT" sz="1108" b="1" dirty="0"/>
          </a:p>
        </p:txBody>
      </p:sp>
      <p:sp>
        <p:nvSpPr>
          <p:cNvPr id="41" name="Textfeld 40"/>
          <p:cNvSpPr txBox="1"/>
          <p:nvPr/>
        </p:nvSpPr>
        <p:spPr>
          <a:xfrm>
            <a:off x="9939756" y="1701565"/>
            <a:ext cx="68470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wheel</a:t>
            </a:r>
            <a:endParaRPr lang="de-AT" sz="1108" b="1" dirty="0"/>
          </a:p>
        </p:txBody>
      </p:sp>
    </p:spTree>
    <p:extLst>
      <p:ext uri="{BB962C8B-B14F-4D97-AF65-F5344CB8AC3E}">
        <p14:creationId xmlns:p14="http://schemas.microsoft.com/office/powerpoint/2010/main" val="3785686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/>
          <p:cNvGrpSpPr/>
          <p:nvPr/>
        </p:nvGrpSpPr>
        <p:grpSpPr>
          <a:xfrm>
            <a:off x="7143104" y="1966684"/>
            <a:ext cx="1220569" cy="701202"/>
            <a:chOff x="2843808" y="1446243"/>
            <a:chExt cx="944488" cy="542597"/>
          </a:xfrm>
        </p:grpSpPr>
        <p:sp>
          <p:nvSpPr>
            <p:cNvPr id="27" name="Rechteck 26"/>
            <p:cNvSpPr/>
            <p:nvPr/>
          </p:nvSpPr>
          <p:spPr>
            <a:xfrm>
              <a:off x="32038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3356248" y="1446243"/>
              <a:ext cx="72008" cy="5425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29" name="Gerade Verbindung 28"/>
            <p:cNvCxnSpPr/>
            <p:nvPr/>
          </p:nvCxnSpPr>
          <p:spPr>
            <a:xfrm>
              <a:off x="2843808" y="1717541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/>
          </p:nvCxnSpPr>
          <p:spPr>
            <a:xfrm>
              <a:off x="3428256" y="1712962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Pfeil nach rechts 31"/>
          <p:cNvSpPr/>
          <p:nvPr/>
        </p:nvSpPr>
        <p:spPr>
          <a:xfrm>
            <a:off x="8040436" y="2069673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P_clutch_out</a:t>
            </a:r>
            <a:endParaRPr lang="de-AT" sz="1477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2225876" y="341443"/>
            <a:ext cx="5216340" cy="3585126"/>
            <a:chOff x="22045" y="0"/>
            <a:chExt cx="5651035" cy="3883886"/>
          </a:xfrm>
        </p:grpSpPr>
        <p:grpSp>
          <p:nvGrpSpPr>
            <p:cNvPr id="5" name="Gruppieren 4"/>
            <p:cNvGrpSpPr>
              <a:grpSpLocks noChangeAspect="1"/>
            </p:cNvGrpSpPr>
            <p:nvPr/>
          </p:nvGrpSpPr>
          <p:grpSpPr>
            <a:xfrm>
              <a:off x="1094364" y="889016"/>
              <a:ext cx="4578716" cy="2994870"/>
              <a:chOff x="1166805" y="680437"/>
              <a:chExt cx="4346176" cy="2842770"/>
            </a:xfrm>
          </p:grpSpPr>
          <p:grpSp>
            <p:nvGrpSpPr>
              <p:cNvPr id="9" name="Gruppieren 8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14" name="Rechteck 13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5" name="Rechteck 14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16" name="Abgerundetes Rechteck 15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17" name="Gerade Verbindung 16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Rechteck 17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9" name="Rechteck 18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0" name="Rechteck 19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1" name="Abgerundetes Rechteck 20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23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4" name="Gerade Verbindung 23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Pfeil nach rechts 9"/>
              <p:cNvSpPr/>
              <p:nvPr/>
            </p:nvSpPr>
            <p:spPr>
              <a:xfrm>
                <a:off x="4424277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1" name="Nach unten gekrümmter Pfeil 10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Pfeil nach rechts 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7" name="Pfeil nach rechts 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8" name="Pfeil nach rechts 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7442215" y="367313"/>
            <a:ext cx="3335176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AMT – Transmission Input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pic>
        <p:nvPicPr>
          <p:cNvPr id="33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3698931" y="4438246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Pfeil nach rechts 33"/>
          <p:cNvSpPr/>
          <p:nvPr/>
        </p:nvSpPr>
        <p:spPr>
          <a:xfrm>
            <a:off x="9348789" y="2069672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36" name="Pfeil nach rechts 35"/>
          <p:cNvSpPr/>
          <p:nvPr/>
        </p:nvSpPr>
        <p:spPr>
          <a:xfrm>
            <a:off x="2417231" y="4760699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37" name="Pfeil nach rechts 36"/>
          <p:cNvSpPr/>
          <p:nvPr/>
        </p:nvSpPr>
        <p:spPr>
          <a:xfrm>
            <a:off x="4754013" y="4769584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pic>
        <p:nvPicPr>
          <p:cNvPr id="38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5994876" y="4374328"/>
            <a:ext cx="2045560" cy="1414749"/>
          </a:xfrm>
          <a:prstGeom prst="rect">
            <a:avLst/>
          </a:prstGeom>
          <a:noFill/>
        </p:spPr>
      </p:pic>
      <p:sp>
        <p:nvSpPr>
          <p:cNvPr id="42" name="Pfeil nach rechts 41"/>
          <p:cNvSpPr/>
          <p:nvPr/>
        </p:nvSpPr>
        <p:spPr>
          <a:xfrm>
            <a:off x="8023030" y="4727970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43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9151652" y="4281567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Pfeil nach rechts 44"/>
          <p:cNvSpPr/>
          <p:nvPr/>
        </p:nvSpPr>
        <p:spPr>
          <a:xfrm rot="16200000" flipH="1">
            <a:off x="9533122" y="5975785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sp>
        <p:nvSpPr>
          <p:cNvPr id="46" name="Rechteck 45"/>
          <p:cNvSpPr/>
          <p:nvPr/>
        </p:nvSpPr>
        <p:spPr>
          <a:xfrm>
            <a:off x="6668934" y="4574466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sp>
        <p:nvSpPr>
          <p:cNvPr id="40" name="Rechteck 39"/>
          <p:cNvSpPr/>
          <p:nvPr/>
        </p:nvSpPr>
        <p:spPr>
          <a:xfrm>
            <a:off x="6624413" y="5206582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39" name="Nach unten gekrümmter Pfeil 38"/>
          <p:cNvSpPr/>
          <p:nvPr/>
        </p:nvSpPr>
        <p:spPr>
          <a:xfrm>
            <a:off x="6676321" y="4681083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7365068" y="2696952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P_clutch_loss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3851475" y="5441951"/>
            <a:ext cx="727782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747150" y="4429850"/>
            <a:ext cx="791902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P_axle_loss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9544932" y="4441859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3165886" y="1047326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2" name="Textfeld 51"/>
          <p:cNvSpPr txBox="1"/>
          <p:nvPr/>
        </p:nvSpPr>
        <p:spPr>
          <a:xfrm>
            <a:off x="5843779" y="1047327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53" name="Rechteck 52"/>
          <p:cNvSpPr/>
          <p:nvPr/>
        </p:nvSpPr>
        <p:spPr>
          <a:xfrm>
            <a:off x="7323599" y="1495280"/>
            <a:ext cx="951741" cy="151891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4" name="Textfeld 53"/>
          <p:cNvSpPr txBox="1"/>
          <p:nvPr/>
        </p:nvSpPr>
        <p:spPr>
          <a:xfrm>
            <a:off x="7784140" y="1495279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clutch</a:t>
            </a:r>
            <a:endParaRPr lang="de-AT" sz="1108" b="1" dirty="0"/>
          </a:p>
        </p:txBody>
      </p:sp>
      <p:sp>
        <p:nvSpPr>
          <p:cNvPr id="55" name="Rechteck 54"/>
          <p:cNvSpPr/>
          <p:nvPr/>
        </p:nvSpPr>
        <p:spPr>
          <a:xfrm>
            <a:off x="5881182" y="4190960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6" name="Textfeld 55"/>
          <p:cNvSpPr txBox="1"/>
          <p:nvPr/>
        </p:nvSpPr>
        <p:spPr>
          <a:xfrm>
            <a:off x="7617327" y="4184696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57" name="Rechteck 56"/>
          <p:cNvSpPr/>
          <p:nvPr/>
        </p:nvSpPr>
        <p:spPr>
          <a:xfrm>
            <a:off x="3584007" y="4190957"/>
            <a:ext cx="1356630" cy="151545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58" name="Textfeld 57"/>
          <p:cNvSpPr txBox="1"/>
          <p:nvPr/>
        </p:nvSpPr>
        <p:spPr>
          <a:xfrm>
            <a:off x="4332819" y="4191441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59" name="Rechteck 58"/>
          <p:cNvSpPr/>
          <p:nvPr/>
        </p:nvSpPr>
        <p:spPr>
          <a:xfrm>
            <a:off x="9269676" y="4192736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0" name="Textfeld 59"/>
          <p:cNvSpPr txBox="1"/>
          <p:nvPr/>
        </p:nvSpPr>
        <p:spPr>
          <a:xfrm>
            <a:off x="9863454" y="4198471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94923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5"/>
          <p:cNvGrpSpPr/>
          <p:nvPr/>
        </p:nvGrpSpPr>
        <p:grpSpPr>
          <a:xfrm>
            <a:off x="8339544" y="1767277"/>
            <a:ext cx="1037823" cy="1177990"/>
            <a:chOff x="3412126" y="1300269"/>
            <a:chExt cx="1386172" cy="1345216"/>
          </a:xfrm>
        </p:grpSpPr>
        <p:sp>
          <p:nvSpPr>
            <p:cNvPr id="47" name="Flussdiagramm: Grenzstelle 46"/>
            <p:cNvSpPr/>
            <p:nvPr/>
          </p:nvSpPr>
          <p:spPr>
            <a:xfrm rot="5400000">
              <a:off x="3395336" y="1756853"/>
              <a:ext cx="1345216" cy="43204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52" name="Ellipse 51"/>
            <p:cNvSpPr/>
            <p:nvPr/>
          </p:nvSpPr>
          <p:spPr>
            <a:xfrm>
              <a:off x="3850020" y="1300269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55" name="Ellipse 54"/>
            <p:cNvSpPr/>
            <p:nvPr/>
          </p:nvSpPr>
          <p:spPr>
            <a:xfrm>
              <a:off x="3850020" y="2236605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60" name="Gerade Verbindung 59"/>
            <p:cNvCxnSpPr/>
            <p:nvPr/>
          </p:nvCxnSpPr>
          <p:spPr>
            <a:xfrm>
              <a:off x="3412126" y="1972877"/>
              <a:ext cx="45887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/>
            <p:nvPr/>
          </p:nvCxnSpPr>
          <p:spPr>
            <a:xfrm>
              <a:off x="4282068" y="1972877"/>
              <a:ext cx="5162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6989195" y="4218281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3680427" y="4201652"/>
            <a:ext cx="2045560" cy="1414749"/>
          </a:xfrm>
          <a:prstGeom prst="rect">
            <a:avLst/>
          </a:prstGeom>
          <a:noFill/>
        </p:spPr>
      </p:pic>
      <p:sp>
        <p:nvSpPr>
          <p:cNvPr id="42" name="Rechteck 41"/>
          <p:cNvSpPr/>
          <p:nvPr/>
        </p:nvSpPr>
        <p:spPr>
          <a:xfrm>
            <a:off x="4386276" y="4401790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sp>
        <p:nvSpPr>
          <p:cNvPr id="38" name="Pfeil nach rechts 37"/>
          <p:cNvSpPr/>
          <p:nvPr/>
        </p:nvSpPr>
        <p:spPr>
          <a:xfrm>
            <a:off x="9084336" y="2116823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39" name="Pfeil nach rechts 38"/>
          <p:cNvSpPr/>
          <p:nvPr/>
        </p:nvSpPr>
        <p:spPr>
          <a:xfrm>
            <a:off x="2414615" y="4600463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sp>
        <p:nvSpPr>
          <p:cNvPr id="40" name="Nach unten gekrümmter Pfeil 39"/>
          <p:cNvSpPr/>
          <p:nvPr/>
        </p:nvSpPr>
        <p:spPr>
          <a:xfrm>
            <a:off x="4361872" y="4499523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4309964" y="5025022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44" name="Pfeil nach rechts 43"/>
          <p:cNvSpPr/>
          <p:nvPr/>
        </p:nvSpPr>
        <p:spPr>
          <a:xfrm>
            <a:off x="5698610" y="4549618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49" name="Textfeld 48"/>
          <p:cNvSpPr txBox="1"/>
          <p:nvPr/>
        </p:nvSpPr>
        <p:spPr>
          <a:xfrm>
            <a:off x="6847180" y="402180"/>
            <a:ext cx="3294460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AT – Transmission Output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sp>
        <p:nvSpPr>
          <p:cNvPr id="50" name="Pfeil nach rechts 49"/>
          <p:cNvSpPr/>
          <p:nvPr/>
        </p:nvSpPr>
        <p:spPr>
          <a:xfrm>
            <a:off x="8044916" y="4549952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51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9173538" y="4103549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Pfeil nach rechts 53"/>
          <p:cNvSpPr/>
          <p:nvPr/>
        </p:nvSpPr>
        <p:spPr>
          <a:xfrm rot="16200000" flipH="1">
            <a:off x="9555008" y="5797767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grpSp>
        <p:nvGrpSpPr>
          <p:cNvPr id="59" name="Gruppieren 58"/>
          <p:cNvGrpSpPr/>
          <p:nvPr/>
        </p:nvGrpSpPr>
        <p:grpSpPr>
          <a:xfrm>
            <a:off x="2304694" y="371729"/>
            <a:ext cx="5251878" cy="3585126"/>
            <a:chOff x="22045" y="0"/>
            <a:chExt cx="5689535" cy="3883886"/>
          </a:xfrm>
        </p:grpSpPr>
        <p:grpSp>
          <p:nvGrpSpPr>
            <p:cNvPr id="27" name="Gruppieren 26"/>
            <p:cNvGrpSpPr>
              <a:grpSpLocks noChangeAspect="1"/>
            </p:cNvGrpSpPr>
            <p:nvPr/>
          </p:nvGrpSpPr>
          <p:grpSpPr>
            <a:xfrm>
              <a:off x="1094364" y="889016"/>
              <a:ext cx="4617216" cy="2994870"/>
              <a:chOff x="1166805" y="680437"/>
              <a:chExt cx="4382720" cy="2842770"/>
            </a:xfrm>
          </p:grpSpPr>
          <p:grpSp>
            <p:nvGrpSpPr>
              <p:cNvPr id="4" name="Gruppieren 3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5" name="Rechteck 4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6" name="Rechteck 5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7" name="Abgerundetes Rechteck 6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8" name="Gerade Verbindung 7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" name="Rechteck 8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0" name="Rechteck 9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1" name="Rechteck 10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2" name="Abgerundetes Rechteck 11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3" name="Rechteck 12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14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15" name="Gerade Verbindung 14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Pfeil nach rechts 15"/>
              <p:cNvSpPr/>
              <p:nvPr/>
            </p:nvSpPr>
            <p:spPr>
              <a:xfrm>
                <a:off x="4460821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9" name="Nach unten gekrümmter Pfeil 18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6" name="Pfeil nach rechts 5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57" name="Pfeil nach rechts 5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58" name="Pfeil nach rechts 5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62" name="Pfeil nach rechts 61"/>
          <p:cNvSpPr/>
          <p:nvPr/>
        </p:nvSpPr>
        <p:spPr>
          <a:xfrm>
            <a:off x="7584631" y="2120238"/>
            <a:ext cx="1027186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P_tc_in</a:t>
            </a:r>
            <a:endParaRPr lang="de-AT" sz="1477" dirty="0"/>
          </a:p>
        </p:txBody>
      </p:sp>
      <p:sp>
        <p:nvSpPr>
          <p:cNvPr id="64" name="Textfeld 63"/>
          <p:cNvSpPr txBox="1"/>
          <p:nvPr/>
        </p:nvSpPr>
        <p:spPr>
          <a:xfrm rot="16200000">
            <a:off x="8496707" y="2260378"/>
            <a:ext cx="667691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P_tc_loss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4490280" y="4248898"/>
            <a:ext cx="735821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P_gbx_loss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7116308" y="5152118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9582165" y="4288149"/>
            <a:ext cx="880528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3244704" y="1077612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9" name="Textfeld 68"/>
          <p:cNvSpPr txBox="1"/>
          <p:nvPr/>
        </p:nvSpPr>
        <p:spPr>
          <a:xfrm>
            <a:off x="5922597" y="1077613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70" name="Rechteck 69"/>
          <p:cNvSpPr/>
          <p:nvPr/>
        </p:nvSpPr>
        <p:spPr>
          <a:xfrm>
            <a:off x="3638247" y="4095367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1" name="Textfeld 70"/>
          <p:cNvSpPr txBox="1"/>
          <p:nvPr/>
        </p:nvSpPr>
        <p:spPr>
          <a:xfrm>
            <a:off x="5374392" y="4089103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72" name="Rechteck 71"/>
          <p:cNvSpPr/>
          <p:nvPr/>
        </p:nvSpPr>
        <p:spPr>
          <a:xfrm>
            <a:off x="6853217" y="4002243"/>
            <a:ext cx="1356630" cy="15554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3" name="Textfeld 72"/>
          <p:cNvSpPr txBox="1"/>
          <p:nvPr/>
        </p:nvSpPr>
        <p:spPr>
          <a:xfrm>
            <a:off x="7604085" y="4013423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74" name="Rechteck 73"/>
          <p:cNvSpPr/>
          <p:nvPr/>
        </p:nvSpPr>
        <p:spPr>
          <a:xfrm>
            <a:off x="9249225" y="3956857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5" name="Textfeld 74"/>
          <p:cNvSpPr txBox="1"/>
          <p:nvPr/>
        </p:nvSpPr>
        <p:spPr>
          <a:xfrm>
            <a:off x="9843004" y="3962592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  <p:sp>
        <p:nvSpPr>
          <p:cNvPr id="76" name="Rechteck 75"/>
          <p:cNvSpPr/>
          <p:nvPr/>
        </p:nvSpPr>
        <p:spPr>
          <a:xfrm>
            <a:off x="8339545" y="1512558"/>
            <a:ext cx="1013727" cy="154123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77" name="Textfeld 76"/>
          <p:cNvSpPr txBox="1"/>
          <p:nvPr/>
        </p:nvSpPr>
        <p:spPr>
          <a:xfrm>
            <a:off x="8491758" y="1511587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torque</a:t>
            </a:r>
            <a:r>
              <a:rPr lang="de-AT" sz="1108" b="1" dirty="0"/>
              <a:t> </a:t>
            </a:r>
            <a:r>
              <a:rPr lang="de-AT" sz="1108" b="1" dirty="0" err="1"/>
              <a:t>conv</a:t>
            </a:r>
            <a:r>
              <a:rPr lang="de-AT" sz="1108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26039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/>
          <p:cNvGrpSpPr/>
          <p:nvPr/>
        </p:nvGrpSpPr>
        <p:grpSpPr>
          <a:xfrm>
            <a:off x="3553782" y="4426034"/>
            <a:ext cx="1037823" cy="1177990"/>
            <a:chOff x="3412126" y="1300269"/>
            <a:chExt cx="1386172" cy="1345216"/>
          </a:xfrm>
        </p:grpSpPr>
        <p:sp>
          <p:nvSpPr>
            <p:cNvPr id="48" name="Flussdiagramm: Grenzstelle 47"/>
            <p:cNvSpPr/>
            <p:nvPr/>
          </p:nvSpPr>
          <p:spPr>
            <a:xfrm rot="5400000">
              <a:off x="3395336" y="1756853"/>
              <a:ext cx="1345216" cy="432048"/>
            </a:xfrm>
            <a:prstGeom prst="flowChartTermina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49" name="Ellipse 48"/>
            <p:cNvSpPr/>
            <p:nvPr/>
          </p:nvSpPr>
          <p:spPr>
            <a:xfrm>
              <a:off x="3850020" y="1300269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sp>
          <p:nvSpPr>
            <p:cNvPr id="50" name="Ellipse 49"/>
            <p:cNvSpPr/>
            <p:nvPr/>
          </p:nvSpPr>
          <p:spPr>
            <a:xfrm>
              <a:off x="3850020" y="2236605"/>
              <a:ext cx="432048" cy="4088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1662"/>
            </a:p>
          </p:txBody>
        </p:sp>
        <p:cxnSp>
          <p:nvCxnSpPr>
            <p:cNvPr id="51" name="Gerade Verbindung 50"/>
            <p:cNvCxnSpPr/>
            <p:nvPr/>
          </p:nvCxnSpPr>
          <p:spPr>
            <a:xfrm>
              <a:off x="3412126" y="1972877"/>
              <a:ext cx="458871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/>
          </p:nvCxnSpPr>
          <p:spPr>
            <a:xfrm>
              <a:off x="4282068" y="1972877"/>
              <a:ext cx="51623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pieren 3"/>
          <p:cNvGrpSpPr/>
          <p:nvPr/>
        </p:nvGrpSpPr>
        <p:grpSpPr>
          <a:xfrm>
            <a:off x="2262875" y="359553"/>
            <a:ext cx="5216340" cy="3585126"/>
            <a:chOff x="22045" y="0"/>
            <a:chExt cx="5651035" cy="3883886"/>
          </a:xfrm>
        </p:grpSpPr>
        <p:grpSp>
          <p:nvGrpSpPr>
            <p:cNvPr id="5" name="Gruppieren 4"/>
            <p:cNvGrpSpPr>
              <a:grpSpLocks noChangeAspect="1"/>
            </p:cNvGrpSpPr>
            <p:nvPr/>
          </p:nvGrpSpPr>
          <p:grpSpPr>
            <a:xfrm>
              <a:off x="1094364" y="889016"/>
              <a:ext cx="4578716" cy="2994870"/>
              <a:chOff x="1166805" y="680437"/>
              <a:chExt cx="4346176" cy="2842770"/>
            </a:xfrm>
          </p:grpSpPr>
          <p:grpSp>
            <p:nvGrpSpPr>
              <p:cNvPr id="9" name="Gruppieren 8"/>
              <p:cNvGrpSpPr>
                <a:grpSpLocks noChangeAspect="1"/>
              </p:cNvGrpSpPr>
              <p:nvPr/>
            </p:nvGrpSpPr>
            <p:grpSpPr>
              <a:xfrm>
                <a:off x="1166805" y="680437"/>
                <a:ext cx="3324024" cy="2842770"/>
                <a:chOff x="8259495" y="6523053"/>
                <a:chExt cx="3037849" cy="2598027"/>
              </a:xfrm>
            </p:grpSpPr>
            <p:sp>
              <p:nvSpPr>
                <p:cNvPr id="14" name="Rechteck 13"/>
                <p:cNvSpPr/>
                <p:nvPr/>
              </p:nvSpPr>
              <p:spPr>
                <a:xfrm rot="10800000">
                  <a:off x="8472242" y="6962764"/>
                  <a:ext cx="2493021" cy="1309634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5" name="Rechteck 14"/>
                <p:cNvSpPr/>
                <p:nvPr/>
              </p:nvSpPr>
              <p:spPr>
                <a:xfrm>
                  <a:off x="10965265" y="7464896"/>
                  <a:ext cx="199248" cy="28803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 dirty="0"/>
                </a:p>
              </p:txBody>
            </p:sp>
            <p:sp>
              <p:nvSpPr>
                <p:cNvPr id="16" name="Abgerundetes Rechteck 15"/>
                <p:cNvSpPr/>
                <p:nvPr/>
              </p:nvSpPr>
              <p:spPr>
                <a:xfrm>
                  <a:off x="9592511" y="6523053"/>
                  <a:ext cx="858512" cy="439711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cxnSp>
              <p:nvCxnSpPr>
                <p:cNvPr id="17" name="Gerade Verbindung 16"/>
                <p:cNvCxnSpPr/>
                <p:nvPr/>
              </p:nvCxnSpPr>
              <p:spPr>
                <a:xfrm flipV="1">
                  <a:off x="8314146" y="7613574"/>
                  <a:ext cx="2983198" cy="23309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8" name="Rechteck 17"/>
                <p:cNvSpPr/>
                <p:nvPr/>
              </p:nvSpPr>
              <p:spPr>
                <a:xfrm>
                  <a:off x="8379611" y="7536904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19" name="Rechteck 18"/>
                <p:cNvSpPr/>
                <p:nvPr/>
              </p:nvSpPr>
              <p:spPr>
                <a:xfrm>
                  <a:off x="11164513" y="7201463"/>
                  <a:ext cx="72008" cy="87084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0" name="Rechteck 19"/>
                <p:cNvSpPr/>
                <p:nvPr/>
              </p:nvSpPr>
              <p:spPr>
                <a:xfrm>
                  <a:off x="8314146" y="7248872"/>
                  <a:ext cx="52397" cy="1872208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1" name="Abgerundetes Rechteck 20"/>
                <p:cNvSpPr/>
                <p:nvPr/>
              </p:nvSpPr>
              <p:spPr>
                <a:xfrm>
                  <a:off x="8472241" y="8401000"/>
                  <a:ext cx="1045525" cy="648072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sp>
              <p:nvSpPr>
                <p:cNvPr id="22" name="Rechteck 21"/>
                <p:cNvSpPr/>
                <p:nvPr/>
              </p:nvSpPr>
              <p:spPr>
                <a:xfrm>
                  <a:off x="8371149" y="8653028"/>
                  <a:ext cx="92631" cy="144016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AT" sz="1662"/>
                </a:p>
              </p:txBody>
            </p:sp>
            <p:pic>
              <p:nvPicPr>
                <p:cNvPr id="23" name="Picture 3" descr="K:\Rexeis Hanna\Logos\VECTO_Engine\Muscheldiagramm_Isolinien.PNG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636986" y="7030347"/>
                  <a:ext cx="1068182" cy="101777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4" name="Gerade Verbindung 23"/>
                <p:cNvCxnSpPr/>
                <p:nvPr/>
              </p:nvCxnSpPr>
              <p:spPr>
                <a:xfrm>
                  <a:off x="8259495" y="8725036"/>
                  <a:ext cx="1339993" cy="0"/>
                </a:xfrm>
                <a:prstGeom prst="line">
                  <a:avLst/>
                </a:prstGeom>
                <a:ln>
                  <a:prstDash val="lg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Pfeil nach rechts 9"/>
              <p:cNvSpPr/>
              <p:nvPr/>
            </p:nvSpPr>
            <p:spPr>
              <a:xfrm>
                <a:off x="4424277" y="1634814"/>
                <a:ext cx="1088704" cy="467545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AT" sz="1108" dirty="0" err="1"/>
                  <a:t>P_eng_out</a:t>
                </a:r>
                <a:endParaRPr lang="de-AT" sz="1292" dirty="0"/>
              </a:p>
            </p:txBody>
          </p:sp>
          <p:sp>
            <p:nvSpPr>
              <p:cNvPr id="11" name="Nach unten gekrümmter Pfeil 10"/>
              <p:cNvSpPr/>
              <p:nvPr/>
            </p:nvSpPr>
            <p:spPr>
              <a:xfrm>
                <a:off x="3095088" y="1613734"/>
                <a:ext cx="856529" cy="509253"/>
              </a:xfrm>
              <a:prstGeom prst="curvedDownArrow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sz="1292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3008260" y="2127124"/>
                <a:ext cx="1015739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P_eng_inertia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1812291" y="2277018"/>
                <a:ext cx="707490" cy="2702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de-AT" sz="1108" dirty="0" err="1">
                    <a:solidFill>
                      <a:prstClr val="black"/>
                    </a:solidFill>
                  </a:rPr>
                  <a:t>P_fcmap</a:t>
                </a:r>
                <a:endParaRPr lang="de-AT" sz="1292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" name="Pfeil nach rechts 5"/>
            <p:cNvSpPr/>
            <p:nvPr/>
          </p:nvSpPr>
          <p:spPr>
            <a:xfrm flipH="1">
              <a:off x="22045" y="1888535"/>
              <a:ext cx="113013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8" dirty="0" err="1"/>
                <a:t>P_aux</a:t>
              </a:r>
              <a:endParaRPr lang="de-AT" sz="1292" dirty="0"/>
            </a:p>
          </p:txBody>
        </p:sp>
        <p:sp>
          <p:nvSpPr>
            <p:cNvPr id="7" name="Pfeil nach rechts 6"/>
            <p:cNvSpPr/>
            <p:nvPr/>
          </p:nvSpPr>
          <p:spPr>
            <a:xfrm rot="16200000">
              <a:off x="2241722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P_pto_transm</a:t>
              </a:r>
              <a:endParaRPr lang="de-AT" sz="1108" dirty="0"/>
            </a:p>
          </p:txBody>
        </p:sp>
        <p:sp>
          <p:nvSpPr>
            <p:cNvPr id="8" name="Pfeil nach rechts 7"/>
            <p:cNvSpPr/>
            <p:nvPr/>
          </p:nvSpPr>
          <p:spPr>
            <a:xfrm rot="16200000">
              <a:off x="2808189" y="378712"/>
              <a:ext cx="1249986" cy="492561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015" dirty="0" err="1"/>
                <a:t>P_pto_consum</a:t>
              </a:r>
              <a:endParaRPr lang="de-AT" sz="1108" dirty="0"/>
            </a:p>
          </p:txBody>
        </p:sp>
      </p:grpSp>
      <p:sp>
        <p:nvSpPr>
          <p:cNvPr id="25" name="Textfeld 24"/>
          <p:cNvSpPr txBox="1"/>
          <p:nvPr/>
        </p:nvSpPr>
        <p:spPr>
          <a:xfrm>
            <a:off x="7479216" y="385423"/>
            <a:ext cx="3132557" cy="369669"/>
          </a:xfrm>
          <a:prstGeom prst="rect">
            <a:avLst/>
          </a:prstGeom>
          <a:noFill/>
        </p:spPr>
        <p:txBody>
          <a:bodyPr wrap="none" lIns="112792" tIns="56396" rIns="112792" bIns="56396" rtlCol="0">
            <a:spAutoFit/>
          </a:bodyPr>
          <a:lstStyle/>
          <a:p>
            <a:r>
              <a:rPr lang="de-AT" sz="1662" b="1" dirty="0"/>
              <a:t>AT – Transmission Input </a:t>
            </a:r>
            <a:r>
              <a:rPr lang="de-AT" sz="1662" b="1" dirty="0" err="1"/>
              <a:t>Retarder</a:t>
            </a:r>
            <a:endParaRPr lang="de-AT" sz="1662" b="1" dirty="0"/>
          </a:p>
        </p:txBody>
      </p:sp>
      <p:pic>
        <p:nvPicPr>
          <p:cNvPr id="33" name="Picture 4" descr="https://www.iso.org/iobp/graphics/grs/18b2f730-030f-4631-b4a5-a645e9cb2572_200.png"/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09" t="11109" r="19100" b="14092"/>
          <a:stretch/>
        </p:blipFill>
        <p:spPr bwMode="auto">
          <a:xfrm>
            <a:off x="8800226" y="1747761"/>
            <a:ext cx="1136312" cy="111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Pfeil nach rechts 33"/>
          <p:cNvSpPr/>
          <p:nvPr/>
        </p:nvSpPr>
        <p:spPr>
          <a:xfrm>
            <a:off x="7522569" y="2111700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P_ret_in</a:t>
            </a:r>
            <a:endParaRPr lang="de-AT" sz="1477" dirty="0"/>
          </a:p>
        </p:txBody>
      </p:sp>
      <p:sp>
        <p:nvSpPr>
          <p:cNvPr id="36" name="Pfeil nach rechts 35"/>
          <p:cNvSpPr/>
          <p:nvPr/>
        </p:nvSpPr>
        <p:spPr>
          <a:xfrm>
            <a:off x="2454230" y="4778809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P_tc_in</a:t>
            </a:r>
            <a:endParaRPr lang="de-AT" sz="1477" dirty="0"/>
          </a:p>
        </p:txBody>
      </p:sp>
      <p:sp>
        <p:nvSpPr>
          <p:cNvPr id="37" name="Pfeil nach rechts 36"/>
          <p:cNvSpPr/>
          <p:nvPr/>
        </p:nvSpPr>
        <p:spPr>
          <a:xfrm>
            <a:off x="4364551" y="4778809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P_gbx_in</a:t>
            </a:r>
            <a:endParaRPr lang="de-AT" sz="1477" dirty="0"/>
          </a:p>
        </p:txBody>
      </p:sp>
      <p:pic>
        <p:nvPicPr>
          <p:cNvPr id="38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099" t="32580" r="7572" b="8676"/>
          <a:stretch/>
        </p:blipFill>
        <p:spPr bwMode="auto">
          <a:xfrm>
            <a:off x="5605413" y="4383553"/>
            <a:ext cx="2045560" cy="1414749"/>
          </a:xfrm>
          <a:prstGeom prst="rect">
            <a:avLst/>
          </a:prstGeom>
          <a:noFill/>
        </p:spPr>
      </p:pic>
      <p:sp>
        <p:nvSpPr>
          <p:cNvPr id="42" name="Pfeil nach rechts 41"/>
          <p:cNvSpPr/>
          <p:nvPr/>
        </p:nvSpPr>
        <p:spPr>
          <a:xfrm>
            <a:off x="7633568" y="4737195"/>
            <a:ext cx="1308354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P_angle_in</a:t>
            </a:r>
            <a:endParaRPr lang="de-AT" sz="1477" dirty="0"/>
          </a:p>
        </p:txBody>
      </p:sp>
      <p:pic>
        <p:nvPicPr>
          <p:cNvPr id="43" name="Picture 2" descr="https://cdn3.iconfinder.com/data/icons/glypho-transport/64/car-transmission-gears-512.png"/>
          <p:cNvPicPr>
            <a:picLocks noChangeAspect="1" noChangeArrowheads="1"/>
          </p:cNvPicPr>
          <p:nvPr/>
        </p:nvPicPr>
        <p:blipFill rotWithShape="1"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  <a14:imgEffect>
                      <a14:saturation sat="21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8715"/>
          <a:stretch/>
        </p:blipFill>
        <p:spPr bwMode="auto">
          <a:xfrm rot="16200000">
            <a:off x="8762189" y="4290793"/>
            <a:ext cx="1438175" cy="176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Pfeil nach rechts 44"/>
          <p:cNvSpPr/>
          <p:nvPr/>
        </p:nvSpPr>
        <p:spPr>
          <a:xfrm rot="16200000" flipH="1">
            <a:off x="9143660" y="5985010"/>
            <a:ext cx="934842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P_axle_in</a:t>
            </a:r>
            <a:endParaRPr lang="de-AT" sz="1477" dirty="0"/>
          </a:p>
        </p:txBody>
      </p:sp>
      <p:sp>
        <p:nvSpPr>
          <p:cNvPr id="46" name="Rechteck 45"/>
          <p:cNvSpPr/>
          <p:nvPr/>
        </p:nvSpPr>
        <p:spPr>
          <a:xfrm>
            <a:off x="6279471" y="4583691"/>
            <a:ext cx="843293" cy="750328"/>
          </a:xfrm>
          <a:prstGeom prst="rect">
            <a:avLst/>
          </a:prstGeom>
          <a:solidFill>
            <a:srgbClr val="2F5F99"/>
          </a:solidFill>
          <a:ln>
            <a:solidFill>
              <a:srgbClr val="2F5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 dirty="0"/>
          </a:p>
        </p:txBody>
      </p:sp>
      <p:sp>
        <p:nvSpPr>
          <p:cNvPr id="40" name="Rechteck 39"/>
          <p:cNvSpPr/>
          <p:nvPr/>
        </p:nvSpPr>
        <p:spPr>
          <a:xfrm>
            <a:off x="6243835" y="5198038"/>
            <a:ext cx="978153" cy="262829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pPr lvl="0" algn="ctr"/>
            <a:r>
              <a:rPr lang="de-AT" sz="1108" dirty="0" err="1">
                <a:solidFill>
                  <a:prstClr val="black"/>
                </a:solidFill>
              </a:rPr>
              <a:t>P_gbx_inertia</a:t>
            </a:r>
            <a:endParaRPr lang="de-AT" sz="1292" dirty="0">
              <a:solidFill>
                <a:prstClr val="black"/>
              </a:solidFill>
            </a:endParaRPr>
          </a:p>
        </p:txBody>
      </p:sp>
      <p:sp>
        <p:nvSpPr>
          <p:cNvPr id="39" name="Nach unten gekrümmter Pfeil 38"/>
          <p:cNvSpPr/>
          <p:nvPr/>
        </p:nvSpPr>
        <p:spPr>
          <a:xfrm>
            <a:off x="6295743" y="4672539"/>
            <a:ext cx="832945" cy="495231"/>
          </a:xfrm>
          <a:prstGeom prst="curved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92" dirty="0">
              <a:solidFill>
                <a:schemeClr val="tx1"/>
              </a:solidFill>
            </a:endParaRPr>
          </a:p>
        </p:txBody>
      </p:sp>
      <p:sp>
        <p:nvSpPr>
          <p:cNvPr id="53" name="Pfeil nach rechts 52"/>
          <p:cNvSpPr/>
          <p:nvPr/>
        </p:nvSpPr>
        <p:spPr>
          <a:xfrm>
            <a:off x="9852173" y="2081408"/>
            <a:ext cx="1027186" cy="4546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108" dirty="0" err="1"/>
              <a:t>P_tc_in</a:t>
            </a:r>
            <a:endParaRPr lang="de-AT" sz="1477" dirty="0"/>
          </a:p>
        </p:txBody>
      </p:sp>
      <p:sp>
        <p:nvSpPr>
          <p:cNvPr id="55" name="Textfeld 54"/>
          <p:cNvSpPr txBox="1"/>
          <p:nvPr/>
        </p:nvSpPr>
        <p:spPr>
          <a:xfrm>
            <a:off x="9022969" y="2714882"/>
            <a:ext cx="693312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P_ret_loss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6" name="Textfeld 55"/>
          <p:cNvSpPr txBox="1"/>
          <p:nvPr/>
        </p:nvSpPr>
        <p:spPr>
          <a:xfrm rot="16200000">
            <a:off x="3701499" y="4888963"/>
            <a:ext cx="667691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P_tc_loss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6441356" y="4426510"/>
            <a:ext cx="771923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P_gbx_loss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9186867" y="4435936"/>
            <a:ext cx="818166" cy="23436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de-AT" sz="923" i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P_angle_loss</a:t>
            </a:r>
            <a:endParaRPr lang="de-AT" sz="923" i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3202885" y="1065436"/>
            <a:ext cx="3282323" cy="292463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1" name="Textfeld 60"/>
          <p:cNvSpPr txBox="1"/>
          <p:nvPr/>
        </p:nvSpPr>
        <p:spPr>
          <a:xfrm>
            <a:off x="5880778" y="1065437"/>
            <a:ext cx="6119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engine</a:t>
            </a:r>
            <a:endParaRPr lang="de-AT" sz="1108" b="1" dirty="0"/>
          </a:p>
        </p:txBody>
      </p:sp>
      <p:sp>
        <p:nvSpPr>
          <p:cNvPr id="62" name="Rechteck 61"/>
          <p:cNvSpPr/>
          <p:nvPr/>
        </p:nvSpPr>
        <p:spPr>
          <a:xfrm>
            <a:off x="5464719" y="4114193"/>
            <a:ext cx="2364415" cy="1611923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3" name="Textfeld 62"/>
          <p:cNvSpPr txBox="1"/>
          <p:nvPr/>
        </p:nvSpPr>
        <p:spPr>
          <a:xfrm>
            <a:off x="7200864" y="4107929"/>
            <a:ext cx="819456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gearbox</a:t>
            </a:r>
            <a:endParaRPr lang="de-AT" sz="1108" b="1" dirty="0"/>
          </a:p>
        </p:txBody>
      </p:sp>
      <p:sp>
        <p:nvSpPr>
          <p:cNvPr id="64" name="Rechteck 63"/>
          <p:cNvSpPr/>
          <p:nvPr/>
        </p:nvSpPr>
        <p:spPr>
          <a:xfrm>
            <a:off x="8648403" y="1648069"/>
            <a:ext cx="1356630" cy="155543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5" name="Textfeld 64"/>
          <p:cNvSpPr txBox="1"/>
          <p:nvPr/>
        </p:nvSpPr>
        <p:spPr>
          <a:xfrm>
            <a:off x="9399271" y="1659249"/>
            <a:ext cx="746242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retarder</a:t>
            </a:r>
            <a:endParaRPr lang="de-AT" sz="1108" b="1" dirty="0"/>
          </a:p>
        </p:txBody>
      </p:sp>
      <p:sp>
        <p:nvSpPr>
          <p:cNvPr id="66" name="Rechteck 65"/>
          <p:cNvSpPr/>
          <p:nvPr/>
        </p:nvSpPr>
        <p:spPr>
          <a:xfrm>
            <a:off x="8859339" y="4129084"/>
            <a:ext cx="1503484" cy="1659545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7" name="Textfeld 66"/>
          <p:cNvSpPr txBox="1"/>
          <p:nvPr/>
        </p:nvSpPr>
        <p:spPr>
          <a:xfrm>
            <a:off x="9453117" y="4134819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/>
              <a:t>angle </a:t>
            </a:r>
            <a:r>
              <a:rPr lang="de-AT" sz="1108" b="1" dirty="0" err="1"/>
              <a:t>transm</a:t>
            </a:r>
            <a:r>
              <a:rPr lang="de-AT" sz="1108" b="1" dirty="0"/>
              <a:t>.</a:t>
            </a:r>
          </a:p>
        </p:txBody>
      </p:sp>
      <p:sp>
        <p:nvSpPr>
          <p:cNvPr id="68" name="Rechteck 67"/>
          <p:cNvSpPr/>
          <p:nvPr/>
        </p:nvSpPr>
        <p:spPr>
          <a:xfrm>
            <a:off x="3553782" y="4149535"/>
            <a:ext cx="1013727" cy="1541239"/>
          </a:xfrm>
          <a:prstGeom prst="rect">
            <a:avLst/>
          </a:prstGeom>
          <a:noFill/>
          <a:ln w="9525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662"/>
          </a:p>
        </p:txBody>
      </p:sp>
      <p:sp>
        <p:nvSpPr>
          <p:cNvPr id="69" name="Textfeld 68"/>
          <p:cNvSpPr txBox="1"/>
          <p:nvPr/>
        </p:nvSpPr>
        <p:spPr>
          <a:xfrm>
            <a:off x="3705995" y="4148564"/>
            <a:ext cx="99703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8" b="1" dirty="0" err="1"/>
              <a:t>torque</a:t>
            </a:r>
            <a:r>
              <a:rPr lang="de-AT" sz="1108" b="1" dirty="0"/>
              <a:t> </a:t>
            </a:r>
            <a:r>
              <a:rPr lang="de-AT" sz="1108" b="1" dirty="0" err="1"/>
              <a:t>conv</a:t>
            </a:r>
            <a:r>
              <a:rPr lang="de-AT" sz="1108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5985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819" y="157166"/>
            <a:ext cx="9144000" cy="654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7311899" y="1602832"/>
            <a:ext cx="3758411" cy="4490464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</a:p>
        </p:txBody>
      </p:sp>
    </p:spTree>
    <p:extLst>
      <p:ext uri="{BB962C8B-B14F-4D97-AF65-F5344CB8AC3E}">
        <p14:creationId xmlns:p14="http://schemas.microsoft.com/office/powerpoint/2010/main" val="2562236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:\TE-Em\Projekte\I_2012_08_HDV_CO2_LOT3\Arbeitsordner\Engine Only\Testcycle.xlsx_Range_ 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8" b="2911"/>
          <a:stretch/>
        </p:blipFill>
        <p:spPr bwMode="auto">
          <a:xfrm>
            <a:off x="3053031" y="1443163"/>
            <a:ext cx="1368152" cy="3245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3723441" y="3315371"/>
            <a:ext cx="697742" cy="69635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 dirty="0">
              <a:latin typeface="Arial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805611" y="3519533"/>
            <a:ext cx="37418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Engine motoring operation.</a:t>
            </a:r>
            <a:r>
              <a:rPr lang="en-GB" sz="1200" dirty="0"/>
              <a:t> Can also be used with &lt;Me&gt;</a:t>
            </a:r>
          </a:p>
        </p:txBody>
      </p:sp>
      <p:sp>
        <p:nvSpPr>
          <p:cNvPr id="9" name="Pfeil nach unten 8"/>
          <p:cNvSpPr/>
          <p:nvPr/>
        </p:nvSpPr>
        <p:spPr bwMode="auto">
          <a:xfrm rot="16200000">
            <a:off x="4540477" y="3496637"/>
            <a:ext cx="288032" cy="333825"/>
          </a:xfrm>
          <a:prstGeom prst="downArrow">
            <a:avLst/>
          </a:prstGeom>
          <a:solidFill>
            <a:srgbClr val="99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914363" fontAlgn="base">
              <a:spcBef>
                <a:spcPct val="30000"/>
              </a:spcBef>
              <a:spcAft>
                <a:spcPct val="0"/>
              </a:spcAft>
            </a:pPr>
            <a:endParaRPr lang="en-GB" sz="20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441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64" y="3412605"/>
            <a:ext cx="3524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518" y="692697"/>
            <a:ext cx="452437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69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/>
              <p:cNvSpPr txBox="1"/>
              <p:nvPr/>
            </p:nvSpPr>
            <p:spPr>
              <a:xfrm>
                <a:off x="6605810" y="2479925"/>
                <a:ext cx="4511748" cy="850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i="1">
                          <a:latin typeface="Cambria Math"/>
                        </a:rPr>
                        <m:t>𝑅𝑅𝐶</m:t>
                      </m:r>
                      <m:r>
                        <a:rPr lang="de-AT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AT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AT" i="1">
                              <a:latin typeface="Cambria Math"/>
                            </a:rPr>
                            <m:t>𝑖</m:t>
                          </m:r>
                          <m:r>
                            <a:rPr lang="de-AT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AT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de-AT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/>
                                </a:rPr>
                                <m:t>.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𝑅𝑅𝐶</m:t>
                              </m:r>
                            </m:e>
                            <m:sub>
                              <m:r>
                                <a:rPr lang="de-AT" i="1">
                                  <a:latin typeface="Cambria Math"/>
                                </a:rPr>
                                <m:t>𝐼𝑆𝑂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de-AT" i="1">
                                  <a:latin typeface="Cambria Math"/>
                                </a:rPr>
                                <m:t>)</m:t>
                              </m:r>
                            </m:sub>
                          </m:sSub>
                          <m:r>
                            <a:rPr lang="de-AT" i="1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de-A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A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𝑚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.</m:t>
                                      </m:r>
                                      <m:r>
                                        <a:rPr lang="de-AT" i="1">
                                          <a:latin typeface="Cambria Math"/>
                                        </a:rPr>
                                        <m:t>𝑔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𝑤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(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de-AT" i="1">
                                                  <a:latin typeface="Cambria Math"/>
                                                </a:rPr>
                                                <m:t>)</m:t>
                                              </m:r>
                                            </m:sub>
                                          </m:s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.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𝑧𝐼𝑆𝑂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de-AT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de-AT" i="1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5810" y="2479925"/>
                <a:ext cx="4511748" cy="8505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56" y="260650"/>
            <a:ext cx="5505450" cy="741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44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40" y="788643"/>
            <a:ext cx="953452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hteck 26"/>
          <p:cNvSpPr/>
          <p:nvPr/>
        </p:nvSpPr>
        <p:spPr>
          <a:xfrm>
            <a:off x="7098081" y="1336131"/>
            <a:ext cx="4509423" cy="4048668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</a:p>
        </p:txBody>
      </p:sp>
    </p:spTree>
    <p:extLst>
      <p:ext uri="{BB962C8B-B14F-4D97-AF65-F5344CB8AC3E}">
        <p14:creationId xmlns:p14="http://schemas.microsoft.com/office/powerpoint/2010/main" val="65766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357" y="-750425"/>
            <a:ext cx="8505825" cy="62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2933403" y="5805265"/>
                <a:ext cx="640871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i="1">
                          <a:latin typeface="Cambria Math"/>
                        </a:rPr>
                        <m:t>𝑂𝑢𝑡𝑝𝑢𝑡</m:t>
                      </m:r>
                      <m:r>
                        <a:rPr lang="de-AT" i="1">
                          <a:latin typeface="Cambria Math"/>
                        </a:rPr>
                        <m:t> </m:t>
                      </m:r>
                      <m:r>
                        <a:rPr lang="de-AT" i="1">
                          <a:latin typeface="Cambria Math"/>
                        </a:rPr>
                        <m:t>𝑇𝑜𝑟𝑞𝑢𝑒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AT" i="1">
                              <a:latin typeface="Cambria Math"/>
                            </a:rPr>
                            <m:t>𝐼𝑛𝑝𝑢𝑡</m:t>
                          </m:r>
                          <m:r>
                            <a:rPr lang="de-AT" i="1">
                              <a:latin typeface="Cambria Math"/>
                            </a:rPr>
                            <m:t> </m:t>
                          </m:r>
                          <m:r>
                            <a:rPr lang="de-AT" i="1">
                              <a:latin typeface="Cambria Math"/>
                            </a:rPr>
                            <m:t>𝑇𝑜𝑟𝑞𝑢𝑒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r>
                            <a:rPr lang="de-AT" i="1">
                              <a:latin typeface="Cambria Math"/>
                            </a:rPr>
                            <m:t>𝑇𝑜𝑟𝑞𝑢𝑒</m:t>
                          </m:r>
                          <m:r>
                            <a:rPr lang="de-AT" i="1">
                              <a:latin typeface="Cambria Math"/>
                            </a:rPr>
                            <m:t> </m:t>
                          </m:r>
                          <m:r>
                            <a:rPr lang="de-AT" i="1">
                              <a:latin typeface="Cambria Math"/>
                            </a:rPr>
                            <m:t>𝐿𝑜𝑠𝑠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×</m:t>
                      </m:r>
                      <m:r>
                        <a:rPr lang="de-AT" i="1">
                          <a:latin typeface="Cambria Math"/>
                        </a:rPr>
                        <m:t>𝐺</m:t>
                      </m:r>
                      <m:r>
                        <a:rPr lang="en-GB" i="1">
                          <a:latin typeface="Cambria Math"/>
                        </a:rPr>
                        <m:t>𝑒𝑎𝑟𝑅𝑎𝑡𝑖𝑜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403" y="5805265"/>
                <a:ext cx="6408712" cy="369332"/>
              </a:xfrm>
              <a:prstGeom prst="rect">
                <a:avLst/>
              </a:prstGeom>
              <a:blipFill>
                <a:blip r:embed="rId3"/>
                <a:stretch>
                  <a:fillRect l="-190" b="-11475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hteck 27"/>
          <p:cNvSpPr/>
          <p:nvPr/>
        </p:nvSpPr>
        <p:spPr>
          <a:xfrm>
            <a:off x="6929241" y="-191521"/>
            <a:ext cx="3897740" cy="3566069"/>
          </a:xfrm>
          <a:prstGeom prst="rect">
            <a:avLst/>
          </a:prstGeom>
          <a:solidFill>
            <a:schemeClr val="accent2">
              <a:lumMod val="20000"/>
              <a:lumOff val="80000"/>
              <a:alpha val="50196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Chart Area</a:t>
            </a:r>
          </a:p>
        </p:txBody>
      </p:sp>
    </p:spTree>
    <p:extLst>
      <p:ext uri="{BB962C8B-B14F-4D97-AF65-F5344CB8AC3E}">
        <p14:creationId xmlns:p14="http://schemas.microsoft.com/office/powerpoint/2010/main" val="400177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886" y="2852939"/>
            <a:ext cx="4164013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285333" y="133372"/>
            <a:ext cx="3392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Original </a:t>
            </a:r>
            <a:r>
              <a:rPr lang="en-GB" sz="2000" b="1"/>
              <a:t>in Release Notes.pptx</a:t>
            </a:r>
            <a:endParaRPr lang="en-GB" sz="20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614" y="566297"/>
            <a:ext cx="8480425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61678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</Words>
  <Application>Microsoft Office PowerPoint</Application>
  <PresentationFormat>Benutzerdefiniert</PresentationFormat>
  <Paragraphs>199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9" baseType="lpstr">
      <vt:lpstr>Arial</vt:lpstr>
      <vt:lpstr>Calibri</vt:lpstr>
      <vt:lpstr>Cambria Math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Hybrid Strategy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Quaritsch Markus</cp:lastModifiedBy>
  <cp:revision>145</cp:revision>
  <dcterms:created xsi:type="dcterms:W3CDTF">2012-10-30T07:59:54Z</dcterms:created>
  <dcterms:modified xsi:type="dcterms:W3CDTF">2021-01-26T18:01:32Z</dcterms:modified>
</cp:coreProperties>
</file>