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9"/>
  </p:notesMasterIdLst>
  <p:handoutMasterIdLst>
    <p:handoutMasterId r:id="rId80"/>
  </p:handoutMasterIdLst>
  <p:sldIdLst>
    <p:sldId id="575" r:id="rId2"/>
    <p:sldId id="707" r:id="rId3"/>
    <p:sldId id="708" r:id="rId4"/>
    <p:sldId id="709" r:id="rId5"/>
    <p:sldId id="710" r:id="rId6"/>
    <p:sldId id="711" r:id="rId7"/>
    <p:sldId id="712" r:id="rId8"/>
    <p:sldId id="713" r:id="rId9"/>
    <p:sldId id="714" r:id="rId10"/>
    <p:sldId id="715" r:id="rId11"/>
    <p:sldId id="716" r:id="rId12"/>
    <p:sldId id="717" r:id="rId13"/>
    <p:sldId id="705" r:id="rId14"/>
    <p:sldId id="706" r:id="rId15"/>
    <p:sldId id="703" r:id="rId16"/>
    <p:sldId id="704" r:id="rId17"/>
    <p:sldId id="681" r:id="rId18"/>
    <p:sldId id="702" r:id="rId19"/>
    <p:sldId id="701" r:id="rId20"/>
    <p:sldId id="700" r:id="rId21"/>
    <p:sldId id="699" r:id="rId22"/>
    <p:sldId id="698" r:id="rId23"/>
    <p:sldId id="697" r:id="rId24"/>
    <p:sldId id="696" r:id="rId25"/>
    <p:sldId id="695" r:id="rId26"/>
    <p:sldId id="694" r:id="rId27"/>
    <p:sldId id="693" r:id="rId28"/>
    <p:sldId id="692" r:id="rId29"/>
    <p:sldId id="691" r:id="rId30"/>
    <p:sldId id="690" r:id="rId31"/>
    <p:sldId id="688" r:id="rId32"/>
    <p:sldId id="689" r:id="rId33"/>
    <p:sldId id="687" r:id="rId34"/>
    <p:sldId id="686" r:id="rId35"/>
    <p:sldId id="683" r:id="rId36"/>
    <p:sldId id="684" r:id="rId37"/>
    <p:sldId id="677" r:id="rId38"/>
    <p:sldId id="685" r:id="rId39"/>
    <p:sldId id="682" r:id="rId40"/>
    <p:sldId id="680" r:id="rId41"/>
    <p:sldId id="679" r:id="rId42"/>
    <p:sldId id="678" r:id="rId43"/>
    <p:sldId id="671" r:id="rId44"/>
    <p:sldId id="676" r:id="rId45"/>
    <p:sldId id="675" r:id="rId46"/>
    <p:sldId id="674" r:id="rId47"/>
    <p:sldId id="673" r:id="rId48"/>
    <p:sldId id="672" r:id="rId49"/>
    <p:sldId id="669" r:id="rId50"/>
    <p:sldId id="670" r:id="rId51"/>
    <p:sldId id="664" r:id="rId52"/>
    <p:sldId id="666" r:id="rId53"/>
    <p:sldId id="667" r:id="rId54"/>
    <p:sldId id="668" r:id="rId55"/>
    <p:sldId id="665" r:id="rId56"/>
    <p:sldId id="663" r:id="rId57"/>
    <p:sldId id="661" r:id="rId58"/>
    <p:sldId id="662" r:id="rId59"/>
    <p:sldId id="657" r:id="rId60"/>
    <p:sldId id="659" r:id="rId61"/>
    <p:sldId id="660" r:id="rId62"/>
    <p:sldId id="656" r:id="rId63"/>
    <p:sldId id="655" r:id="rId64"/>
    <p:sldId id="654" r:id="rId65"/>
    <p:sldId id="653" r:id="rId66"/>
    <p:sldId id="651" r:id="rId67"/>
    <p:sldId id="648" r:id="rId68"/>
    <p:sldId id="649" r:id="rId69"/>
    <p:sldId id="650" r:id="rId70"/>
    <p:sldId id="645" r:id="rId71"/>
    <p:sldId id="647" r:id="rId72"/>
    <p:sldId id="646" r:id="rId73"/>
    <p:sldId id="640" r:id="rId74"/>
    <p:sldId id="641" r:id="rId75"/>
    <p:sldId id="642" r:id="rId76"/>
    <p:sldId id="643" r:id="rId77"/>
    <p:sldId id="644" r:id="rId78"/>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289" autoAdjust="0"/>
  </p:normalViewPr>
  <p:slideViewPr>
    <p:cSldViewPr>
      <p:cViewPr varScale="1">
        <p:scale>
          <a:sx n="117" d="100"/>
          <a:sy n="117" d="100"/>
        </p:scale>
        <p:origin x="1206" y="84"/>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29.07.2020</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3.3.10.2401 </a:t>
            </a:r>
            <a:r>
              <a:rPr lang="en-US"/>
              <a:t>Official Release</a:t>
            </a:r>
            <a:br>
              <a:rPr lang="en-US" dirty="0"/>
            </a:br>
            <a:r>
              <a:rPr lang="en-US" sz="1600" dirty="0"/>
              <a:t>2020-07-29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Handling of exempted vehicles (not changed since release candidate) – see next slides for details</a:t>
            </a:r>
          </a:p>
          <a:p>
            <a:pPr>
              <a:tabLst>
                <a:tab pos="1885950" algn="l"/>
              </a:tabLst>
            </a:pPr>
            <a:r>
              <a:rPr lang="en-US" sz="1800" b="1" dirty="0"/>
              <a:t>Bugfixes</a:t>
            </a:r>
          </a:p>
          <a:p>
            <a:pPr lvl="1">
              <a:tabLst>
                <a:tab pos="1885950" algn="l"/>
              </a:tabLst>
            </a:pPr>
            <a:r>
              <a:rPr lang="en-US" sz="1600" dirty="0"/>
              <a:t>No additional bugfixes compared to VECTO 3.3.10.2401</a:t>
            </a:r>
          </a:p>
        </p:txBody>
      </p:sp>
    </p:spTree>
    <p:extLst>
      <p:ext uri="{BB962C8B-B14F-4D97-AF65-F5344CB8AC3E}">
        <p14:creationId xmlns:p14="http://schemas.microsoft.com/office/powerpoint/2010/main" val="785547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3.3.10.2373 </a:t>
            </a:r>
            <a:r>
              <a:rPr lang="en-US" dirty="0"/>
              <a:t>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[VECTO-1421] – Added vehicle sub-group (CO</a:t>
            </a:r>
            <a:r>
              <a:rPr lang="en-US" sz="1600" baseline="-25000" dirty="0"/>
              <a:t>2</a:t>
            </a:r>
            <a:r>
              <a:rPr lang="en-US" sz="1600" dirty="0"/>
              <a:t>-standards to MRF and CIF)</a:t>
            </a:r>
          </a:p>
          <a:p>
            <a:pPr lvl="1">
              <a:tabLst>
                <a:tab pos="1885950" algn="l"/>
              </a:tabLst>
            </a:pPr>
            <a:r>
              <a:rPr lang="en-US" sz="1600" dirty="0"/>
              <a:t>[VECTO 1449] – Handling of exempted vehicles: See next slide for details</a:t>
            </a:r>
          </a:p>
          <a:p>
            <a:pPr lvl="1">
              <a:tabLst>
                <a:tab pos="1885950" algn="l"/>
              </a:tabLst>
            </a:pPr>
            <a:r>
              <a:rPr lang="en-US" sz="1600" dirty="0"/>
              <a:t>[VECTO-1404] – Corrected URL for CSS in MRF and CIF</a:t>
            </a:r>
          </a:p>
          <a:p>
            <a:pPr>
              <a:tabLst>
                <a:tab pos="1885950" algn="l"/>
              </a:tabLst>
            </a:pPr>
            <a:r>
              <a:rPr lang="en-US" sz="1800" b="1" dirty="0"/>
              <a:t>Bugfixes</a:t>
            </a:r>
          </a:p>
          <a:p>
            <a:pPr lvl="1">
              <a:tabLst>
                <a:tab pos="1885950" algn="l"/>
              </a:tabLst>
            </a:pPr>
            <a:r>
              <a:rPr lang="en-US" sz="1600" dirty="0"/>
              <a:t>[VECTO-1419] – Simulation abort in urban cycle: failed to find operating point on search braking power with TC gear</a:t>
            </a:r>
          </a:p>
          <a:p>
            <a:pPr lvl="1">
              <a:tabLst>
                <a:tab pos="1885950" algn="l"/>
              </a:tabLst>
            </a:pPr>
            <a:r>
              <a:rPr lang="en-US" sz="1600" dirty="0"/>
              <a:t>[VECTO-1439] – Bugfix handling duplicate entries in engine full-load curve when intersecting with max-torque of gearbox</a:t>
            </a:r>
          </a:p>
          <a:p>
            <a:pPr lvl="1">
              <a:tabLst>
                <a:tab pos="1885950" algn="l"/>
              </a:tabLst>
            </a:pPr>
            <a:r>
              <a:rPr lang="en-US" sz="1600" dirty="0"/>
              <a:t>[VECTO-1429] – error in XML schema 2.x for exempted vehicles – MaxNetPower1/2 are optional input parameters</a:t>
            </a:r>
          </a:p>
        </p:txBody>
      </p:sp>
    </p:spTree>
    <p:extLst>
      <p:ext uri="{BB962C8B-B14F-4D97-AF65-F5344CB8AC3E}">
        <p14:creationId xmlns:p14="http://schemas.microsoft.com/office/powerpoint/2010/main" val="2607842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3.3.10.2373 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2400" b="1" dirty="0">
                <a:solidFill>
                  <a:srgbClr val="990000"/>
                </a:solidFill>
                <a:latin typeface="+mj-lt"/>
                <a:ea typeface="+mj-ea"/>
                <a:cs typeface="+mj-cs"/>
              </a:rPr>
              <a:t>Handling of exempted vehicles</a:t>
            </a:r>
          </a:p>
          <a:p>
            <a:pPr>
              <a:tabLst>
                <a:tab pos="1885950" algn="l"/>
              </a:tabLst>
            </a:pPr>
            <a:endParaRPr lang="en-US" sz="1800" dirty="0"/>
          </a:p>
          <a:p>
            <a:pPr>
              <a:tabLst>
                <a:tab pos="1885950" algn="l"/>
              </a:tabLst>
            </a:pPr>
            <a:r>
              <a:rPr lang="en-US" sz="1800" dirty="0"/>
              <a:t>Axle configuration and sleeper cab are optional input parameters for exempted vehicles (XML schema 1.0 and 2.2.1). </a:t>
            </a:r>
          </a:p>
          <a:p>
            <a:pPr lvl="1">
              <a:tabLst>
                <a:tab pos="1885950" algn="l"/>
              </a:tabLst>
            </a:pPr>
            <a:r>
              <a:rPr lang="en-US" sz="1600" dirty="0"/>
              <a:t>OEMs are recommended to provide these parameters for exempted vehicles.</a:t>
            </a:r>
          </a:p>
          <a:p>
            <a:pPr lvl="1">
              <a:tabLst>
                <a:tab pos="1885950" algn="l"/>
              </a:tabLst>
            </a:pPr>
            <a:r>
              <a:rPr lang="en-US" sz="1600" dirty="0"/>
              <a:t>If the axle configuration is provided as input parameter, the MRF contains the vehicle group. </a:t>
            </a:r>
          </a:p>
          <a:p>
            <a:pPr lvl="1">
              <a:tabLst>
                <a:tab pos="1885950" algn="l"/>
              </a:tabLst>
            </a:pPr>
            <a:r>
              <a:rPr lang="en-US" sz="1600" dirty="0"/>
              <a:t>The sleeper cab input parameter is also part of the MRF if provided as input.</a:t>
            </a:r>
          </a:p>
          <a:p>
            <a:pPr>
              <a:tabLst>
                <a:tab pos="1885950" algn="l"/>
              </a:tabLst>
            </a:pPr>
            <a:r>
              <a:rPr lang="en-US" sz="1800" dirty="0"/>
              <a:t>Input parameters MaxNetPower1/2 are optional input parameters for all exempted vehicles. </a:t>
            </a:r>
          </a:p>
          <a:p>
            <a:pPr lvl="1">
              <a:tabLst>
                <a:tab pos="1885950" algn="l"/>
              </a:tabLst>
            </a:pPr>
            <a:r>
              <a:rPr lang="en-US" sz="1600" dirty="0"/>
              <a:t>If provided in the input these parameters are part of the MRF for all exempted vehicle types</a:t>
            </a:r>
          </a:p>
          <a:p>
            <a:pPr lvl="1">
              <a:tabLst>
                <a:tab pos="1885950" algn="l"/>
              </a:tabLst>
            </a:pPr>
            <a:r>
              <a:rPr lang="en-US" sz="1600" dirty="0"/>
              <a:t>It is recommended that those parameters are used to specify the rated power also for PEV (pure electric vehicles)</a:t>
            </a:r>
          </a:p>
        </p:txBody>
      </p:sp>
    </p:spTree>
    <p:extLst>
      <p:ext uri="{BB962C8B-B14F-4D97-AF65-F5344CB8AC3E}">
        <p14:creationId xmlns:p14="http://schemas.microsoft.com/office/powerpoint/2010/main" val="134309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3.3.9.2175 Official Release</a:t>
            </a:r>
            <a:br>
              <a:rPr lang="en-US" dirty="0"/>
            </a:br>
            <a:r>
              <a:rPr lang="en-US" sz="1600" dirty="0"/>
              <a:t>2020-12-15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Bugfixes (compared to version 3.3.9.2147)</a:t>
            </a:r>
          </a:p>
          <a:p>
            <a:pPr lvl="1">
              <a:tabLst>
                <a:tab pos="1885950" algn="l"/>
              </a:tabLst>
            </a:pPr>
            <a:r>
              <a:rPr lang="en-US" sz="1600" dirty="0"/>
              <a:t>[VECTO-1374] - VECTO VTP error – regression update</a:t>
            </a:r>
          </a:p>
        </p:txBody>
      </p:sp>
    </p:spTree>
    <p:extLst>
      <p:ext uri="{BB962C8B-B14F-4D97-AF65-F5344CB8AC3E}">
        <p14:creationId xmlns:p14="http://schemas.microsoft.com/office/powerpoint/2010/main" val="3072620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9475</Words>
  <Application>Microsoft Office PowerPoint</Application>
  <PresentationFormat>Bildschirmpräsentation (4:3)</PresentationFormat>
  <Paragraphs>912</Paragraphs>
  <Slides>77</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77</vt:i4>
      </vt:variant>
    </vt:vector>
  </HeadingPairs>
  <TitlesOfParts>
    <vt:vector size="83" baseType="lpstr">
      <vt:lpstr>Arial</vt:lpstr>
      <vt:lpstr>Calibri</vt:lpstr>
      <vt:lpstr>Courier New</vt:lpstr>
      <vt:lpstr>Times New Roman</vt:lpstr>
      <vt:lpstr>Verdana</vt:lpstr>
      <vt:lpstr>Standarddesign</vt:lpstr>
      <vt:lpstr>PowerPoint-Präsentation</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1246</cp:revision>
  <cp:lastPrinted>2013-01-22T12:03:30Z</cp:lastPrinted>
  <dcterms:created xsi:type="dcterms:W3CDTF">2010-01-07T15:28:02Z</dcterms:created>
  <dcterms:modified xsi:type="dcterms:W3CDTF">2021-07-29T15:57:25Z</dcterms:modified>
</cp:coreProperties>
</file>