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81" r:id="rId3"/>
    <p:sldId id="278" r:id="rId4"/>
    <p:sldId id="279" r:id="rId5"/>
    <p:sldId id="272" r:id="rId6"/>
    <p:sldId id="262" r:id="rId7"/>
    <p:sldId id="275" r:id="rId8"/>
    <p:sldId id="266" r:id="rId9"/>
    <p:sldId id="276" r:id="rId10"/>
    <p:sldId id="268" r:id="rId11"/>
    <p:sldId id="269" r:id="rId12"/>
    <p:sldId id="259" r:id="rId13"/>
    <p:sldId id="256" r:id="rId14"/>
    <p:sldId id="280" r:id="rId15"/>
    <p:sldId id="270" r:id="rId16"/>
    <p:sldId id="277" r:id="rId17"/>
    <p:sldId id="271" r:id="rId18"/>
    <p:sldId id="274" r:id="rId19"/>
  </p:sldIdLst>
  <p:sldSz cx="12192000" cy="6858000"/>
  <p:notesSz cx="6742113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69C23"/>
    <a:srgbClr val="E47E00"/>
    <a:srgbClr val="FAE600"/>
    <a:srgbClr val="92499E"/>
    <a:srgbClr val="00307E"/>
    <a:srgbClr val="376FA7"/>
    <a:srgbClr val="59A6D5"/>
    <a:srgbClr val="7EB542"/>
    <a:srgbClr val="7A68AE"/>
    <a:srgbClr val="A99B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858" autoAdjust="0"/>
    <p:restoredTop sz="94660"/>
  </p:normalViewPr>
  <p:slideViewPr>
    <p:cSldViewPr snapToGrid="0">
      <p:cViewPr varScale="1">
        <p:scale>
          <a:sx n="89" d="100"/>
          <a:sy n="89" d="100"/>
        </p:scale>
        <p:origin x="96" y="4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74C3-3B76-4614-BA31-BC281AB27CE2}" type="datetimeFigureOut">
              <a:rPr lang="en-GB" smtClean="0"/>
              <a:t>07/08/2015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3CD53-357C-4DB1-94DD-55ABE2631E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1597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74C3-3B76-4614-BA31-BC281AB27CE2}" type="datetimeFigureOut">
              <a:rPr lang="en-GB" smtClean="0"/>
              <a:t>07/08/2015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3CD53-357C-4DB1-94DD-55ABE2631E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65706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74C3-3B76-4614-BA31-BC281AB27CE2}" type="datetimeFigureOut">
              <a:rPr lang="en-GB" smtClean="0"/>
              <a:t>07/08/2015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3CD53-357C-4DB1-94DD-55ABE2631E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2507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74C3-3B76-4614-BA31-BC281AB27CE2}" type="datetimeFigureOut">
              <a:rPr lang="en-GB" smtClean="0"/>
              <a:t>07/08/2015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3CD53-357C-4DB1-94DD-55ABE2631E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8482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74C3-3B76-4614-BA31-BC281AB27CE2}" type="datetimeFigureOut">
              <a:rPr lang="en-GB" smtClean="0"/>
              <a:t>07/08/2015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3CD53-357C-4DB1-94DD-55ABE2631E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9102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74C3-3B76-4614-BA31-BC281AB27CE2}" type="datetimeFigureOut">
              <a:rPr lang="en-GB" smtClean="0"/>
              <a:t>07/08/2015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3CD53-357C-4DB1-94DD-55ABE2631E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01608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74C3-3B76-4614-BA31-BC281AB27CE2}" type="datetimeFigureOut">
              <a:rPr lang="en-GB" smtClean="0"/>
              <a:t>07/08/2015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3CD53-357C-4DB1-94DD-55ABE2631E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423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74C3-3B76-4614-BA31-BC281AB27CE2}" type="datetimeFigureOut">
              <a:rPr lang="en-GB" smtClean="0"/>
              <a:t>07/08/2015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3CD53-357C-4DB1-94DD-55ABE2631E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45045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74C3-3B76-4614-BA31-BC281AB27CE2}" type="datetimeFigureOut">
              <a:rPr lang="en-GB" smtClean="0"/>
              <a:t>07/08/2015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3CD53-357C-4DB1-94DD-55ABE2631E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6012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74C3-3B76-4614-BA31-BC281AB27CE2}" type="datetimeFigureOut">
              <a:rPr lang="en-GB" smtClean="0"/>
              <a:t>07/08/2015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3CD53-357C-4DB1-94DD-55ABE2631E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06144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74C3-3B76-4614-BA31-BC281AB27CE2}" type="datetimeFigureOut">
              <a:rPr lang="en-GB" smtClean="0"/>
              <a:t>07/08/2015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3CD53-357C-4DB1-94DD-55ABE2631E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2664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CB74C3-3B76-4614-BA31-BC281AB27CE2}" type="datetimeFigureOut">
              <a:rPr lang="en-GB" smtClean="0"/>
              <a:t>07/08/2015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D3CD53-357C-4DB1-94DD-55ABE2631E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1231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2.xml"/><Relationship Id="rId6" Type="http://schemas.openxmlformats.org/officeDocument/2006/relationships/image" Target="../media/image11.png"/><Relationship Id="rId5" Type="http://schemas.openxmlformats.org/officeDocument/2006/relationships/image" Target="../media/image10.jp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3.xml"/><Relationship Id="rId6" Type="http://schemas.openxmlformats.org/officeDocument/2006/relationships/image" Target="../media/image1.png"/><Relationship Id="rId5" Type="http://schemas.openxmlformats.org/officeDocument/2006/relationships/image" Target="../media/image2.png"/><Relationship Id="rId4" Type="http://schemas.openxmlformats.org/officeDocument/2006/relationships/image" Target="../media/image10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4.xml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5.xml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6.xml"/><Relationship Id="rId6" Type="http://schemas.openxmlformats.org/officeDocument/2006/relationships/image" Target="../media/image11.png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5.png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9.png"/><Relationship Id="rId4" Type="http://schemas.openxmlformats.org/officeDocument/2006/relationships/image" Target="../media/image6.png"/><Relationship Id="rId9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4207547"/>
              </p:ext>
            </p:extLst>
          </p:nvPr>
        </p:nvGraphicFramePr>
        <p:xfrm>
          <a:off x="563825" y="578117"/>
          <a:ext cx="10941537" cy="5793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399"/>
                <a:gridCol w="1563077"/>
                <a:gridCol w="8464061"/>
              </a:tblGrid>
              <a:tr h="42444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Version</a:t>
                      </a:r>
                      <a:r>
                        <a:rPr lang="en-GB" sz="1200" baseline="0" dirty="0" smtClean="0"/>
                        <a:t> Number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Date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Changes</a:t>
                      </a:r>
                      <a:endParaRPr lang="en-GB" sz="1200" dirty="0"/>
                    </a:p>
                  </a:txBody>
                  <a:tcPr anchor="ctr"/>
                </a:tc>
              </a:tr>
              <a:tr h="198076"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V01</a:t>
                      </a:r>
                      <a:endParaRPr lang="en-GB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17/12/2014</a:t>
                      </a:r>
                      <a:endParaRPr lang="en-GB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----------------------------------</a:t>
                      </a:r>
                      <a:endParaRPr lang="en-GB" sz="800" dirty="0"/>
                    </a:p>
                  </a:txBody>
                  <a:tcPr anchor="ctr"/>
                </a:tc>
              </a:tr>
              <a:tr h="311263"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V02</a:t>
                      </a:r>
                      <a:endParaRPr lang="en-GB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 smtClean="0"/>
                        <a:t>18/12/2014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GB" sz="800" dirty="0" smtClean="0"/>
                        <a:t>Added</a:t>
                      </a:r>
                      <a:r>
                        <a:rPr lang="en-GB" sz="800" baseline="0" dirty="0" smtClean="0"/>
                        <a:t> “Time-Step logged Signals” </a:t>
                      </a:r>
                    </a:p>
                    <a:p>
                      <a:pPr marL="0" indent="0" algn="ctr">
                        <a:buNone/>
                      </a:pPr>
                      <a:r>
                        <a:rPr lang="en-GB" sz="800" baseline="0" dirty="0" smtClean="0"/>
                        <a:t>M13 signal “Total Cycle Time (s)” to “Current Cycle Time (s)” </a:t>
                      </a:r>
                    </a:p>
                  </a:txBody>
                  <a:tcPr anchor="ctr"/>
                </a:tc>
              </a:tr>
              <a:tr h="198076"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V03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19/12/2014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aseline="0" dirty="0" smtClean="0"/>
                        <a:t>Inclusion of Tabulated list: detailing signals logged at end of VECTO simulation</a:t>
                      </a:r>
                    </a:p>
                  </a:txBody>
                  <a:tcPr anchor="ctr"/>
                </a:tc>
              </a:tr>
              <a:tr h="263510"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V04</a:t>
                      </a:r>
                      <a:endParaRPr lang="en-GB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7/12/2015</a:t>
                      </a:r>
                      <a:endParaRPr lang="en-GB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Functionality added to incorporate</a:t>
                      </a:r>
                      <a:r>
                        <a:rPr lang="en-GB" sz="800" baseline="0" dirty="0" smtClean="0"/>
                        <a:t> stop/start fuel cut and cycle Aux energy balancing </a:t>
                      </a:r>
                      <a:endParaRPr lang="en-GB" sz="800" dirty="0" smtClean="0"/>
                    </a:p>
                  </a:txBody>
                  <a:tcPr anchor="ctr"/>
                </a:tc>
              </a:tr>
              <a:tr h="263510"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V05</a:t>
                      </a:r>
                      <a:endParaRPr lang="en-GB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15/02/2015</a:t>
                      </a:r>
                      <a:endParaRPr lang="en-GB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Stored energy efficiency accounted for in electrical system</a:t>
                      </a:r>
                    </a:p>
                  </a:txBody>
                  <a:tcPr anchor="ctr"/>
                </a:tc>
              </a:tr>
              <a:tr h="263510"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V06</a:t>
                      </a:r>
                      <a:endParaRPr lang="en-GB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24/03/2015</a:t>
                      </a:r>
                      <a:endParaRPr lang="en-GB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HVAC Exhaust</a:t>
                      </a:r>
                      <a:r>
                        <a:rPr lang="en-GB" sz="800" baseline="0" dirty="0" smtClean="0"/>
                        <a:t> Waste Heat Model added to Advanced Auxiliaries (M14)</a:t>
                      </a:r>
                      <a:endParaRPr lang="en-GB" sz="800" dirty="0" smtClean="0"/>
                    </a:p>
                  </a:txBody>
                  <a:tcPr anchor="ctr"/>
                </a:tc>
              </a:tr>
              <a:tr h="263510"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V07</a:t>
                      </a:r>
                      <a:endParaRPr lang="en-GB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7/04/2015</a:t>
                      </a:r>
                      <a:endParaRPr lang="en-GB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Alternator</a:t>
                      </a:r>
                      <a:r>
                        <a:rPr lang="en-GB" sz="800" baseline="0" dirty="0" smtClean="0"/>
                        <a:t> Model added to the Schematic </a:t>
                      </a:r>
                      <a:endParaRPr lang="en-GB" sz="800" dirty="0" smtClean="0"/>
                    </a:p>
                  </a:txBody>
                  <a:tcPr anchor="ctr"/>
                </a:tc>
              </a:tr>
              <a:tr h="311263"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V08</a:t>
                      </a:r>
                      <a:endParaRPr lang="en-GB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21/04/2015</a:t>
                      </a:r>
                      <a:endParaRPr lang="en-GB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M3: Average pneumatic loading calculation change</a:t>
                      </a:r>
                      <a:r>
                        <a:rPr lang="en-GB" sz="800" baseline="0" dirty="0" smtClean="0"/>
                        <a:t>, now set to target average compressor flowrate</a:t>
                      </a:r>
                    </a:p>
                    <a:p>
                      <a:pPr algn="ctr"/>
                      <a:r>
                        <a:rPr lang="en-GB" sz="800" baseline="0" dirty="0" smtClean="0"/>
                        <a:t>M7: Idle flag no longer dependent on main VECTO signal, calculated within module  </a:t>
                      </a:r>
                      <a:endParaRPr lang="en-GB" sz="800" dirty="0" smtClean="0"/>
                    </a:p>
                  </a:txBody>
                  <a:tcPr anchor="ctr"/>
                </a:tc>
              </a:tr>
              <a:tr h="198076"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V09</a:t>
                      </a:r>
                      <a:endParaRPr lang="en-GB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21/04/2015</a:t>
                      </a:r>
                      <a:endParaRPr lang="en-GB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General</a:t>
                      </a:r>
                      <a:r>
                        <a:rPr lang="en-GB" sz="800" baseline="0" dirty="0" smtClean="0"/>
                        <a:t> model refinements and clarifications</a:t>
                      </a:r>
                      <a:endParaRPr lang="en-GB" sz="800" dirty="0" smtClean="0"/>
                    </a:p>
                  </a:txBody>
                  <a:tcPr anchor="ctr"/>
                </a:tc>
              </a:tr>
              <a:tr h="99038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 smtClean="0">
                          <a:solidFill>
                            <a:schemeClr val="tx1"/>
                          </a:solidFill>
                        </a:rPr>
                        <a:t>V09</a:t>
                      </a:r>
                      <a:r>
                        <a:rPr lang="en-GB" sz="800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GB" sz="8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 smtClean="0">
                          <a:solidFill>
                            <a:schemeClr val="tx1"/>
                          </a:solidFill>
                        </a:rPr>
                        <a:t>27/04/2015</a:t>
                      </a:r>
                    </a:p>
                    <a:p>
                      <a:pPr algn="ctr"/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aseline="0" dirty="0" smtClean="0">
                          <a:solidFill>
                            <a:schemeClr val="tx1"/>
                          </a:solidFill>
                        </a:rPr>
                        <a:t>Deleted 3 bubbles where energy storage used to be</a:t>
                      </a:r>
                    </a:p>
                    <a:p>
                      <a:pPr algn="ctr"/>
                      <a:r>
                        <a:rPr lang="en-GB" sz="800" baseline="0" dirty="0" smtClean="0">
                          <a:solidFill>
                            <a:schemeClr val="tx1"/>
                          </a:solidFill>
                        </a:rPr>
                        <a:t>Changed HVAC module colour (now white)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aseline="0" dirty="0" smtClean="0">
                          <a:solidFill>
                            <a:schemeClr val="tx1"/>
                          </a:solidFill>
                        </a:rPr>
                        <a:t>Changed Alternator module colour (now white)</a:t>
                      </a:r>
                      <a:endParaRPr lang="en-GB" sz="8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GB" sz="800" baseline="0" dirty="0" smtClean="0">
                          <a:solidFill>
                            <a:schemeClr val="tx1"/>
                          </a:solidFill>
                        </a:rPr>
                        <a:t>Change Electrical consumer list colour (now green)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aseline="0" dirty="0" smtClean="0">
                          <a:solidFill>
                            <a:schemeClr val="tx1"/>
                          </a:solidFill>
                        </a:rPr>
                        <a:t>Change Pneumatic consumer list colour (now green)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aseline="0" dirty="0" smtClean="0">
                          <a:solidFill>
                            <a:schemeClr val="tx1"/>
                          </a:solidFill>
                        </a:rPr>
                        <a:t>Deleted black boxes from the Legend Box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aseline="0" dirty="0" smtClean="0">
                          <a:solidFill>
                            <a:schemeClr val="tx1"/>
                          </a:solidFill>
                        </a:rPr>
                        <a:t>Updated Module 0: Base and non-base Current Demands (A)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aseline="0" dirty="0" smtClean="0">
                          <a:solidFill>
                            <a:schemeClr val="tx1"/>
                          </a:solidFill>
                        </a:rPr>
                        <a:t>Deleted ‘All torques assumed as +</a:t>
                      </a:r>
                      <a:r>
                        <a:rPr lang="en-GB" sz="800" baseline="0" dirty="0" err="1" smtClean="0">
                          <a:solidFill>
                            <a:schemeClr val="tx1"/>
                          </a:solidFill>
                        </a:rPr>
                        <a:t>ve</a:t>
                      </a:r>
                      <a:r>
                        <a:rPr lang="en-GB" sz="800" baseline="0" dirty="0" smtClean="0">
                          <a:solidFill>
                            <a:schemeClr val="tx1"/>
                          </a:solidFill>
                        </a:rPr>
                        <a:t>’. Replaced with </a:t>
                      </a:r>
                      <a:r>
                        <a:rPr lang="en-GB" sz="800" dirty="0" smtClean="0">
                          <a:solidFill>
                            <a:schemeClr val="tx1"/>
                          </a:solidFill>
                        </a:rPr>
                        <a:t>Note that the convention adopted here is that the Engine Motoring Power is treated as a positive quantity</a:t>
                      </a:r>
                    </a:p>
                  </a:txBody>
                  <a:tcPr anchor="ctr"/>
                </a:tc>
              </a:tr>
              <a:tr h="19807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 smtClean="0">
                          <a:solidFill>
                            <a:srgbClr val="000000"/>
                          </a:solidFill>
                        </a:rPr>
                        <a:t>V10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 smtClean="0">
                          <a:solidFill>
                            <a:srgbClr val="000000"/>
                          </a:solidFill>
                        </a:rPr>
                        <a:t>27/04/2015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>
                          <a:solidFill>
                            <a:srgbClr val="000000"/>
                          </a:solidFill>
                        </a:rPr>
                        <a:t>Alternator Model</a:t>
                      </a:r>
                      <a:r>
                        <a:rPr lang="en-GB" sz="800" baseline="0" dirty="0" smtClean="0">
                          <a:solidFill>
                            <a:srgbClr val="000000"/>
                          </a:solidFill>
                        </a:rPr>
                        <a:t> &amp; </a:t>
                      </a:r>
                      <a:r>
                        <a:rPr lang="en-GB" sz="800" dirty="0" smtClean="0">
                          <a:solidFill>
                            <a:srgbClr val="000000"/>
                          </a:solidFill>
                        </a:rPr>
                        <a:t>SSHVAC Schematics Added</a:t>
                      </a:r>
                    </a:p>
                  </a:txBody>
                  <a:tcPr anchor="ctr"/>
                </a:tc>
              </a:tr>
              <a:tr h="132994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 smtClean="0">
                          <a:solidFill>
                            <a:srgbClr val="000000"/>
                          </a:solidFill>
                        </a:rPr>
                        <a:t>V11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 smtClean="0">
                          <a:solidFill>
                            <a:srgbClr val="000000"/>
                          </a:solidFill>
                        </a:rPr>
                        <a:t>24/06/2015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>
                          <a:solidFill>
                            <a:srgbClr val="000000"/>
                          </a:solidFill>
                        </a:rPr>
                        <a:t>A - In alternator model, corrected Alternator pulley ratio so it multiplies</a:t>
                      </a:r>
                      <a:r>
                        <a:rPr lang="en-GB" sz="800" baseline="0" dirty="0" smtClean="0">
                          <a:solidFill>
                            <a:srgbClr val="000000"/>
                          </a:solidFill>
                        </a:rPr>
                        <a:t> the engine speed, and not divides it (this may already be correct in the code)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aseline="0" dirty="0" smtClean="0">
                          <a:solidFill>
                            <a:srgbClr val="000000"/>
                          </a:solidFill>
                        </a:rPr>
                        <a:t>B - In module 6, replaced hard coded constant (0.97) by </a:t>
                      </a:r>
                      <a:r>
                        <a:rPr lang="en-GB" sz="800" b="1" baseline="0" dirty="0" smtClean="0">
                          <a:solidFill>
                            <a:srgbClr val="000000"/>
                          </a:solidFill>
                        </a:rPr>
                        <a:t>Pneumatic Overrun Utilisation </a:t>
                      </a:r>
                      <a:r>
                        <a:rPr lang="en-GB" sz="800" b="0" baseline="0" dirty="0" smtClean="0">
                          <a:solidFill>
                            <a:srgbClr val="000000"/>
                          </a:solidFill>
                        </a:rPr>
                        <a:t>(show value in UI, but set as </a:t>
                      </a:r>
                      <a:r>
                        <a:rPr lang="en-GB" sz="800" b="0" baseline="0" dirty="0" err="1" smtClean="0">
                          <a:solidFill>
                            <a:srgbClr val="000000"/>
                          </a:solidFill>
                        </a:rPr>
                        <a:t>uneditable</a:t>
                      </a:r>
                      <a:r>
                        <a:rPr lang="en-GB" sz="800" b="0" baseline="0" dirty="0" smtClean="0">
                          <a:solidFill>
                            <a:srgbClr val="000000"/>
                          </a:solidFill>
                        </a:rPr>
                        <a:t>)</a:t>
                      </a:r>
                      <a:endParaRPr lang="en-GB" sz="800" b="1" baseline="0" dirty="0" smtClean="0">
                        <a:solidFill>
                          <a:srgbClr val="000000"/>
                        </a:solidFill>
                      </a:endParaRPr>
                    </a:p>
                    <a:p>
                      <a:pPr algn="ctr"/>
                      <a:r>
                        <a:rPr lang="en-GB" sz="800" b="0" baseline="0" dirty="0" smtClean="0">
                          <a:solidFill>
                            <a:srgbClr val="000000"/>
                          </a:solidFill>
                        </a:rPr>
                        <a:t>C - In module 9, added </a:t>
                      </a:r>
                      <a:r>
                        <a:rPr lang="en-GB" sz="700" b="0" baseline="0" dirty="0" smtClean="0">
                          <a:solidFill>
                            <a:srgbClr val="000000"/>
                          </a:solidFill>
                        </a:rPr>
                        <a:t>clutch engaged </a:t>
                      </a:r>
                      <a:r>
                        <a:rPr lang="en-GB" sz="800" b="0" baseline="0" dirty="0" smtClean="0">
                          <a:solidFill>
                            <a:srgbClr val="000000"/>
                          </a:solidFill>
                        </a:rPr>
                        <a:t>and </a:t>
                      </a:r>
                      <a:r>
                        <a:rPr lang="en-GB" sz="700" b="0" baseline="0" dirty="0" smtClean="0">
                          <a:solidFill>
                            <a:srgbClr val="000000"/>
                          </a:solidFill>
                        </a:rPr>
                        <a:t>not in neutral </a:t>
                      </a:r>
                      <a:r>
                        <a:rPr lang="en-GB" sz="800" b="0" baseline="0" dirty="0" smtClean="0">
                          <a:solidFill>
                            <a:srgbClr val="000000"/>
                          </a:solidFill>
                        </a:rPr>
                        <a:t>flags</a:t>
                      </a:r>
                    </a:p>
                    <a:p>
                      <a:pPr algn="ctr"/>
                      <a:r>
                        <a:rPr lang="en-GB" sz="800" b="0" baseline="0" dirty="0" smtClean="0">
                          <a:solidFill>
                            <a:srgbClr val="000000"/>
                          </a:solidFill>
                        </a:rPr>
                        <a:t>D - In modules 9 &amp; 11, added </a:t>
                      </a:r>
                      <a:r>
                        <a:rPr lang="en-GB" sz="700" b="0" baseline="0" dirty="0" smtClean="0">
                          <a:solidFill>
                            <a:srgbClr val="000000"/>
                          </a:solidFill>
                        </a:rPr>
                        <a:t>pre-existing power </a:t>
                      </a:r>
                      <a:r>
                        <a:rPr lang="en-GB" sz="800" b="0" baseline="0" dirty="0" smtClean="0">
                          <a:solidFill>
                            <a:srgbClr val="000000"/>
                          </a:solidFill>
                        </a:rPr>
                        <a:t>to the FC calculations</a:t>
                      </a:r>
                    </a:p>
                    <a:p>
                      <a:pPr algn="ctr"/>
                      <a:r>
                        <a:rPr lang="en-GB" sz="800" b="0" baseline="0" dirty="0" smtClean="0">
                          <a:solidFill>
                            <a:srgbClr val="000000"/>
                          </a:solidFill>
                        </a:rPr>
                        <a:t>E - In module 10, removed final outputs conditioning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 smtClean="0"/>
                        <a:t>F - In module 11, added another fuel consumption calculation for average</a:t>
                      </a:r>
                      <a:r>
                        <a:rPr lang="en-GB" sz="800" baseline="0" dirty="0" smtClean="0"/>
                        <a:t> loads: </a:t>
                      </a:r>
                      <a:r>
                        <a:rPr lang="en-GB" sz="700" dirty="0" smtClean="0"/>
                        <a:t>Total Cycle  Fuel Consumption: average loads (g)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 smtClean="0"/>
                        <a:t>G1 &amp; G2 –</a:t>
                      </a:r>
                      <a:r>
                        <a:rPr lang="en-GB" sz="800" baseline="0" dirty="0" smtClean="0"/>
                        <a:t> </a:t>
                      </a:r>
                      <a:r>
                        <a:rPr lang="en-GB" sz="900" b="0" baseline="0" dirty="0" smtClean="0">
                          <a:solidFill>
                            <a:srgbClr val="000000"/>
                          </a:solidFill>
                        </a:rPr>
                        <a:t>In module 12, fed ‘</a:t>
                      </a:r>
                      <a:r>
                        <a:rPr lang="en-GB" sz="700" dirty="0" smtClean="0"/>
                        <a:t>Total Cycle  Fuel Consumption: zero electrical load</a:t>
                      </a:r>
                      <a:r>
                        <a:rPr lang="en-GB" sz="800" dirty="0" smtClean="0"/>
                        <a:t>’ &amp; ‘</a:t>
                      </a:r>
                      <a:r>
                        <a:rPr lang="en-GB" sz="700" dirty="0" smtClean="0"/>
                        <a:t>Average Loads Fuel Consumption: Interpolated for Pneumatics</a:t>
                      </a:r>
                      <a:r>
                        <a:rPr lang="en-GB" sz="800" dirty="0" smtClean="0"/>
                        <a:t>’</a:t>
                      </a:r>
                      <a:r>
                        <a:rPr lang="en-GB" sz="800" baseline="0" dirty="0" smtClean="0"/>
                        <a:t> </a:t>
                      </a:r>
                      <a:r>
                        <a:rPr lang="en-GB" sz="900" baseline="0" dirty="0" smtClean="0">
                          <a:solidFill>
                            <a:srgbClr val="000000"/>
                          </a:solidFill>
                        </a:rPr>
                        <a:t>into the output for cases where electrical demand is 0.</a:t>
                      </a:r>
                      <a:endParaRPr lang="en-GB" sz="8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aseline="0" dirty="0" smtClean="0">
                          <a:solidFill>
                            <a:srgbClr val="000000"/>
                          </a:solidFill>
                        </a:rPr>
                        <a:t>H - In module 12, renamed ‘</a:t>
                      </a:r>
                      <a:r>
                        <a:rPr lang="en-GB" sz="700" dirty="0" smtClean="0"/>
                        <a:t>Base fuel consumption with average auxiliary loads’ </a:t>
                      </a:r>
                      <a:r>
                        <a:rPr lang="en-GB" sz="800" dirty="0" smtClean="0"/>
                        <a:t>by</a:t>
                      </a:r>
                      <a:r>
                        <a:rPr lang="en-GB" sz="700" dirty="0" smtClean="0"/>
                        <a:t> ‘Base fuel consumption with true auxiliary loads’. </a:t>
                      </a:r>
                      <a:r>
                        <a:rPr lang="en-GB" sz="800" dirty="0" smtClean="0"/>
                        <a:t>Also in module 13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aseline="0" dirty="0" smtClean="0"/>
                        <a:t>I - In module 12, added stop-start correction factor calculation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aseline="0" dirty="0" smtClean="0"/>
                        <a:t>J - In module 12, </a:t>
                      </a:r>
                      <a:r>
                        <a:rPr lang="en-GB" sz="800" baseline="0" dirty="0" smtClean="0">
                          <a:solidFill>
                            <a:srgbClr val="000000"/>
                          </a:solidFill>
                        </a:rPr>
                        <a:t>replaced hard coded constant (0.935) by </a:t>
                      </a:r>
                      <a:r>
                        <a:rPr lang="en-GB" sz="800" b="0" baseline="0" dirty="0" smtClean="0">
                          <a:solidFill>
                            <a:srgbClr val="000000"/>
                          </a:solidFill>
                        </a:rPr>
                        <a:t>Stored Energy </a:t>
                      </a:r>
                      <a:r>
                        <a:rPr lang="en-GB" sz="800" b="0" baseline="0" dirty="0" err="1" smtClean="0">
                          <a:solidFill>
                            <a:srgbClr val="000000"/>
                          </a:solidFill>
                        </a:rPr>
                        <a:t>Efiiciency</a:t>
                      </a:r>
                      <a:r>
                        <a:rPr lang="en-GB" sz="800" b="0" baseline="0" dirty="0" smtClean="0">
                          <a:solidFill>
                            <a:srgbClr val="000000"/>
                          </a:solidFill>
                        </a:rPr>
                        <a:t> (show value in UI, but set as </a:t>
                      </a:r>
                      <a:r>
                        <a:rPr lang="en-GB" sz="800" b="0" baseline="0" dirty="0" err="1" smtClean="0">
                          <a:solidFill>
                            <a:srgbClr val="000000"/>
                          </a:solidFill>
                        </a:rPr>
                        <a:t>uneditable</a:t>
                      </a:r>
                      <a:r>
                        <a:rPr lang="en-GB" sz="800" b="0" baseline="0" dirty="0" smtClean="0">
                          <a:solidFill>
                            <a:srgbClr val="000000"/>
                          </a:solidFill>
                        </a:rPr>
                        <a:t>)</a:t>
                      </a:r>
                      <a:endParaRPr lang="en-GB" sz="800" baseline="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aseline="0" dirty="0" smtClean="0"/>
                        <a:t>K - In module 13, imported </a:t>
                      </a:r>
                      <a:r>
                        <a:rPr lang="en-GB" sz="700" dirty="0" smtClean="0"/>
                        <a:t>Total Cycle  Fuel Consumption: average loads (g)</a:t>
                      </a:r>
                      <a:r>
                        <a:rPr lang="en-GB" sz="700" baseline="0" dirty="0" smtClean="0"/>
                        <a:t> </a:t>
                      </a:r>
                      <a:r>
                        <a:rPr lang="en-GB" sz="800" baseline="0" dirty="0" smtClean="0"/>
                        <a:t>from module 11, </a:t>
                      </a:r>
                      <a:r>
                        <a:rPr lang="en-GB" sz="700" dirty="0" smtClean="0"/>
                        <a:t>Average Loads Fuel Consumption: Interpolated for Pneumatics </a:t>
                      </a:r>
                      <a:r>
                        <a:rPr lang="en-GB" sz="800" baseline="0" dirty="0" smtClean="0"/>
                        <a:t>from module 10, </a:t>
                      </a:r>
                      <a:endParaRPr lang="en-GB" sz="8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aseline="0" dirty="0" smtClean="0"/>
                        <a:t>and </a:t>
                      </a:r>
                      <a:r>
                        <a:rPr lang="en-GB" sz="700" baseline="0" dirty="0" smtClean="0"/>
                        <a:t>stop start correction </a:t>
                      </a:r>
                      <a:r>
                        <a:rPr lang="en-GB" sz="800" baseline="0" dirty="0" smtClean="0"/>
                        <a:t>from module 12, and changed the calculation flow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 smtClean="0"/>
                        <a:t>L – In module 14, make ‘</a:t>
                      </a:r>
                      <a:r>
                        <a:rPr lang="en-GB" sz="700" dirty="0" smtClean="0"/>
                        <a:t>Fuel Energy to Heat to Coolant</a:t>
                      </a:r>
                      <a:r>
                        <a:rPr lang="en-GB" sz="800" dirty="0" smtClean="0"/>
                        <a:t>’ and ‘</a:t>
                      </a:r>
                      <a:r>
                        <a:rPr lang="en-GB" sz="700" dirty="0" smtClean="0"/>
                        <a:t>Coolant Heat transferred to Air cabin heater’ </a:t>
                      </a:r>
                      <a:r>
                        <a:rPr lang="en-GB" sz="800" dirty="0" smtClean="0"/>
                        <a:t>visible in UI but </a:t>
                      </a:r>
                      <a:r>
                        <a:rPr lang="en-GB" sz="800" dirty="0" err="1" smtClean="0"/>
                        <a:t>uneditable</a:t>
                      </a:r>
                      <a:endParaRPr lang="en-GB" sz="800" dirty="0" smtClean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73723" y="225913"/>
            <a:ext cx="20629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Version Control Log: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37102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Rounded Rectangle 272"/>
          <p:cNvSpPr/>
          <p:nvPr/>
        </p:nvSpPr>
        <p:spPr>
          <a:xfrm>
            <a:off x="1039328" y="659296"/>
            <a:ext cx="7831692" cy="5781553"/>
          </a:xfrm>
          <a:prstGeom prst="roundRect">
            <a:avLst>
              <a:gd name="adj" fmla="val 3444"/>
            </a:avLst>
          </a:prstGeom>
          <a:noFill/>
          <a:ln w="12700" cap="flat" cmpd="sng" algn="ctr">
            <a:solidFill>
              <a:schemeClr val="accent1">
                <a:shade val="50000"/>
              </a:schemeClr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4" name="TextBox 273"/>
          <p:cNvSpPr txBox="1"/>
          <p:nvPr/>
        </p:nvSpPr>
        <p:spPr>
          <a:xfrm>
            <a:off x="1039328" y="312054"/>
            <a:ext cx="4407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Module </a:t>
            </a:r>
            <a:r>
              <a:rPr lang="en-GB" dirty="0"/>
              <a:t>8</a:t>
            </a:r>
            <a:r>
              <a:rPr lang="en-GB" dirty="0" smtClean="0"/>
              <a:t>: FULL assignment of auxiliary loads</a:t>
            </a:r>
            <a:endParaRPr lang="en-GB" dirty="0"/>
          </a:p>
        </p:txBody>
      </p:sp>
      <p:sp>
        <p:nvSpPr>
          <p:cNvPr id="506" name="Rounded Rectangle 505"/>
          <p:cNvSpPr/>
          <p:nvPr/>
        </p:nvSpPr>
        <p:spPr>
          <a:xfrm>
            <a:off x="2222432" y="3331543"/>
            <a:ext cx="1394864" cy="2549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Average power demand at crank from Pneumatics</a:t>
            </a:r>
            <a:endParaRPr lang="en-GB" sz="600" dirty="0"/>
          </a:p>
        </p:txBody>
      </p:sp>
      <p:sp>
        <p:nvSpPr>
          <p:cNvPr id="507" name="Rounded Rectangle 506"/>
          <p:cNvSpPr/>
          <p:nvPr/>
        </p:nvSpPr>
        <p:spPr>
          <a:xfrm>
            <a:off x="2222433" y="2977025"/>
            <a:ext cx="1394864" cy="2549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/>
              <a:t>Average power </a:t>
            </a:r>
            <a:r>
              <a:rPr lang="en-GB" sz="600" dirty="0" smtClean="0"/>
              <a:t>demand at </a:t>
            </a:r>
            <a:r>
              <a:rPr lang="en-GB" sz="600" dirty="0"/>
              <a:t>crank from Electrics (including HVAC electrics)</a:t>
            </a:r>
          </a:p>
        </p:txBody>
      </p:sp>
      <p:sp>
        <p:nvSpPr>
          <p:cNvPr id="508" name="Rounded Rectangle 507"/>
          <p:cNvSpPr/>
          <p:nvPr/>
        </p:nvSpPr>
        <p:spPr>
          <a:xfrm>
            <a:off x="1198386" y="2185369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</a:t>
            </a:r>
            <a:r>
              <a:rPr lang="en-GB" sz="700" dirty="0" smtClean="0">
                <a:solidFill>
                  <a:srgbClr val="000000"/>
                </a:solidFill>
              </a:rPr>
              <a:t>7</a:t>
            </a:r>
            <a:endParaRPr lang="en-GB" sz="700" dirty="0">
              <a:solidFill>
                <a:srgbClr val="000000"/>
              </a:solidFill>
            </a:endParaRPr>
          </a:p>
        </p:txBody>
      </p:sp>
      <p:sp>
        <p:nvSpPr>
          <p:cNvPr id="509" name="Rounded Rectangle 508"/>
          <p:cNvSpPr/>
          <p:nvPr/>
        </p:nvSpPr>
        <p:spPr>
          <a:xfrm>
            <a:off x="2236934" y="1651478"/>
            <a:ext cx="1394865" cy="24910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u="sng" dirty="0"/>
              <a:t>Smart Electrical &amp; Pneumatic</a:t>
            </a:r>
            <a:r>
              <a:rPr lang="en-GB" sz="600" dirty="0"/>
              <a:t> Aux:</a:t>
            </a:r>
          </a:p>
          <a:p>
            <a:pPr algn="ctr"/>
            <a:r>
              <a:rPr lang="en-GB" sz="600" dirty="0"/>
              <a:t>alternator power gen. at crank</a:t>
            </a:r>
          </a:p>
        </p:txBody>
      </p:sp>
      <p:sp>
        <p:nvSpPr>
          <p:cNvPr id="510" name="Rounded Rectangle 509"/>
          <p:cNvSpPr/>
          <p:nvPr/>
        </p:nvSpPr>
        <p:spPr>
          <a:xfrm>
            <a:off x="2226489" y="1991680"/>
            <a:ext cx="1394865" cy="24910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u="sng" dirty="0"/>
              <a:t>Smart Electrical &amp; Pneumatic</a:t>
            </a:r>
            <a:r>
              <a:rPr lang="en-GB" sz="600" dirty="0"/>
              <a:t> Aux:</a:t>
            </a:r>
          </a:p>
          <a:p>
            <a:pPr algn="ctr"/>
            <a:r>
              <a:rPr lang="en-GB" sz="600" dirty="0"/>
              <a:t>air comp power gen. at crank</a:t>
            </a:r>
          </a:p>
        </p:txBody>
      </p:sp>
      <p:sp>
        <p:nvSpPr>
          <p:cNvPr id="511" name="Rounded Rectangle 510"/>
          <p:cNvSpPr/>
          <p:nvPr/>
        </p:nvSpPr>
        <p:spPr>
          <a:xfrm>
            <a:off x="2232877" y="2322932"/>
            <a:ext cx="1394865" cy="24910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u="sng" dirty="0"/>
              <a:t>Smart Electrical only </a:t>
            </a:r>
            <a:r>
              <a:rPr lang="en-GB" sz="600" dirty="0"/>
              <a:t>Aux:</a:t>
            </a:r>
          </a:p>
          <a:p>
            <a:pPr algn="ctr"/>
            <a:r>
              <a:rPr lang="en-GB" sz="600" dirty="0"/>
              <a:t>alternator power gen. at crank</a:t>
            </a:r>
          </a:p>
        </p:txBody>
      </p:sp>
      <p:sp>
        <p:nvSpPr>
          <p:cNvPr id="512" name="Rounded Rectangle 511"/>
          <p:cNvSpPr/>
          <p:nvPr/>
        </p:nvSpPr>
        <p:spPr>
          <a:xfrm>
            <a:off x="2222432" y="2645772"/>
            <a:ext cx="1394865" cy="24910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u="sng" dirty="0"/>
              <a:t>Smart Pneumatic only </a:t>
            </a:r>
            <a:r>
              <a:rPr lang="en-GB" sz="600" dirty="0"/>
              <a:t>Aux:</a:t>
            </a:r>
          </a:p>
          <a:p>
            <a:pPr algn="ctr"/>
            <a:r>
              <a:rPr lang="en-GB" sz="600" dirty="0"/>
              <a:t>air comp power gen. at crank</a:t>
            </a:r>
          </a:p>
        </p:txBody>
      </p:sp>
      <p:cxnSp>
        <p:nvCxnSpPr>
          <p:cNvPr id="4" name="Elbow Connector 3"/>
          <p:cNvCxnSpPr>
            <a:stCxn id="508" idx="3"/>
            <a:endCxn id="509" idx="1"/>
          </p:cNvCxnSpPr>
          <p:nvPr/>
        </p:nvCxnSpPr>
        <p:spPr>
          <a:xfrm flipV="1">
            <a:off x="1826722" y="1776031"/>
            <a:ext cx="410212" cy="50403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6" name="Elbow Connector 5"/>
          <p:cNvCxnSpPr>
            <a:stCxn id="508" idx="3"/>
            <a:endCxn id="510" idx="1"/>
          </p:cNvCxnSpPr>
          <p:nvPr/>
        </p:nvCxnSpPr>
        <p:spPr>
          <a:xfrm flipV="1">
            <a:off x="1826722" y="2116233"/>
            <a:ext cx="399767" cy="16383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8" name="Elbow Connector 7"/>
          <p:cNvCxnSpPr>
            <a:stCxn id="508" idx="3"/>
            <a:endCxn id="511" idx="1"/>
          </p:cNvCxnSpPr>
          <p:nvPr/>
        </p:nvCxnSpPr>
        <p:spPr>
          <a:xfrm>
            <a:off x="1826722" y="2280064"/>
            <a:ext cx="406155" cy="16742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2" name="Elbow Connector 11"/>
          <p:cNvCxnSpPr>
            <a:stCxn id="508" idx="3"/>
            <a:endCxn id="512" idx="1"/>
          </p:cNvCxnSpPr>
          <p:nvPr/>
        </p:nvCxnSpPr>
        <p:spPr>
          <a:xfrm>
            <a:off x="1826722" y="2280064"/>
            <a:ext cx="395710" cy="49026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513" name="Rounded Rectangle 512"/>
          <p:cNvSpPr/>
          <p:nvPr/>
        </p:nvSpPr>
        <p:spPr>
          <a:xfrm>
            <a:off x="1198386" y="3167403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6</a:t>
            </a:r>
          </a:p>
        </p:txBody>
      </p:sp>
      <p:cxnSp>
        <p:nvCxnSpPr>
          <p:cNvPr id="14" name="Elbow Connector 13"/>
          <p:cNvCxnSpPr>
            <a:stCxn id="513" idx="3"/>
            <a:endCxn id="507" idx="1"/>
          </p:cNvCxnSpPr>
          <p:nvPr/>
        </p:nvCxnSpPr>
        <p:spPr>
          <a:xfrm flipV="1">
            <a:off x="1826722" y="3104518"/>
            <a:ext cx="395711" cy="15758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9" name="Elbow Connector 18"/>
          <p:cNvCxnSpPr>
            <a:stCxn id="513" idx="3"/>
            <a:endCxn id="506" idx="1"/>
          </p:cNvCxnSpPr>
          <p:nvPr/>
        </p:nvCxnSpPr>
        <p:spPr>
          <a:xfrm>
            <a:off x="1826722" y="3262098"/>
            <a:ext cx="395710" cy="196938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514" name="Rounded Rectangle 513"/>
          <p:cNvSpPr/>
          <p:nvPr/>
        </p:nvSpPr>
        <p:spPr>
          <a:xfrm>
            <a:off x="1188269" y="835142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</a:t>
            </a:r>
            <a:r>
              <a:rPr lang="en-GB" sz="700" dirty="0" smtClean="0">
                <a:solidFill>
                  <a:srgbClr val="000000"/>
                </a:solidFill>
              </a:rPr>
              <a:t>1</a:t>
            </a:r>
            <a:endParaRPr lang="en-GB" sz="700" dirty="0">
              <a:solidFill>
                <a:srgbClr val="000000"/>
              </a:solidFill>
            </a:endParaRPr>
          </a:p>
        </p:txBody>
      </p:sp>
      <p:sp>
        <p:nvSpPr>
          <p:cNvPr id="515" name="Rounded Rectangle 514"/>
          <p:cNvSpPr/>
          <p:nvPr/>
        </p:nvSpPr>
        <p:spPr>
          <a:xfrm>
            <a:off x="2232877" y="776590"/>
            <a:ext cx="1384419" cy="3007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Average power demand at crank from HVAC Mechanicals</a:t>
            </a:r>
            <a:endParaRPr lang="en-GB" sz="600" dirty="0"/>
          </a:p>
        </p:txBody>
      </p:sp>
      <p:cxnSp>
        <p:nvCxnSpPr>
          <p:cNvPr id="28" name="Elbow Connector 27"/>
          <p:cNvCxnSpPr>
            <a:stCxn id="514" idx="3"/>
            <a:endCxn id="515" idx="1"/>
          </p:cNvCxnSpPr>
          <p:nvPr/>
        </p:nvCxnSpPr>
        <p:spPr>
          <a:xfrm flipV="1">
            <a:off x="1816605" y="926976"/>
            <a:ext cx="416272" cy="286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8" name="Elbow Connector 37"/>
          <p:cNvCxnSpPr>
            <a:stCxn id="509" idx="3"/>
            <a:endCxn id="308" idx="6"/>
          </p:cNvCxnSpPr>
          <p:nvPr/>
        </p:nvCxnSpPr>
        <p:spPr>
          <a:xfrm>
            <a:off x="3631799" y="1776031"/>
            <a:ext cx="596079" cy="145182"/>
          </a:xfrm>
          <a:prstGeom prst="bentConnector3">
            <a:avLst>
              <a:gd name="adj1" fmla="val 25498"/>
            </a:avLst>
          </a:prstGeom>
          <a:noFill/>
          <a:ln w="6350" cap="flat" cmpd="sng" algn="ctr">
            <a:solidFill>
              <a:srgbClr val="DC241F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2" name="Elbow Connector 41"/>
          <p:cNvCxnSpPr>
            <a:stCxn id="510" idx="3"/>
            <a:endCxn id="309" idx="6"/>
          </p:cNvCxnSpPr>
          <p:nvPr/>
        </p:nvCxnSpPr>
        <p:spPr>
          <a:xfrm flipV="1">
            <a:off x="3621354" y="2026893"/>
            <a:ext cx="605410" cy="89340"/>
          </a:xfrm>
          <a:prstGeom prst="bentConnector3">
            <a:avLst>
              <a:gd name="adj1" fmla="val 11192"/>
            </a:avLst>
          </a:prstGeom>
          <a:noFill/>
          <a:ln w="6350" cap="flat" cmpd="sng" algn="ctr">
            <a:solidFill>
              <a:srgbClr val="92499E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8" name="Elbow Connector 47"/>
          <p:cNvCxnSpPr>
            <a:stCxn id="511" idx="3"/>
            <a:endCxn id="313" idx="6"/>
          </p:cNvCxnSpPr>
          <p:nvPr/>
        </p:nvCxnSpPr>
        <p:spPr>
          <a:xfrm flipV="1">
            <a:off x="3627742" y="2283389"/>
            <a:ext cx="599334" cy="164096"/>
          </a:xfrm>
          <a:prstGeom prst="bentConnector3">
            <a:avLst>
              <a:gd name="adj1" fmla="val 9739"/>
            </a:avLst>
          </a:prstGeom>
          <a:noFill/>
          <a:ln w="6350" cap="flat" cmpd="sng" algn="ctr">
            <a:solidFill>
              <a:srgbClr val="000000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2" name="Elbow Connector 51"/>
          <p:cNvCxnSpPr>
            <a:stCxn id="506" idx="3"/>
            <a:endCxn id="315" idx="6"/>
          </p:cNvCxnSpPr>
          <p:nvPr/>
        </p:nvCxnSpPr>
        <p:spPr>
          <a:xfrm flipV="1">
            <a:off x="3617296" y="2389069"/>
            <a:ext cx="608666" cy="1069967"/>
          </a:xfrm>
          <a:prstGeom prst="bentConnector3">
            <a:avLst>
              <a:gd name="adj1" fmla="val 41654"/>
            </a:avLst>
          </a:prstGeom>
          <a:noFill/>
          <a:ln w="6350" cap="flat" cmpd="sng" algn="ctr">
            <a:solidFill>
              <a:srgbClr val="469C23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5" name="Elbow Connector 54"/>
          <p:cNvCxnSpPr>
            <a:stCxn id="512" idx="3"/>
            <a:endCxn id="321" idx="6"/>
          </p:cNvCxnSpPr>
          <p:nvPr/>
        </p:nvCxnSpPr>
        <p:spPr>
          <a:xfrm>
            <a:off x="3617297" y="2770325"/>
            <a:ext cx="606205" cy="1407"/>
          </a:xfrm>
          <a:prstGeom prst="bentConnector3">
            <a:avLst>
              <a:gd name="adj1" fmla="val 50000"/>
            </a:avLst>
          </a:prstGeom>
          <a:noFill/>
          <a:ln w="6350" cap="flat" cmpd="sng" algn="ctr">
            <a:solidFill>
              <a:srgbClr val="09B0D8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7" name="Elbow Connector 56"/>
          <p:cNvCxnSpPr>
            <a:stCxn id="507" idx="3"/>
            <a:endCxn id="322" idx="6"/>
          </p:cNvCxnSpPr>
          <p:nvPr/>
        </p:nvCxnSpPr>
        <p:spPr>
          <a:xfrm flipV="1">
            <a:off x="3617297" y="2877412"/>
            <a:ext cx="605091" cy="227106"/>
          </a:xfrm>
          <a:prstGeom prst="bentConnector3">
            <a:avLst>
              <a:gd name="adj1" fmla="val 56297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9" name="Elbow Connector 58"/>
          <p:cNvCxnSpPr>
            <a:stCxn id="307" idx="3"/>
            <a:endCxn id="240" idx="1"/>
          </p:cNvCxnSpPr>
          <p:nvPr/>
        </p:nvCxnSpPr>
        <p:spPr>
          <a:xfrm>
            <a:off x="4404166" y="1971533"/>
            <a:ext cx="1234874" cy="136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41" name="Elbow Connector 140"/>
          <p:cNvCxnSpPr>
            <a:stCxn id="507" idx="3"/>
            <a:endCxn id="325" idx="6"/>
          </p:cNvCxnSpPr>
          <p:nvPr/>
        </p:nvCxnSpPr>
        <p:spPr>
          <a:xfrm>
            <a:off x="3617297" y="3104518"/>
            <a:ext cx="609532" cy="29916"/>
          </a:xfrm>
          <a:prstGeom prst="bentConnector3">
            <a:avLst>
              <a:gd name="adj1" fmla="val 56251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43" name="Elbow Connector 142"/>
          <p:cNvCxnSpPr>
            <a:stCxn id="506" idx="3"/>
            <a:endCxn id="326" idx="6"/>
          </p:cNvCxnSpPr>
          <p:nvPr/>
        </p:nvCxnSpPr>
        <p:spPr>
          <a:xfrm flipV="1">
            <a:off x="3617296" y="3240114"/>
            <a:ext cx="608419" cy="218922"/>
          </a:xfrm>
          <a:prstGeom prst="bentConnector3">
            <a:avLst>
              <a:gd name="adj1" fmla="val 41651"/>
            </a:avLst>
          </a:prstGeom>
          <a:noFill/>
          <a:ln w="6350" cap="flat" cmpd="sng" algn="ctr">
            <a:solidFill>
              <a:srgbClr val="469C23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596" name="Group 595"/>
          <p:cNvGrpSpPr/>
          <p:nvPr/>
        </p:nvGrpSpPr>
        <p:grpSpPr>
          <a:xfrm>
            <a:off x="7307533" y="849665"/>
            <a:ext cx="177402" cy="263401"/>
            <a:chOff x="1426057" y="1874219"/>
            <a:chExt cx="177402" cy="263401"/>
          </a:xfrm>
        </p:grpSpPr>
        <p:pic>
          <p:nvPicPr>
            <p:cNvPr id="597" name="Picture 59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42492" y="1874219"/>
              <a:ext cx="160967" cy="263401"/>
            </a:xfrm>
            <a:prstGeom prst="rect">
              <a:avLst/>
            </a:prstGeom>
          </p:spPr>
        </p:pic>
        <p:sp>
          <p:nvSpPr>
            <p:cNvPr id="598" name="Oval 597"/>
            <p:cNvSpPr/>
            <p:nvPr/>
          </p:nvSpPr>
          <p:spPr>
            <a:xfrm flipH="1" flipV="1">
              <a:off x="1427171" y="192454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9" name="Oval 598"/>
            <p:cNvSpPr/>
            <p:nvPr/>
          </p:nvSpPr>
          <p:spPr>
            <a:xfrm flipH="1" flipV="1">
              <a:off x="1426057" y="203022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63" name="Elbow Connector 162"/>
          <p:cNvCxnSpPr>
            <a:stCxn id="335" idx="3"/>
            <a:endCxn id="599" idx="6"/>
          </p:cNvCxnSpPr>
          <p:nvPr/>
        </p:nvCxnSpPr>
        <p:spPr>
          <a:xfrm flipV="1">
            <a:off x="7063793" y="1036726"/>
            <a:ext cx="243740" cy="155287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65" name="Elbow Connector 164"/>
          <p:cNvCxnSpPr>
            <a:stCxn id="515" idx="3"/>
            <a:endCxn id="598" idx="6"/>
          </p:cNvCxnSpPr>
          <p:nvPr/>
        </p:nvCxnSpPr>
        <p:spPr>
          <a:xfrm>
            <a:off x="3617296" y="926976"/>
            <a:ext cx="3691351" cy="407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600" name="Rounded Rectangle 599"/>
          <p:cNvSpPr/>
          <p:nvPr/>
        </p:nvSpPr>
        <p:spPr>
          <a:xfrm>
            <a:off x="9080380" y="907664"/>
            <a:ext cx="1384419" cy="3007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Aux power at crank from electrical, HVAC and Pneumatic ancillaries (W)</a:t>
            </a:r>
            <a:endParaRPr lang="en-GB" sz="600" dirty="0"/>
          </a:p>
        </p:txBody>
      </p:sp>
      <p:cxnSp>
        <p:nvCxnSpPr>
          <p:cNvPr id="7" name="Elbow Connector 6"/>
          <p:cNvCxnSpPr>
            <a:stCxn id="509" idx="3"/>
            <a:endCxn id="205" idx="1"/>
          </p:cNvCxnSpPr>
          <p:nvPr/>
        </p:nvCxnSpPr>
        <p:spPr>
          <a:xfrm>
            <a:off x="3631799" y="1776031"/>
            <a:ext cx="2569947" cy="2759037"/>
          </a:xfrm>
          <a:prstGeom prst="bentConnector3">
            <a:avLst>
              <a:gd name="adj1" fmla="val 6032"/>
            </a:avLst>
          </a:prstGeom>
          <a:noFill/>
          <a:ln w="6350" cap="flat" cmpd="sng" algn="ctr">
            <a:solidFill>
              <a:srgbClr val="DC241F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7" name="Elbow Connector 16"/>
          <p:cNvCxnSpPr>
            <a:stCxn id="511" idx="3"/>
            <a:endCxn id="206" idx="1"/>
          </p:cNvCxnSpPr>
          <p:nvPr/>
        </p:nvCxnSpPr>
        <p:spPr>
          <a:xfrm>
            <a:off x="3627742" y="2447485"/>
            <a:ext cx="2575363" cy="2448265"/>
          </a:xfrm>
          <a:prstGeom prst="bentConnector3">
            <a:avLst>
              <a:gd name="adj1" fmla="val 2294"/>
            </a:avLst>
          </a:prstGeom>
          <a:noFill/>
          <a:ln w="6350" cap="flat" cmpd="sng" algn="ctr">
            <a:solidFill>
              <a:srgbClr val="000000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203" name="Group 202"/>
          <p:cNvGrpSpPr/>
          <p:nvPr/>
        </p:nvGrpSpPr>
        <p:grpSpPr>
          <a:xfrm>
            <a:off x="6201746" y="4446919"/>
            <a:ext cx="271228" cy="533339"/>
            <a:chOff x="3704809" y="3042615"/>
            <a:chExt cx="271228" cy="715121"/>
          </a:xfrm>
        </p:grpSpPr>
        <p:grpSp>
          <p:nvGrpSpPr>
            <p:cNvPr id="204" name="Group 203"/>
            <p:cNvGrpSpPr/>
            <p:nvPr/>
          </p:nvGrpSpPr>
          <p:grpSpPr>
            <a:xfrm>
              <a:off x="3715254" y="3042615"/>
              <a:ext cx="206993" cy="715121"/>
              <a:chOff x="3715254" y="3054491"/>
              <a:chExt cx="206993" cy="715121"/>
            </a:xfrm>
          </p:grpSpPr>
          <p:sp>
            <p:nvSpPr>
              <p:cNvPr id="210" name="Rectangle 209"/>
              <p:cNvSpPr/>
              <p:nvPr/>
            </p:nvSpPr>
            <p:spPr>
              <a:xfrm>
                <a:off x="3747492" y="3054491"/>
                <a:ext cx="174755" cy="715121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1" name="Oval 210"/>
              <p:cNvSpPr/>
              <p:nvPr/>
            </p:nvSpPr>
            <p:spPr>
              <a:xfrm flipH="1" flipV="1">
                <a:off x="3717236" y="3146077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2" name="Oval 211"/>
              <p:cNvSpPr/>
              <p:nvPr/>
            </p:nvSpPr>
            <p:spPr>
              <a:xfrm flipH="1" flipV="1">
                <a:off x="3715254" y="3381605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3" name="Oval 212"/>
              <p:cNvSpPr/>
              <p:nvPr/>
            </p:nvSpPr>
            <p:spPr>
              <a:xfrm flipH="1" flipV="1">
                <a:off x="3719210" y="3623073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05" name="TextBox 204"/>
            <p:cNvSpPr txBox="1"/>
            <p:nvPr/>
          </p:nvSpPr>
          <p:spPr>
            <a:xfrm>
              <a:off x="3704809" y="3076170"/>
              <a:ext cx="271228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 smtClean="0"/>
                <a:t>yes</a:t>
              </a:r>
              <a:endParaRPr lang="en-GB" sz="500" dirty="0"/>
            </a:p>
          </p:txBody>
        </p:sp>
        <p:sp>
          <p:nvSpPr>
            <p:cNvPr id="206" name="TextBox 205"/>
            <p:cNvSpPr txBox="1"/>
            <p:nvPr/>
          </p:nvSpPr>
          <p:spPr>
            <a:xfrm>
              <a:off x="3706168" y="3559786"/>
              <a:ext cx="251992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 smtClean="0"/>
                <a:t>no</a:t>
              </a:r>
              <a:endParaRPr lang="en-GB" sz="500" dirty="0"/>
            </a:p>
          </p:txBody>
        </p:sp>
        <p:cxnSp>
          <p:nvCxnSpPr>
            <p:cNvPr id="207" name="Straight Connector 206"/>
            <p:cNvCxnSpPr>
              <a:stCxn id="212" idx="2"/>
            </p:cNvCxnSpPr>
            <p:nvPr/>
          </p:nvCxnSpPr>
          <p:spPr>
            <a:xfrm flipV="1">
              <a:off x="3760973" y="3400175"/>
              <a:ext cx="71191" cy="60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8" name="Straight Connector 207"/>
            <p:cNvCxnSpPr/>
            <p:nvPr/>
          </p:nvCxnSpPr>
          <p:spPr>
            <a:xfrm flipV="1">
              <a:off x="3832164" y="3361599"/>
              <a:ext cx="0" cy="3857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flipV="1">
              <a:off x="3830183" y="3407122"/>
              <a:ext cx="0" cy="3857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42" name="Rounded Rectangle 241"/>
          <p:cNvSpPr/>
          <p:nvPr/>
        </p:nvSpPr>
        <p:spPr>
          <a:xfrm>
            <a:off x="9153450" y="4566490"/>
            <a:ext cx="1054645" cy="3007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u="sng" dirty="0"/>
              <a:t>Smart Electrical </a:t>
            </a:r>
            <a:r>
              <a:rPr lang="en-GB" sz="600" u="sng" dirty="0" smtClean="0"/>
              <a:t>: </a:t>
            </a:r>
            <a:r>
              <a:rPr lang="en-GB" sz="600" dirty="0" smtClean="0"/>
              <a:t>alternator </a:t>
            </a:r>
            <a:r>
              <a:rPr lang="en-GB" sz="600" dirty="0"/>
              <a:t>power gen. at </a:t>
            </a:r>
            <a:r>
              <a:rPr lang="en-GB" sz="600" dirty="0" smtClean="0"/>
              <a:t>crank (W)</a:t>
            </a:r>
            <a:endParaRPr lang="en-GB" sz="600" dirty="0"/>
          </a:p>
        </p:txBody>
      </p:sp>
      <p:cxnSp>
        <p:nvCxnSpPr>
          <p:cNvPr id="43" name="Straight Arrow Connector 42"/>
          <p:cNvCxnSpPr>
            <a:stCxn id="210" idx="3"/>
            <a:endCxn id="242" idx="1"/>
          </p:cNvCxnSpPr>
          <p:nvPr/>
        </p:nvCxnSpPr>
        <p:spPr>
          <a:xfrm>
            <a:off x="6419184" y="4713589"/>
            <a:ext cx="2734266" cy="32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50" name="Rounded Rectangle 249"/>
          <p:cNvSpPr/>
          <p:nvPr/>
        </p:nvSpPr>
        <p:spPr>
          <a:xfrm>
            <a:off x="3398882" y="5670629"/>
            <a:ext cx="1069193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Smart Electrical and Pneumatics:</a:t>
            </a:r>
          </a:p>
          <a:p>
            <a:pPr algn="ctr"/>
            <a:r>
              <a:rPr lang="en-GB" sz="600" dirty="0" smtClean="0"/>
              <a:t>Compressor Flag</a:t>
            </a:r>
            <a:endParaRPr lang="en-GB" sz="600" dirty="0"/>
          </a:p>
        </p:txBody>
      </p:sp>
      <p:sp>
        <p:nvSpPr>
          <p:cNvPr id="251" name="Rounded Rectangle 250"/>
          <p:cNvSpPr/>
          <p:nvPr/>
        </p:nvSpPr>
        <p:spPr>
          <a:xfrm>
            <a:off x="3398882" y="6032694"/>
            <a:ext cx="1069193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Smart Pneumatics only:</a:t>
            </a:r>
          </a:p>
          <a:p>
            <a:pPr algn="ctr"/>
            <a:r>
              <a:rPr lang="en-GB" sz="600" dirty="0" smtClean="0"/>
              <a:t>Compressor Flag</a:t>
            </a:r>
            <a:endParaRPr lang="en-GB" sz="600" dirty="0"/>
          </a:p>
        </p:txBody>
      </p:sp>
      <p:grpSp>
        <p:nvGrpSpPr>
          <p:cNvPr id="252" name="Group 251"/>
          <p:cNvGrpSpPr/>
          <p:nvPr/>
        </p:nvGrpSpPr>
        <p:grpSpPr>
          <a:xfrm>
            <a:off x="6201746" y="5719183"/>
            <a:ext cx="271228" cy="533339"/>
            <a:chOff x="3704809" y="3042615"/>
            <a:chExt cx="271228" cy="715121"/>
          </a:xfrm>
        </p:grpSpPr>
        <p:grpSp>
          <p:nvGrpSpPr>
            <p:cNvPr id="253" name="Group 252"/>
            <p:cNvGrpSpPr/>
            <p:nvPr/>
          </p:nvGrpSpPr>
          <p:grpSpPr>
            <a:xfrm>
              <a:off x="3715254" y="3042615"/>
              <a:ext cx="206993" cy="715121"/>
              <a:chOff x="3715254" y="3054491"/>
              <a:chExt cx="206993" cy="715121"/>
            </a:xfrm>
          </p:grpSpPr>
          <p:sp>
            <p:nvSpPr>
              <p:cNvPr id="259" name="Rectangle 258"/>
              <p:cNvSpPr/>
              <p:nvPr/>
            </p:nvSpPr>
            <p:spPr>
              <a:xfrm>
                <a:off x="3747492" y="3054491"/>
                <a:ext cx="174755" cy="715121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0" name="Oval 259"/>
              <p:cNvSpPr/>
              <p:nvPr/>
            </p:nvSpPr>
            <p:spPr>
              <a:xfrm flipH="1" flipV="1">
                <a:off x="3717236" y="3146077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1" name="Oval 260"/>
              <p:cNvSpPr/>
              <p:nvPr/>
            </p:nvSpPr>
            <p:spPr>
              <a:xfrm flipH="1" flipV="1">
                <a:off x="3715254" y="3381605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2" name="Oval 261"/>
              <p:cNvSpPr/>
              <p:nvPr/>
            </p:nvSpPr>
            <p:spPr>
              <a:xfrm flipH="1" flipV="1">
                <a:off x="3719210" y="3623073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54" name="TextBox 253"/>
            <p:cNvSpPr txBox="1"/>
            <p:nvPr/>
          </p:nvSpPr>
          <p:spPr>
            <a:xfrm>
              <a:off x="3704809" y="3076170"/>
              <a:ext cx="271228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 smtClean="0"/>
                <a:t>yes</a:t>
              </a:r>
              <a:endParaRPr lang="en-GB" sz="500" dirty="0"/>
            </a:p>
          </p:txBody>
        </p:sp>
        <p:sp>
          <p:nvSpPr>
            <p:cNvPr id="255" name="TextBox 254"/>
            <p:cNvSpPr txBox="1"/>
            <p:nvPr/>
          </p:nvSpPr>
          <p:spPr>
            <a:xfrm>
              <a:off x="3706168" y="3559786"/>
              <a:ext cx="251992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 smtClean="0"/>
                <a:t>no</a:t>
              </a:r>
              <a:endParaRPr lang="en-GB" sz="500" dirty="0"/>
            </a:p>
          </p:txBody>
        </p:sp>
        <p:cxnSp>
          <p:nvCxnSpPr>
            <p:cNvPr id="256" name="Straight Connector 255"/>
            <p:cNvCxnSpPr>
              <a:stCxn id="261" idx="2"/>
            </p:cNvCxnSpPr>
            <p:nvPr/>
          </p:nvCxnSpPr>
          <p:spPr>
            <a:xfrm flipV="1">
              <a:off x="3760973" y="3400175"/>
              <a:ext cx="71191" cy="60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flipV="1">
              <a:off x="3832164" y="3361599"/>
              <a:ext cx="0" cy="3857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flipV="1">
              <a:off x="3830183" y="3407122"/>
              <a:ext cx="0" cy="3857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264" name="Straight Arrow Connector 263"/>
          <p:cNvCxnSpPr>
            <a:endCxn id="261" idx="6"/>
          </p:cNvCxnSpPr>
          <p:nvPr/>
        </p:nvCxnSpPr>
        <p:spPr>
          <a:xfrm flipV="1">
            <a:off x="6073231" y="5986303"/>
            <a:ext cx="138960" cy="37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0" name="Elbow Connector 49"/>
          <p:cNvCxnSpPr>
            <a:stCxn id="250" idx="3"/>
            <a:endCxn id="254" idx="1"/>
          </p:cNvCxnSpPr>
          <p:nvPr/>
        </p:nvCxnSpPr>
        <p:spPr>
          <a:xfrm flipV="1">
            <a:off x="4468075" y="5807332"/>
            <a:ext cx="1733671" cy="112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3" name="Elbow Connector 52"/>
          <p:cNvCxnSpPr>
            <a:stCxn id="251" idx="3"/>
            <a:endCxn id="255" idx="1"/>
          </p:cNvCxnSpPr>
          <p:nvPr/>
        </p:nvCxnSpPr>
        <p:spPr>
          <a:xfrm flipV="1">
            <a:off x="4468075" y="6168014"/>
            <a:ext cx="1735030" cy="250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69" name="Rounded Rectangle 268"/>
          <p:cNvSpPr/>
          <p:nvPr/>
        </p:nvSpPr>
        <p:spPr>
          <a:xfrm>
            <a:off x="9167412" y="5843458"/>
            <a:ext cx="1054644" cy="300771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Compressor Flag</a:t>
            </a:r>
            <a:endParaRPr lang="en-GB" sz="600" dirty="0"/>
          </a:p>
        </p:txBody>
      </p:sp>
      <p:cxnSp>
        <p:nvCxnSpPr>
          <p:cNvPr id="56" name="Straight Arrow Connector 55"/>
          <p:cNvCxnSpPr>
            <a:stCxn id="259" idx="3"/>
            <a:endCxn id="269" idx="1"/>
          </p:cNvCxnSpPr>
          <p:nvPr/>
        </p:nvCxnSpPr>
        <p:spPr>
          <a:xfrm>
            <a:off x="6419184" y="5985853"/>
            <a:ext cx="2748228" cy="79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72" name="Rounded Rectangle 271"/>
          <p:cNvSpPr/>
          <p:nvPr/>
        </p:nvSpPr>
        <p:spPr>
          <a:xfrm>
            <a:off x="2244167" y="5894699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6</a:t>
            </a:r>
          </a:p>
        </p:txBody>
      </p:sp>
      <p:cxnSp>
        <p:nvCxnSpPr>
          <p:cNvPr id="60" name="Elbow Connector 59"/>
          <p:cNvCxnSpPr>
            <a:stCxn id="272" idx="3"/>
            <a:endCxn id="250" idx="1"/>
          </p:cNvCxnSpPr>
          <p:nvPr/>
        </p:nvCxnSpPr>
        <p:spPr>
          <a:xfrm flipV="1">
            <a:off x="2872503" y="5808452"/>
            <a:ext cx="526379" cy="18094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63" name="Elbow Connector 62"/>
          <p:cNvCxnSpPr>
            <a:stCxn id="272" idx="3"/>
            <a:endCxn id="251" idx="1"/>
          </p:cNvCxnSpPr>
          <p:nvPr/>
        </p:nvCxnSpPr>
        <p:spPr>
          <a:xfrm>
            <a:off x="2872503" y="5989394"/>
            <a:ext cx="526379" cy="18112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238" name="Group 237"/>
          <p:cNvGrpSpPr/>
          <p:nvPr/>
        </p:nvGrpSpPr>
        <p:grpSpPr>
          <a:xfrm>
            <a:off x="5639040" y="1884744"/>
            <a:ext cx="271228" cy="533339"/>
            <a:chOff x="3704809" y="3042615"/>
            <a:chExt cx="271228" cy="715121"/>
          </a:xfrm>
        </p:grpSpPr>
        <p:grpSp>
          <p:nvGrpSpPr>
            <p:cNvPr id="239" name="Group 238"/>
            <p:cNvGrpSpPr/>
            <p:nvPr/>
          </p:nvGrpSpPr>
          <p:grpSpPr>
            <a:xfrm>
              <a:off x="3715254" y="3042615"/>
              <a:ext cx="206993" cy="715121"/>
              <a:chOff x="3715254" y="3054491"/>
              <a:chExt cx="206993" cy="715121"/>
            </a:xfrm>
          </p:grpSpPr>
          <p:sp>
            <p:nvSpPr>
              <p:cNvPr id="247" name="Rectangle 246"/>
              <p:cNvSpPr/>
              <p:nvPr/>
            </p:nvSpPr>
            <p:spPr>
              <a:xfrm>
                <a:off x="3747492" y="3054491"/>
                <a:ext cx="174755" cy="715121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8" name="Oval 247"/>
              <p:cNvSpPr/>
              <p:nvPr/>
            </p:nvSpPr>
            <p:spPr>
              <a:xfrm flipH="1" flipV="1">
                <a:off x="3717236" y="3146077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9" name="Oval 248"/>
              <p:cNvSpPr/>
              <p:nvPr/>
            </p:nvSpPr>
            <p:spPr>
              <a:xfrm flipH="1" flipV="1">
                <a:off x="3715254" y="3381605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5" name="Oval 264"/>
              <p:cNvSpPr/>
              <p:nvPr/>
            </p:nvSpPr>
            <p:spPr>
              <a:xfrm flipH="1" flipV="1">
                <a:off x="3719210" y="3623073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40" name="TextBox 239"/>
            <p:cNvSpPr txBox="1"/>
            <p:nvPr/>
          </p:nvSpPr>
          <p:spPr>
            <a:xfrm>
              <a:off x="3704809" y="3076170"/>
              <a:ext cx="271228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 smtClean="0"/>
                <a:t>yes</a:t>
              </a:r>
              <a:endParaRPr lang="en-GB" sz="500" dirty="0"/>
            </a:p>
          </p:txBody>
        </p:sp>
        <p:sp>
          <p:nvSpPr>
            <p:cNvPr id="241" name="TextBox 240"/>
            <p:cNvSpPr txBox="1"/>
            <p:nvPr/>
          </p:nvSpPr>
          <p:spPr>
            <a:xfrm>
              <a:off x="3706168" y="3559786"/>
              <a:ext cx="251992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 smtClean="0"/>
                <a:t>no</a:t>
              </a:r>
              <a:endParaRPr lang="en-GB" sz="500" dirty="0"/>
            </a:p>
          </p:txBody>
        </p:sp>
        <p:cxnSp>
          <p:nvCxnSpPr>
            <p:cNvPr id="244" name="Straight Connector 243"/>
            <p:cNvCxnSpPr>
              <a:stCxn id="249" idx="2"/>
            </p:cNvCxnSpPr>
            <p:nvPr/>
          </p:nvCxnSpPr>
          <p:spPr>
            <a:xfrm flipV="1">
              <a:off x="3760973" y="3400175"/>
              <a:ext cx="71191" cy="60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flipV="1">
              <a:off x="3832164" y="3361599"/>
              <a:ext cx="0" cy="3857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flipV="1">
              <a:off x="3830183" y="3407122"/>
              <a:ext cx="0" cy="3857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67" name="Group 266"/>
          <p:cNvGrpSpPr/>
          <p:nvPr/>
        </p:nvGrpSpPr>
        <p:grpSpPr>
          <a:xfrm>
            <a:off x="5639040" y="2732058"/>
            <a:ext cx="271228" cy="533339"/>
            <a:chOff x="3704809" y="3042615"/>
            <a:chExt cx="271228" cy="715121"/>
          </a:xfrm>
        </p:grpSpPr>
        <p:grpSp>
          <p:nvGrpSpPr>
            <p:cNvPr id="268" name="Group 267"/>
            <p:cNvGrpSpPr/>
            <p:nvPr/>
          </p:nvGrpSpPr>
          <p:grpSpPr>
            <a:xfrm>
              <a:off x="3715254" y="3042615"/>
              <a:ext cx="206993" cy="715121"/>
              <a:chOff x="3715254" y="3054491"/>
              <a:chExt cx="206993" cy="715121"/>
            </a:xfrm>
          </p:grpSpPr>
          <p:sp>
            <p:nvSpPr>
              <p:cNvPr id="291" name="Rectangle 290"/>
              <p:cNvSpPr/>
              <p:nvPr/>
            </p:nvSpPr>
            <p:spPr>
              <a:xfrm>
                <a:off x="3747492" y="3054491"/>
                <a:ext cx="174755" cy="715121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2" name="Oval 291"/>
              <p:cNvSpPr/>
              <p:nvPr/>
            </p:nvSpPr>
            <p:spPr>
              <a:xfrm flipH="1" flipV="1">
                <a:off x="3717236" y="3146077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3" name="Oval 292"/>
              <p:cNvSpPr/>
              <p:nvPr/>
            </p:nvSpPr>
            <p:spPr>
              <a:xfrm flipH="1" flipV="1">
                <a:off x="3715254" y="3381605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4" name="Oval 293"/>
              <p:cNvSpPr/>
              <p:nvPr/>
            </p:nvSpPr>
            <p:spPr>
              <a:xfrm flipH="1" flipV="1">
                <a:off x="3719210" y="3623073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70" name="TextBox 269"/>
            <p:cNvSpPr txBox="1"/>
            <p:nvPr/>
          </p:nvSpPr>
          <p:spPr>
            <a:xfrm>
              <a:off x="3704809" y="3076170"/>
              <a:ext cx="271228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 smtClean="0"/>
                <a:t>yes</a:t>
              </a:r>
              <a:endParaRPr lang="en-GB" sz="500" dirty="0"/>
            </a:p>
          </p:txBody>
        </p:sp>
        <p:sp>
          <p:nvSpPr>
            <p:cNvPr id="271" name="TextBox 270"/>
            <p:cNvSpPr txBox="1"/>
            <p:nvPr/>
          </p:nvSpPr>
          <p:spPr>
            <a:xfrm>
              <a:off x="3706168" y="3559786"/>
              <a:ext cx="251992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 smtClean="0"/>
                <a:t>no</a:t>
              </a:r>
              <a:endParaRPr lang="en-GB" sz="500" dirty="0"/>
            </a:p>
          </p:txBody>
        </p:sp>
        <p:cxnSp>
          <p:nvCxnSpPr>
            <p:cNvPr id="288" name="Straight Connector 287"/>
            <p:cNvCxnSpPr>
              <a:stCxn id="293" idx="2"/>
            </p:cNvCxnSpPr>
            <p:nvPr/>
          </p:nvCxnSpPr>
          <p:spPr>
            <a:xfrm flipV="1">
              <a:off x="3760973" y="3400175"/>
              <a:ext cx="71191" cy="60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flipV="1">
              <a:off x="3832164" y="3361599"/>
              <a:ext cx="0" cy="3857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0" name="Straight Connector 289"/>
            <p:cNvCxnSpPr/>
            <p:nvPr/>
          </p:nvCxnSpPr>
          <p:spPr>
            <a:xfrm flipV="1">
              <a:off x="3830183" y="3407122"/>
              <a:ext cx="0" cy="3857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297" name="Straight Arrow Connector 296"/>
          <p:cNvCxnSpPr/>
          <p:nvPr/>
        </p:nvCxnSpPr>
        <p:spPr>
          <a:xfrm flipV="1">
            <a:off x="6717599" y="2597647"/>
            <a:ext cx="138960" cy="46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98" name="Elbow Connector 297"/>
          <p:cNvCxnSpPr>
            <a:stCxn id="291" idx="3"/>
            <a:endCxn id="331" idx="1"/>
          </p:cNvCxnSpPr>
          <p:nvPr/>
        </p:nvCxnSpPr>
        <p:spPr>
          <a:xfrm flipV="1">
            <a:off x="5856478" y="2771763"/>
            <a:ext cx="991236" cy="226965"/>
          </a:xfrm>
          <a:prstGeom prst="bentConnector3">
            <a:avLst/>
          </a:prstGeom>
          <a:noFill/>
          <a:ln w="6350" cap="flat" cmpd="sng" algn="ctr">
            <a:solidFill>
              <a:srgbClr val="469C23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305" name="Group 304"/>
          <p:cNvGrpSpPr/>
          <p:nvPr/>
        </p:nvGrpSpPr>
        <p:grpSpPr>
          <a:xfrm>
            <a:off x="4226764" y="1839832"/>
            <a:ext cx="177402" cy="263401"/>
            <a:chOff x="1426057" y="1874219"/>
            <a:chExt cx="177402" cy="263401"/>
          </a:xfrm>
        </p:grpSpPr>
        <p:pic>
          <p:nvPicPr>
            <p:cNvPr id="307" name="Picture 30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42492" y="1874219"/>
              <a:ext cx="160967" cy="263401"/>
            </a:xfrm>
            <a:prstGeom prst="rect">
              <a:avLst/>
            </a:prstGeom>
          </p:spPr>
        </p:pic>
        <p:sp>
          <p:nvSpPr>
            <p:cNvPr id="308" name="Oval 307"/>
            <p:cNvSpPr/>
            <p:nvPr/>
          </p:nvSpPr>
          <p:spPr>
            <a:xfrm flipH="1" flipV="1">
              <a:off x="1427171" y="192454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9" name="Oval 308"/>
            <p:cNvSpPr/>
            <p:nvPr/>
          </p:nvSpPr>
          <p:spPr>
            <a:xfrm flipH="1" flipV="1">
              <a:off x="1426057" y="203022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11" name="Group 310"/>
          <p:cNvGrpSpPr/>
          <p:nvPr/>
        </p:nvGrpSpPr>
        <p:grpSpPr>
          <a:xfrm>
            <a:off x="4225962" y="2202008"/>
            <a:ext cx="177402" cy="263401"/>
            <a:chOff x="1426057" y="1874219"/>
            <a:chExt cx="177402" cy="263401"/>
          </a:xfrm>
        </p:grpSpPr>
        <p:pic>
          <p:nvPicPr>
            <p:cNvPr id="312" name="Picture 3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42492" y="1874219"/>
              <a:ext cx="160967" cy="263401"/>
            </a:xfrm>
            <a:prstGeom prst="rect">
              <a:avLst/>
            </a:prstGeom>
          </p:spPr>
        </p:pic>
        <p:sp>
          <p:nvSpPr>
            <p:cNvPr id="313" name="Oval 312"/>
            <p:cNvSpPr/>
            <p:nvPr/>
          </p:nvSpPr>
          <p:spPr>
            <a:xfrm flipH="1" flipV="1">
              <a:off x="1427171" y="192454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5" name="Oval 314"/>
            <p:cNvSpPr/>
            <p:nvPr/>
          </p:nvSpPr>
          <p:spPr>
            <a:xfrm flipH="1" flipV="1">
              <a:off x="1426057" y="203022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16" name="Group 315"/>
          <p:cNvGrpSpPr/>
          <p:nvPr/>
        </p:nvGrpSpPr>
        <p:grpSpPr>
          <a:xfrm>
            <a:off x="4222388" y="2690351"/>
            <a:ext cx="177402" cy="263401"/>
            <a:chOff x="1426057" y="1874219"/>
            <a:chExt cx="177402" cy="263401"/>
          </a:xfrm>
        </p:grpSpPr>
        <p:pic>
          <p:nvPicPr>
            <p:cNvPr id="318" name="Picture 31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42492" y="1874219"/>
              <a:ext cx="160967" cy="263401"/>
            </a:xfrm>
            <a:prstGeom prst="rect">
              <a:avLst/>
            </a:prstGeom>
          </p:spPr>
        </p:pic>
        <p:sp>
          <p:nvSpPr>
            <p:cNvPr id="321" name="Oval 320"/>
            <p:cNvSpPr/>
            <p:nvPr/>
          </p:nvSpPr>
          <p:spPr>
            <a:xfrm flipH="1" flipV="1">
              <a:off x="1427171" y="192454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2" name="Oval 321"/>
            <p:cNvSpPr/>
            <p:nvPr/>
          </p:nvSpPr>
          <p:spPr>
            <a:xfrm flipH="1" flipV="1">
              <a:off x="1426057" y="203022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23" name="Group 322"/>
          <p:cNvGrpSpPr/>
          <p:nvPr/>
        </p:nvGrpSpPr>
        <p:grpSpPr>
          <a:xfrm>
            <a:off x="4225715" y="3053053"/>
            <a:ext cx="177402" cy="263401"/>
            <a:chOff x="1426057" y="1874219"/>
            <a:chExt cx="177402" cy="263401"/>
          </a:xfrm>
        </p:grpSpPr>
        <p:pic>
          <p:nvPicPr>
            <p:cNvPr id="324" name="Picture 32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42492" y="1874219"/>
              <a:ext cx="160967" cy="263401"/>
            </a:xfrm>
            <a:prstGeom prst="rect">
              <a:avLst/>
            </a:prstGeom>
          </p:spPr>
        </p:pic>
        <p:sp>
          <p:nvSpPr>
            <p:cNvPr id="325" name="Oval 324"/>
            <p:cNvSpPr/>
            <p:nvPr/>
          </p:nvSpPr>
          <p:spPr>
            <a:xfrm flipH="1" flipV="1">
              <a:off x="1427171" y="192454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6" name="Oval 325"/>
            <p:cNvSpPr/>
            <p:nvPr/>
          </p:nvSpPr>
          <p:spPr>
            <a:xfrm flipH="1" flipV="1">
              <a:off x="1426057" y="203022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28" name="Group 327"/>
          <p:cNvGrpSpPr/>
          <p:nvPr/>
        </p:nvGrpSpPr>
        <p:grpSpPr>
          <a:xfrm>
            <a:off x="6846355" y="2322932"/>
            <a:ext cx="271228" cy="533339"/>
            <a:chOff x="3704809" y="3042615"/>
            <a:chExt cx="271228" cy="715121"/>
          </a:xfrm>
        </p:grpSpPr>
        <p:grpSp>
          <p:nvGrpSpPr>
            <p:cNvPr id="329" name="Group 328"/>
            <p:cNvGrpSpPr/>
            <p:nvPr/>
          </p:nvGrpSpPr>
          <p:grpSpPr>
            <a:xfrm>
              <a:off x="3715254" y="3042615"/>
              <a:ext cx="206993" cy="715121"/>
              <a:chOff x="3715254" y="3054491"/>
              <a:chExt cx="206993" cy="715121"/>
            </a:xfrm>
          </p:grpSpPr>
          <p:sp>
            <p:nvSpPr>
              <p:cNvPr id="335" name="Rectangle 334"/>
              <p:cNvSpPr/>
              <p:nvPr/>
            </p:nvSpPr>
            <p:spPr>
              <a:xfrm>
                <a:off x="3747492" y="3054491"/>
                <a:ext cx="174755" cy="715121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6" name="Oval 335"/>
              <p:cNvSpPr/>
              <p:nvPr/>
            </p:nvSpPr>
            <p:spPr>
              <a:xfrm flipH="1" flipV="1">
                <a:off x="3717236" y="3146077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7" name="Oval 336"/>
              <p:cNvSpPr/>
              <p:nvPr/>
            </p:nvSpPr>
            <p:spPr>
              <a:xfrm flipH="1" flipV="1">
                <a:off x="3715254" y="3381605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8" name="Oval 337"/>
              <p:cNvSpPr/>
              <p:nvPr/>
            </p:nvSpPr>
            <p:spPr>
              <a:xfrm flipH="1" flipV="1">
                <a:off x="3719210" y="3623073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30" name="TextBox 329"/>
            <p:cNvSpPr txBox="1"/>
            <p:nvPr/>
          </p:nvSpPr>
          <p:spPr>
            <a:xfrm>
              <a:off x="3704809" y="3076170"/>
              <a:ext cx="271228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 smtClean="0"/>
                <a:t>yes</a:t>
              </a:r>
              <a:endParaRPr lang="en-GB" sz="500" dirty="0"/>
            </a:p>
          </p:txBody>
        </p:sp>
        <p:sp>
          <p:nvSpPr>
            <p:cNvPr id="331" name="TextBox 330"/>
            <p:cNvSpPr txBox="1"/>
            <p:nvPr/>
          </p:nvSpPr>
          <p:spPr>
            <a:xfrm>
              <a:off x="3706168" y="3559786"/>
              <a:ext cx="251992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 smtClean="0"/>
                <a:t>no</a:t>
              </a:r>
              <a:endParaRPr lang="en-GB" sz="500" dirty="0"/>
            </a:p>
          </p:txBody>
        </p:sp>
        <p:cxnSp>
          <p:nvCxnSpPr>
            <p:cNvPr id="332" name="Straight Connector 331"/>
            <p:cNvCxnSpPr>
              <a:stCxn id="337" idx="2"/>
            </p:cNvCxnSpPr>
            <p:nvPr/>
          </p:nvCxnSpPr>
          <p:spPr>
            <a:xfrm flipV="1">
              <a:off x="3760973" y="3400175"/>
              <a:ext cx="71191" cy="60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3" name="Straight Connector 332"/>
            <p:cNvCxnSpPr/>
            <p:nvPr/>
          </p:nvCxnSpPr>
          <p:spPr>
            <a:xfrm flipV="1">
              <a:off x="3832164" y="3361599"/>
              <a:ext cx="0" cy="3857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4" name="Straight Connector 333"/>
            <p:cNvCxnSpPr/>
            <p:nvPr/>
          </p:nvCxnSpPr>
          <p:spPr>
            <a:xfrm flipV="1">
              <a:off x="3830183" y="3407122"/>
              <a:ext cx="0" cy="3857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339" name="Elbow Connector 338"/>
          <p:cNvCxnSpPr>
            <a:endCxn id="330" idx="1"/>
          </p:cNvCxnSpPr>
          <p:nvPr/>
        </p:nvCxnSpPr>
        <p:spPr>
          <a:xfrm>
            <a:off x="5862715" y="2154707"/>
            <a:ext cx="983640" cy="256374"/>
          </a:xfrm>
          <a:prstGeom prst="bentConnector3">
            <a:avLst/>
          </a:prstGeom>
          <a:noFill/>
          <a:ln w="6350" cap="flat" cmpd="sng" algn="ctr">
            <a:solidFill>
              <a:srgbClr val="469C23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42" name="Elbow Connector 341"/>
          <p:cNvCxnSpPr>
            <a:stCxn id="312" idx="3"/>
            <a:endCxn id="265" idx="6"/>
          </p:cNvCxnSpPr>
          <p:nvPr/>
        </p:nvCxnSpPr>
        <p:spPr>
          <a:xfrm flipV="1">
            <a:off x="4403364" y="2331952"/>
            <a:ext cx="1250077" cy="175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54" name="Elbow Connector 353"/>
          <p:cNvCxnSpPr>
            <a:stCxn id="318" idx="3"/>
            <a:endCxn id="270" idx="1"/>
          </p:cNvCxnSpPr>
          <p:nvPr/>
        </p:nvCxnSpPr>
        <p:spPr>
          <a:xfrm flipV="1">
            <a:off x="4399790" y="2820207"/>
            <a:ext cx="1239250" cy="184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63" name="Elbow Connector 362"/>
          <p:cNvCxnSpPr>
            <a:stCxn id="324" idx="3"/>
            <a:endCxn id="271" idx="1"/>
          </p:cNvCxnSpPr>
          <p:nvPr/>
        </p:nvCxnSpPr>
        <p:spPr>
          <a:xfrm flipV="1">
            <a:off x="4403117" y="3180889"/>
            <a:ext cx="1237282" cy="386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>
            <a:endCxn id="212" idx="6"/>
          </p:cNvCxnSpPr>
          <p:nvPr/>
        </p:nvCxnSpPr>
        <p:spPr>
          <a:xfrm>
            <a:off x="6023805" y="4713211"/>
            <a:ext cx="188386" cy="8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53" name="Straight Arrow Connector 152"/>
          <p:cNvCxnSpPr/>
          <p:nvPr/>
        </p:nvCxnSpPr>
        <p:spPr>
          <a:xfrm>
            <a:off x="5451275" y="2987384"/>
            <a:ext cx="188386" cy="8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55" name="Straight Arrow Connector 154"/>
          <p:cNvCxnSpPr/>
          <p:nvPr/>
        </p:nvCxnSpPr>
        <p:spPr>
          <a:xfrm>
            <a:off x="5459513" y="2147125"/>
            <a:ext cx="188386" cy="8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48" name="TextBox 147"/>
          <p:cNvSpPr txBox="1"/>
          <p:nvPr/>
        </p:nvSpPr>
        <p:spPr>
          <a:xfrm>
            <a:off x="4219834" y="1710904"/>
            <a:ext cx="179919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S 1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4217252" y="2081288"/>
            <a:ext cx="179919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S 2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4223352" y="2563331"/>
            <a:ext cx="179919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S 3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156" name="TextBox 155"/>
          <p:cNvSpPr txBox="1"/>
          <p:nvPr/>
        </p:nvSpPr>
        <p:spPr>
          <a:xfrm>
            <a:off x="4216117" y="2937379"/>
            <a:ext cx="179919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S 4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157" name="TextBox 156"/>
          <p:cNvSpPr txBox="1"/>
          <p:nvPr/>
        </p:nvSpPr>
        <p:spPr>
          <a:xfrm>
            <a:off x="7461495" y="733269"/>
            <a:ext cx="179919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S 5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158" name="TextBox 157"/>
          <p:cNvSpPr txBox="1"/>
          <p:nvPr/>
        </p:nvSpPr>
        <p:spPr>
          <a:xfrm>
            <a:off x="1975895" y="739471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1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159" name="TextBox 158"/>
          <p:cNvSpPr txBox="1"/>
          <p:nvPr/>
        </p:nvSpPr>
        <p:spPr>
          <a:xfrm>
            <a:off x="2037207" y="1550270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2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160" name="TextBox 159"/>
          <p:cNvSpPr txBox="1"/>
          <p:nvPr/>
        </p:nvSpPr>
        <p:spPr>
          <a:xfrm>
            <a:off x="2023510" y="1909153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3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161" name="TextBox 160"/>
          <p:cNvSpPr txBox="1"/>
          <p:nvPr/>
        </p:nvSpPr>
        <p:spPr>
          <a:xfrm>
            <a:off x="2023509" y="2281597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4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162" name="TextBox 161"/>
          <p:cNvSpPr txBox="1"/>
          <p:nvPr/>
        </p:nvSpPr>
        <p:spPr>
          <a:xfrm>
            <a:off x="2014777" y="2582508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5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164" name="TextBox 163"/>
          <p:cNvSpPr txBox="1"/>
          <p:nvPr/>
        </p:nvSpPr>
        <p:spPr>
          <a:xfrm>
            <a:off x="2000714" y="2946604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6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166" name="TextBox 165"/>
          <p:cNvSpPr txBox="1"/>
          <p:nvPr/>
        </p:nvSpPr>
        <p:spPr>
          <a:xfrm>
            <a:off x="2008962" y="3259362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7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167" name="TextBox 166"/>
          <p:cNvSpPr txBox="1"/>
          <p:nvPr/>
        </p:nvSpPr>
        <p:spPr>
          <a:xfrm>
            <a:off x="3179888" y="5607063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8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169" name="TextBox 168"/>
          <p:cNvSpPr txBox="1"/>
          <p:nvPr/>
        </p:nvSpPr>
        <p:spPr>
          <a:xfrm>
            <a:off x="3169977" y="5990750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9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170" name="TextBox 169"/>
          <p:cNvSpPr txBox="1"/>
          <p:nvPr/>
        </p:nvSpPr>
        <p:spPr>
          <a:xfrm>
            <a:off x="6856087" y="2122391"/>
            <a:ext cx="334724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smtClean="0">
                <a:solidFill>
                  <a:srgbClr val="FF0000"/>
                </a:solidFill>
              </a:rPr>
              <a:t>S W </a:t>
            </a:r>
            <a:r>
              <a:rPr lang="en-GB" sz="700" dirty="0" smtClean="0">
                <a:solidFill>
                  <a:srgbClr val="FF0000"/>
                </a:solidFill>
              </a:rPr>
              <a:t>5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171" name="TextBox 170"/>
          <p:cNvSpPr txBox="1"/>
          <p:nvPr/>
        </p:nvSpPr>
        <p:spPr>
          <a:xfrm>
            <a:off x="5644387" y="2577229"/>
            <a:ext cx="319683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S W 2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172" name="TextBox 171"/>
          <p:cNvSpPr txBox="1"/>
          <p:nvPr/>
        </p:nvSpPr>
        <p:spPr>
          <a:xfrm>
            <a:off x="6184734" y="4266494"/>
            <a:ext cx="334724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S W 3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173" name="TextBox 172"/>
          <p:cNvSpPr txBox="1"/>
          <p:nvPr/>
        </p:nvSpPr>
        <p:spPr>
          <a:xfrm>
            <a:off x="6199387" y="5539938"/>
            <a:ext cx="334724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S W 4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5629346" y="1681182"/>
            <a:ext cx="334724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S W 1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175" name="TextBox 174"/>
          <p:cNvSpPr txBox="1"/>
          <p:nvPr/>
        </p:nvSpPr>
        <p:spPr>
          <a:xfrm>
            <a:off x="5001716" y="4593359"/>
            <a:ext cx="334724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10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176" name="TextBox 175"/>
          <p:cNvSpPr txBox="1"/>
          <p:nvPr/>
        </p:nvSpPr>
        <p:spPr>
          <a:xfrm>
            <a:off x="4430055" y="2061652"/>
            <a:ext cx="334724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10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177" name="TextBox 176"/>
          <p:cNvSpPr txBox="1"/>
          <p:nvPr/>
        </p:nvSpPr>
        <p:spPr>
          <a:xfrm>
            <a:off x="4430055" y="2889256"/>
            <a:ext cx="334724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10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178" name="TextBox 177"/>
          <p:cNvSpPr txBox="1"/>
          <p:nvPr/>
        </p:nvSpPr>
        <p:spPr>
          <a:xfrm>
            <a:off x="5961713" y="2364668"/>
            <a:ext cx="276133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11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179" name="TextBox 178"/>
          <p:cNvSpPr txBox="1"/>
          <p:nvPr/>
        </p:nvSpPr>
        <p:spPr>
          <a:xfrm>
            <a:off x="9080380" y="658930"/>
            <a:ext cx="312131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OUT 1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180" name="TextBox 179"/>
          <p:cNvSpPr txBox="1"/>
          <p:nvPr/>
        </p:nvSpPr>
        <p:spPr>
          <a:xfrm>
            <a:off x="9173141" y="4334799"/>
            <a:ext cx="312131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OUT 2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181" name="TextBox 180"/>
          <p:cNvSpPr txBox="1"/>
          <p:nvPr/>
        </p:nvSpPr>
        <p:spPr>
          <a:xfrm>
            <a:off x="9173141" y="5653380"/>
            <a:ext cx="312131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OUT 3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182" name="TextBox 181"/>
          <p:cNvSpPr txBox="1"/>
          <p:nvPr/>
        </p:nvSpPr>
        <p:spPr>
          <a:xfrm>
            <a:off x="4968763" y="5910810"/>
            <a:ext cx="334724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11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183" name="Rectangle 182"/>
          <p:cNvSpPr/>
          <p:nvPr/>
        </p:nvSpPr>
        <p:spPr>
          <a:xfrm>
            <a:off x="5972286" y="2508178"/>
            <a:ext cx="749504" cy="18756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Smart Electrics</a:t>
            </a:r>
            <a:endParaRPr lang="en-GB" sz="600" dirty="0"/>
          </a:p>
        </p:txBody>
      </p:sp>
      <p:sp>
        <p:nvSpPr>
          <p:cNvPr id="184" name="Rectangle 183"/>
          <p:cNvSpPr/>
          <p:nvPr/>
        </p:nvSpPr>
        <p:spPr>
          <a:xfrm>
            <a:off x="4702287" y="2043162"/>
            <a:ext cx="749504" cy="18756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Smart Pneumatics</a:t>
            </a:r>
            <a:endParaRPr lang="en-GB" sz="600" dirty="0"/>
          </a:p>
        </p:txBody>
      </p:sp>
      <p:sp>
        <p:nvSpPr>
          <p:cNvPr id="185" name="Rectangle 184"/>
          <p:cNvSpPr/>
          <p:nvPr/>
        </p:nvSpPr>
        <p:spPr>
          <a:xfrm>
            <a:off x="4706195" y="2898946"/>
            <a:ext cx="749504" cy="18756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Smart Pneumatics</a:t>
            </a:r>
            <a:endParaRPr lang="en-GB" sz="600" dirty="0"/>
          </a:p>
        </p:txBody>
      </p:sp>
      <p:sp>
        <p:nvSpPr>
          <p:cNvPr id="186" name="Rectangle 185"/>
          <p:cNvSpPr/>
          <p:nvPr/>
        </p:nvSpPr>
        <p:spPr>
          <a:xfrm>
            <a:off x="5296257" y="4614423"/>
            <a:ext cx="749504" cy="18756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Smart Pneumatics</a:t>
            </a:r>
            <a:endParaRPr lang="en-GB" sz="600" dirty="0"/>
          </a:p>
        </p:txBody>
      </p:sp>
      <p:sp>
        <p:nvSpPr>
          <p:cNvPr id="187" name="Rectangle 186"/>
          <p:cNvSpPr/>
          <p:nvPr/>
        </p:nvSpPr>
        <p:spPr>
          <a:xfrm>
            <a:off x="5319702" y="5888331"/>
            <a:ext cx="749504" cy="18756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Smart Electrics</a:t>
            </a:r>
            <a:endParaRPr lang="en-GB" sz="600" dirty="0"/>
          </a:p>
        </p:txBody>
      </p:sp>
      <p:sp>
        <p:nvSpPr>
          <p:cNvPr id="200" name="Snip Single Corner Rectangle 199"/>
          <p:cNvSpPr/>
          <p:nvPr/>
        </p:nvSpPr>
        <p:spPr>
          <a:xfrm>
            <a:off x="9398648" y="2147519"/>
            <a:ext cx="505721" cy="137823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201" name="Rectangle 200"/>
          <p:cNvSpPr/>
          <p:nvPr/>
        </p:nvSpPr>
        <p:spPr>
          <a:xfrm>
            <a:off x="9400224" y="2317359"/>
            <a:ext cx="504146" cy="14350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202" name="Rounded Rectangle 201"/>
          <p:cNvSpPr/>
          <p:nvPr/>
        </p:nvSpPr>
        <p:spPr>
          <a:xfrm>
            <a:off x="9398648" y="2503627"/>
            <a:ext cx="505721" cy="1430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214" name="TextBox 213"/>
          <p:cNvSpPr txBox="1"/>
          <p:nvPr/>
        </p:nvSpPr>
        <p:spPr>
          <a:xfrm>
            <a:off x="9904369" y="2100829"/>
            <a:ext cx="208422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External Variables: pre-existing </a:t>
            </a:r>
            <a:r>
              <a:rPr lang="en-GB" sz="800" dirty="0"/>
              <a:t>VECTO signals</a:t>
            </a:r>
          </a:p>
        </p:txBody>
      </p:sp>
      <p:sp>
        <p:nvSpPr>
          <p:cNvPr id="215" name="TextBox 214"/>
          <p:cNvSpPr txBox="1"/>
          <p:nvPr/>
        </p:nvSpPr>
        <p:spPr>
          <a:xfrm>
            <a:off x="9904369" y="2278658"/>
            <a:ext cx="192873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Lookup Maps / Scalars / GUI Input Values </a:t>
            </a:r>
            <a:endParaRPr lang="en-GB" sz="800" dirty="0"/>
          </a:p>
        </p:txBody>
      </p:sp>
      <p:sp>
        <p:nvSpPr>
          <p:cNvPr id="216" name="TextBox 215"/>
          <p:cNvSpPr txBox="1"/>
          <p:nvPr/>
        </p:nvSpPr>
        <p:spPr>
          <a:xfrm>
            <a:off x="9904369" y="2464479"/>
            <a:ext cx="7312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Signal names</a:t>
            </a:r>
            <a:endParaRPr lang="en-GB" sz="800" dirty="0"/>
          </a:p>
        </p:txBody>
      </p:sp>
      <p:sp>
        <p:nvSpPr>
          <p:cNvPr id="217" name="Flowchart: Terminator 216"/>
          <p:cNvSpPr/>
          <p:nvPr/>
        </p:nvSpPr>
        <p:spPr>
          <a:xfrm>
            <a:off x="9398647" y="2689717"/>
            <a:ext cx="505721" cy="145139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700" dirty="0" smtClean="0"/>
          </a:p>
        </p:txBody>
      </p:sp>
      <p:sp>
        <p:nvSpPr>
          <p:cNvPr id="218" name="TextBox 217"/>
          <p:cNvSpPr txBox="1"/>
          <p:nvPr/>
        </p:nvSpPr>
        <p:spPr>
          <a:xfrm>
            <a:off x="9904368" y="2672352"/>
            <a:ext cx="12202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Signal information boxes</a:t>
            </a:r>
            <a:endParaRPr lang="en-GB" sz="800" dirty="0"/>
          </a:p>
        </p:txBody>
      </p:sp>
      <p:sp>
        <p:nvSpPr>
          <p:cNvPr id="219" name="TextBox 218"/>
          <p:cNvSpPr txBox="1"/>
          <p:nvPr/>
        </p:nvSpPr>
        <p:spPr>
          <a:xfrm>
            <a:off x="9392511" y="2883558"/>
            <a:ext cx="511857" cy="14272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GB" sz="600" dirty="0"/>
          </a:p>
        </p:txBody>
      </p:sp>
      <p:sp>
        <p:nvSpPr>
          <p:cNvPr id="220" name="TextBox 219"/>
          <p:cNvSpPr txBox="1"/>
          <p:nvPr/>
        </p:nvSpPr>
        <p:spPr>
          <a:xfrm>
            <a:off x="9904367" y="2853132"/>
            <a:ext cx="81945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Function Boxes</a:t>
            </a:r>
            <a:endParaRPr lang="en-GB" sz="800" dirty="0"/>
          </a:p>
        </p:txBody>
      </p:sp>
      <p:sp>
        <p:nvSpPr>
          <p:cNvPr id="188" name="Rounded Rectangle 187"/>
          <p:cNvSpPr/>
          <p:nvPr/>
        </p:nvSpPr>
        <p:spPr>
          <a:xfrm>
            <a:off x="9394725" y="1969247"/>
            <a:ext cx="510308" cy="132862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189" name="TextBox 188"/>
          <p:cNvSpPr txBox="1"/>
          <p:nvPr/>
        </p:nvSpPr>
        <p:spPr>
          <a:xfrm>
            <a:off x="9902790" y="1924991"/>
            <a:ext cx="117532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Time-Step logged signal</a:t>
            </a:r>
            <a:endParaRPr lang="en-GB" sz="800" dirty="0"/>
          </a:p>
        </p:txBody>
      </p:sp>
      <p:grpSp>
        <p:nvGrpSpPr>
          <p:cNvPr id="196" name="Group 195"/>
          <p:cNvGrpSpPr/>
          <p:nvPr/>
        </p:nvGrpSpPr>
        <p:grpSpPr>
          <a:xfrm>
            <a:off x="8100886" y="1398392"/>
            <a:ext cx="271228" cy="359510"/>
            <a:chOff x="10452757" y="5158155"/>
            <a:chExt cx="271228" cy="359510"/>
          </a:xfrm>
        </p:grpSpPr>
        <p:grpSp>
          <p:nvGrpSpPr>
            <p:cNvPr id="197" name="Group 196"/>
            <p:cNvGrpSpPr/>
            <p:nvPr/>
          </p:nvGrpSpPr>
          <p:grpSpPr>
            <a:xfrm>
              <a:off x="10463202" y="5158155"/>
              <a:ext cx="196983" cy="359510"/>
              <a:chOff x="3715254" y="3158576"/>
              <a:chExt cx="196983" cy="482044"/>
            </a:xfrm>
          </p:grpSpPr>
          <p:sp>
            <p:nvSpPr>
              <p:cNvPr id="226" name="Rectangle 225"/>
              <p:cNvSpPr/>
              <p:nvPr/>
            </p:nvSpPr>
            <p:spPr>
              <a:xfrm>
                <a:off x="3747492" y="3158576"/>
                <a:ext cx="164745" cy="482044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7" name="Oval 226"/>
              <p:cNvSpPr/>
              <p:nvPr/>
            </p:nvSpPr>
            <p:spPr>
              <a:xfrm flipH="1" flipV="1">
                <a:off x="3717236" y="3250865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8" name="Oval 227"/>
              <p:cNvSpPr/>
              <p:nvPr/>
            </p:nvSpPr>
            <p:spPr>
              <a:xfrm flipH="1" flipV="1">
                <a:off x="3715254" y="3381605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9" name="Oval 228"/>
              <p:cNvSpPr/>
              <p:nvPr/>
            </p:nvSpPr>
            <p:spPr>
              <a:xfrm flipH="1" flipV="1">
                <a:off x="3719210" y="3507801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98" name="TextBox 197"/>
            <p:cNvSpPr txBox="1"/>
            <p:nvPr/>
          </p:nvSpPr>
          <p:spPr>
            <a:xfrm>
              <a:off x="10452757" y="5175889"/>
              <a:ext cx="271228" cy="1262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 smtClean="0"/>
                <a:t>yes</a:t>
              </a:r>
              <a:endParaRPr lang="en-GB" sz="500" dirty="0"/>
            </a:p>
          </p:txBody>
        </p:sp>
        <p:sp>
          <p:nvSpPr>
            <p:cNvPr id="199" name="TextBox 198"/>
            <p:cNvSpPr txBox="1"/>
            <p:nvPr/>
          </p:nvSpPr>
          <p:spPr>
            <a:xfrm>
              <a:off x="10454116" y="5349006"/>
              <a:ext cx="251992" cy="1262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 smtClean="0"/>
                <a:t>no</a:t>
              </a:r>
              <a:endParaRPr lang="en-GB" sz="500" dirty="0"/>
            </a:p>
          </p:txBody>
        </p:sp>
        <p:cxnSp>
          <p:nvCxnSpPr>
            <p:cNvPr id="223" name="Straight Connector 222"/>
            <p:cNvCxnSpPr>
              <a:stCxn id="228" idx="2"/>
            </p:cNvCxnSpPr>
            <p:nvPr/>
          </p:nvCxnSpPr>
          <p:spPr>
            <a:xfrm flipV="1">
              <a:off x="10508921" y="5347195"/>
              <a:ext cx="71191" cy="45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flipV="1">
              <a:off x="10580112" y="5318425"/>
              <a:ext cx="0" cy="2877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flipV="1">
              <a:off x="10578131" y="5352376"/>
              <a:ext cx="0" cy="2877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30" name="Snip Single Corner Rectangle 229"/>
          <p:cNvSpPr/>
          <p:nvPr/>
        </p:nvSpPr>
        <p:spPr>
          <a:xfrm>
            <a:off x="7271622" y="1515623"/>
            <a:ext cx="719559" cy="115772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EngineStopped</a:t>
            </a:r>
            <a:endParaRPr lang="en-GB" sz="600" dirty="0"/>
          </a:p>
        </p:txBody>
      </p:sp>
      <p:sp>
        <p:nvSpPr>
          <p:cNvPr id="231" name="Rectangle 230"/>
          <p:cNvSpPr/>
          <p:nvPr/>
        </p:nvSpPr>
        <p:spPr>
          <a:xfrm>
            <a:off x="7851111" y="1351498"/>
            <a:ext cx="128955" cy="12895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/>
              <a:t>0</a:t>
            </a:r>
          </a:p>
        </p:txBody>
      </p:sp>
      <p:cxnSp>
        <p:nvCxnSpPr>
          <p:cNvPr id="232" name="Elbow Connector 231"/>
          <p:cNvCxnSpPr>
            <a:stCxn id="231" idx="3"/>
            <a:endCxn id="198" idx="1"/>
          </p:cNvCxnSpPr>
          <p:nvPr/>
        </p:nvCxnSpPr>
        <p:spPr>
          <a:xfrm>
            <a:off x="7980066" y="1415976"/>
            <a:ext cx="120820" cy="63274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33" name="Straight Arrow Connector 232"/>
          <p:cNvCxnSpPr>
            <a:stCxn id="230" idx="0"/>
            <a:endCxn id="228" idx="5"/>
          </p:cNvCxnSpPr>
          <p:nvPr/>
        </p:nvCxnSpPr>
        <p:spPr>
          <a:xfrm flipV="1">
            <a:off x="7991181" y="1571511"/>
            <a:ext cx="126845" cy="19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34" name="Rectangle 233"/>
          <p:cNvSpPr/>
          <p:nvPr/>
        </p:nvSpPr>
        <p:spPr>
          <a:xfrm>
            <a:off x="7862834" y="1675837"/>
            <a:ext cx="128955" cy="12895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 smtClean="0"/>
              <a:t>1</a:t>
            </a:r>
            <a:endParaRPr lang="en-GB" sz="800" dirty="0"/>
          </a:p>
        </p:txBody>
      </p:sp>
      <p:cxnSp>
        <p:nvCxnSpPr>
          <p:cNvPr id="235" name="Elbow Connector 234"/>
          <p:cNvCxnSpPr>
            <a:stCxn id="234" idx="3"/>
            <a:endCxn id="199" idx="1"/>
          </p:cNvCxnSpPr>
          <p:nvPr/>
        </p:nvCxnSpPr>
        <p:spPr>
          <a:xfrm flipV="1">
            <a:off x="7991789" y="1652367"/>
            <a:ext cx="110456" cy="87948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236" name="Group 235"/>
          <p:cNvGrpSpPr/>
          <p:nvPr/>
        </p:nvGrpSpPr>
        <p:grpSpPr>
          <a:xfrm>
            <a:off x="8549928" y="904646"/>
            <a:ext cx="171490" cy="307424"/>
            <a:chOff x="2119626" y="1550074"/>
            <a:chExt cx="171490" cy="307424"/>
          </a:xfrm>
        </p:grpSpPr>
        <p:pic>
          <p:nvPicPr>
            <p:cNvPr id="237" name="Picture 23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143313" y="1550074"/>
              <a:ext cx="147803" cy="307424"/>
            </a:xfrm>
            <a:prstGeom prst="rect">
              <a:avLst/>
            </a:prstGeom>
          </p:spPr>
        </p:pic>
        <p:sp>
          <p:nvSpPr>
            <p:cNvPr id="243" name="Oval 242"/>
            <p:cNvSpPr/>
            <p:nvPr/>
          </p:nvSpPr>
          <p:spPr>
            <a:xfrm flipH="1" flipV="1">
              <a:off x="2120740" y="161911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3" name="Oval 262"/>
            <p:cNvSpPr/>
            <p:nvPr/>
          </p:nvSpPr>
          <p:spPr>
            <a:xfrm flipH="1" flipV="1">
              <a:off x="2119626" y="172479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9" name="Straight Arrow Connector 8"/>
          <p:cNvCxnSpPr>
            <a:stCxn id="597" idx="3"/>
            <a:endCxn id="243" idx="5"/>
          </p:cNvCxnSpPr>
          <p:nvPr/>
        </p:nvCxnSpPr>
        <p:spPr>
          <a:xfrm>
            <a:off x="7484935" y="981366"/>
            <a:ext cx="1072802" cy="14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1" name="Elbow Connector 10"/>
          <p:cNvCxnSpPr>
            <a:stCxn id="226" idx="3"/>
            <a:endCxn id="263" idx="6"/>
          </p:cNvCxnSpPr>
          <p:nvPr/>
        </p:nvCxnSpPr>
        <p:spPr>
          <a:xfrm flipV="1">
            <a:off x="8308314" y="1110422"/>
            <a:ext cx="241614" cy="46772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237" idx="3"/>
            <a:endCxn id="600" idx="1"/>
          </p:cNvCxnSpPr>
          <p:nvPr/>
        </p:nvCxnSpPr>
        <p:spPr>
          <a:xfrm flipV="1">
            <a:off x="8721418" y="1058050"/>
            <a:ext cx="358962" cy="3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76" name="TextBox 275"/>
          <p:cNvSpPr txBox="1"/>
          <p:nvPr/>
        </p:nvSpPr>
        <p:spPr>
          <a:xfrm>
            <a:off x="7258114" y="1300028"/>
            <a:ext cx="334724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smtClean="0">
                <a:solidFill>
                  <a:srgbClr val="FF0000"/>
                </a:solidFill>
              </a:rPr>
              <a:t>IP 12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77" name="TextBox 276"/>
          <p:cNvSpPr txBox="1"/>
          <p:nvPr/>
        </p:nvSpPr>
        <p:spPr>
          <a:xfrm>
            <a:off x="8368886" y="759452"/>
            <a:ext cx="179919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smtClean="0">
                <a:solidFill>
                  <a:srgbClr val="FF0000"/>
                </a:solidFill>
              </a:rPr>
              <a:t>S 6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78" name="TextBox 277"/>
          <p:cNvSpPr txBox="1"/>
          <p:nvPr/>
        </p:nvSpPr>
        <p:spPr>
          <a:xfrm>
            <a:off x="8056382" y="1788822"/>
            <a:ext cx="334724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smtClean="0">
                <a:solidFill>
                  <a:srgbClr val="FF0000"/>
                </a:solidFill>
              </a:rPr>
              <a:t>S W </a:t>
            </a:r>
            <a:r>
              <a:rPr lang="en-GB" sz="700" dirty="0">
                <a:solidFill>
                  <a:srgbClr val="FF0000"/>
                </a:solidFill>
              </a:rPr>
              <a:t>6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77785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1881" y="85613"/>
            <a:ext cx="69063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Calculation of </a:t>
            </a:r>
            <a:r>
              <a:rPr lang="en-GB" sz="3200" dirty="0"/>
              <a:t>a</a:t>
            </a:r>
            <a:r>
              <a:rPr lang="en-GB" sz="3200" dirty="0" smtClean="0"/>
              <a:t>uxiliary power in Pre-run</a:t>
            </a:r>
            <a:endParaRPr lang="en-GB" sz="3200" dirty="0"/>
          </a:p>
        </p:txBody>
      </p:sp>
      <p:sp>
        <p:nvSpPr>
          <p:cNvPr id="5" name="Rounded Rectangle 4"/>
          <p:cNvSpPr/>
          <p:nvPr/>
        </p:nvSpPr>
        <p:spPr>
          <a:xfrm>
            <a:off x="4115895" y="2075856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</a:t>
            </a:r>
            <a:r>
              <a:rPr lang="en-GB" sz="700" dirty="0" smtClean="0">
                <a:solidFill>
                  <a:srgbClr val="000000"/>
                </a:solidFill>
              </a:rPr>
              <a:t>1</a:t>
            </a:r>
            <a:endParaRPr lang="en-GB" sz="700" dirty="0">
              <a:solidFill>
                <a:srgbClr val="000000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4115895" y="2354302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 smtClean="0">
                <a:solidFill>
                  <a:srgbClr val="000000"/>
                </a:solidFill>
              </a:rPr>
              <a:t>Module 2</a:t>
            </a:r>
            <a:endParaRPr lang="en-GB" sz="700" dirty="0">
              <a:solidFill>
                <a:srgbClr val="000000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4112812" y="2639931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3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5425764" y="2639930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6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4115895" y="2921784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 smtClean="0">
                <a:solidFill>
                  <a:srgbClr val="000000"/>
                </a:solidFill>
              </a:rPr>
              <a:t>Module 4</a:t>
            </a:r>
            <a:endParaRPr lang="en-GB" sz="700" dirty="0">
              <a:solidFill>
                <a:srgbClr val="000000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4112812" y="3207413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</a:t>
            </a:r>
            <a:r>
              <a:rPr lang="en-GB" sz="700" dirty="0" smtClean="0">
                <a:solidFill>
                  <a:srgbClr val="000000"/>
                </a:solidFill>
              </a:rPr>
              <a:t>5</a:t>
            </a:r>
            <a:endParaRPr lang="en-GB" sz="700" dirty="0">
              <a:solidFill>
                <a:srgbClr val="000000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6421465" y="2639929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7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6421465" y="2074719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 smtClean="0">
                <a:solidFill>
                  <a:srgbClr val="000000"/>
                </a:solidFill>
              </a:rPr>
              <a:t>Module 8</a:t>
            </a:r>
            <a:endParaRPr lang="en-GB" sz="700" dirty="0">
              <a:solidFill>
                <a:srgbClr val="000000"/>
              </a:solidFill>
            </a:endParaRPr>
          </a:p>
        </p:txBody>
      </p:sp>
      <p:cxnSp>
        <p:nvCxnSpPr>
          <p:cNvPr id="27" name="Straight Arrow Connector 26"/>
          <p:cNvCxnSpPr>
            <a:stCxn id="8" idx="3"/>
            <a:endCxn id="11" idx="1"/>
          </p:cNvCxnSpPr>
          <p:nvPr/>
        </p:nvCxnSpPr>
        <p:spPr>
          <a:xfrm flipV="1">
            <a:off x="6054100" y="2734624"/>
            <a:ext cx="367365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5" idx="3"/>
            <a:endCxn id="12" idx="1"/>
          </p:cNvCxnSpPr>
          <p:nvPr/>
        </p:nvCxnSpPr>
        <p:spPr>
          <a:xfrm flipV="1">
            <a:off x="4744231" y="2169414"/>
            <a:ext cx="1677234" cy="11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11" idx="0"/>
            <a:endCxn id="12" idx="2"/>
          </p:cNvCxnSpPr>
          <p:nvPr/>
        </p:nvCxnSpPr>
        <p:spPr>
          <a:xfrm flipV="1">
            <a:off x="6735633" y="2264108"/>
            <a:ext cx="0" cy="3758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4" name="Rounded Rectangle 33"/>
          <p:cNvSpPr/>
          <p:nvPr/>
        </p:nvSpPr>
        <p:spPr>
          <a:xfrm>
            <a:off x="7334785" y="2019027"/>
            <a:ext cx="1384419" cy="3007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Aux power at crank from electrical, HVAC and Pneumatic ancillaries (W)</a:t>
            </a:r>
            <a:endParaRPr lang="en-GB" sz="600" dirty="0"/>
          </a:p>
        </p:txBody>
      </p:sp>
      <p:cxnSp>
        <p:nvCxnSpPr>
          <p:cNvPr id="36" name="Straight Arrow Connector 35"/>
          <p:cNvCxnSpPr>
            <a:stCxn id="12" idx="3"/>
            <a:endCxn id="34" idx="1"/>
          </p:cNvCxnSpPr>
          <p:nvPr/>
        </p:nvCxnSpPr>
        <p:spPr>
          <a:xfrm flipV="1">
            <a:off x="7049801" y="2169413"/>
            <a:ext cx="284984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7" name="Snip Single Corner Rectangle 36"/>
          <p:cNvSpPr/>
          <p:nvPr/>
        </p:nvSpPr>
        <p:spPr>
          <a:xfrm>
            <a:off x="1252992" y="3814661"/>
            <a:ext cx="874399" cy="173765"/>
          </a:xfrm>
          <a:prstGeom prst="snip1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Total Cycle Time (s)</a:t>
            </a:r>
            <a:endParaRPr lang="en-GB" sz="600" dirty="0"/>
          </a:p>
        </p:txBody>
      </p:sp>
      <p:sp>
        <p:nvSpPr>
          <p:cNvPr id="38" name="Snip Single Corner Rectangle 37"/>
          <p:cNvSpPr/>
          <p:nvPr/>
        </p:nvSpPr>
        <p:spPr>
          <a:xfrm>
            <a:off x="1252992" y="3451756"/>
            <a:ext cx="874399" cy="188936"/>
          </a:xfrm>
          <a:prstGeom prst="snip1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Engine Speed</a:t>
            </a:r>
            <a:endParaRPr lang="en-GB" sz="600" dirty="0"/>
          </a:p>
        </p:txBody>
      </p:sp>
      <p:sp>
        <p:nvSpPr>
          <p:cNvPr id="39" name="Snip Single Corner Rectangle 38"/>
          <p:cNvSpPr/>
          <p:nvPr/>
        </p:nvSpPr>
        <p:spPr>
          <a:xfrm>
            <a:off x="1252992" y="1784531"/>
            <a:ext cx="874399" cy="188936"/>
          </a:xfrm>
          <a:prstGeom prst="snip1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Engine Motoring Power</a:t>
            </a:r>
            <a:endParaRPr lang="en-GB" sz="600" dirty="0"/>
          </a:p>
        </p:txBody>
      </p:sp>
      <p:sp>
        <p:nvSpPr>
          <p:cNvPr id="40" name="Snip Single Corner Rectangle 39"/>
          <p:cNvSpPr/>
          <p:nvPr/>
        </p:nvSpPr>
        <p:spPr>
          <a:xfrm>
            <a:off x="1252992" y="2147434"/>
            <a:ext cx="874399" cy="188936"/>
          </a:xfrm>
          <a:prstGeom prst="snip1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Engine Driveline Power</a:t>
            </a:r>
            <a:endParaRPr lang="en-GB" sz="600" dirty="0"/>
          </a:p>
        </p:txBody>
      </p:sp>
      <p:sp>
        <p:nvSpPr>
          <p:cNvPr id="41" name="Snip Single Corner Rectangle 40"/>
          <p:cNvSpPr/>
          <p:nvPr/>
        </p:nvSpPr>
        <p:spPr>
          <a:xfrm>
            <a:off x="1252992" y="1421628"/>
            <a:ext cx="874399" cy="188936"/>
          </a:xfrm>
          <a:prstGeom prst="snip1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Pre-existing Aux Power</a:t>
            </a:r>
            <a:endParaRPr lang="en-GB" sz="600" dirty="0"/>
          </a:p>
        </p:txBody>
      </p:sp>
      <p:sp>
        <p:nvSpPr>
          <p:cNvPr id="42" name="Snip Single Corner Rectangle 41"/>
          <p:cNvSpPr/>
          <p:nvPr/>
        </p:nvSpPr>
        <p:spPr>
          <a:xfrm>
            <a:off x="1252992" y="2813898"/>
            <a:ext cx="874399" cy="129592"/>
          </a:xfrm>
          <a:prstGeom prst="snip1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Clutch Engaged</a:t>
            </a:r>
            <a:endParaRPr lang="en-GB" sz="600" dirty="0"/>
          </a:p>
        </p:txBody>
      </p:sp>
      <p:sp>
        <p:nvSpPr>
          <p:cNvPr id="45" name="Rounded Rectangle 44"/>
          <p:cNvSpPr/>
          <p:nvPr/>
        </p:nvSpPr>
        <p:spPr>
          <a:xfrm>
            <a:off x="1193207" y="1370109"/>
            <a:ext cx="1005984" cy="2698391"/>
          </a:xfrm>
          <a:prstGeom prst="roundRect">
            <a:avLst>
              <a:gd name="adj" fmla="val 3444"/>
            </a:avLst>
          </a:prstGeom>
          <a:noFill/>
          <a:ln w="12700" cap="flat" cmpd="sng" algn="ctr">
            <a:solidFill>
              <a:schemeClr val="accent1">
                <a:shade val="50000"/>
              </a:schemeClr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TextBox 45"/>
          <p:cNvSpPr txBox="1"/>
          <p:nvPr/>
        </p:nvSpPr>
        <p:spPr>
          <a:xfrm>
            <a:off x="1049631" y="1180425"/>
            <a:ext cx="128112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Input Signals from Pre-run</a:t>
            </a:r>
            <a:endParaRPr lang="en-GB" sz="800" dirty="0"/>
          </a:p>
        </p:txBody>
      </p:sp>
      <p:sp>
        <p:nvSpPr>
          <p:cNvPr id="47" name="Rounded Rectangle 46"/>
          <p:cNvSpPr/>
          <p:nvPr/>
        </p:nvSpPr>
        <p:spPr>
          <a:xfrm>
            <a:off x="3180303" y="1991043"/>
            <a:ext cx="4027805" cy="1460714"/>
          </a:xfrm>
          <a:prstGeom prst="roundRect">
            <a:avLst>
              <a:gd name="adj" fmla="val 3444"/>
            </a:avLst>
          </a:prstGeom>
          <a:noFill/>
          <a:ln w="12700" cap="flat" cmpd="sng" algn="ctr">
            <a:solidFill>
              <a:schemeClr val="accent1">
                <a:shade val="50000"/>
              </a:schemeClr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TextBox 48"/>
          <p:cNvSpPr txBox="1"/>
          <p:nvPr/>
        </p:nvSpPr>
        <p:spPr>
          <a:xfrm>
            <a:off x="3108503" y="1810396"/>
            <a:ext cx="195919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Calculation performed for every time step</a:t>
            </a:r>
            <a:endParaRPr lang="en-GB" sz="800" dirty="0"/>
          </a:p>
        </p:txBody>
      </p:sp>
      <p:cxnSp>
        <p:nvCxnSpPr>
          <p:cNvPr id="51" name="Straight Arrow Connector 50"/>
          <p:cNvCxnSpPr>
            <a:stCxn id="45" idx="3"/>
            <a:endCxn id="47" idx="1"/>
          </p:cNvCxnSpPr>
          <p:nvPr/>
        </p:nvCxnSpPr>
        <p:spPr>
          <a:xfrm>
            <a:off x="2199191" y="2719305"/>
            <a:ext cx="981112" cy="20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62" name="Rounded Rectangle 61"/>
          <p:cNvSpPr/>
          <p:nvPr/>
        </p:nvSpPr>
        <p:spPr>
          <a:xfrm>
            <a:off x="3263278" y="2079975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</a:t>
            </a:r>
            <a:r>
              <a:rPr lang="en-GB" sz="700" dirty="0" smtClean="0">
                <a:solidFill>
                  <a:srgbClr val="000000"/>
                </a:solidFill>
              </a:rPr>
              <a:t>0</a:t>
            </a:r>
            <a:endParaRPr lang="en-GB" sz="700" dirty="0">
              <a:solidFill>
                <a:srgbClr val="000000"/>
              </a:solidFill>
            </a:endParaRPr>
          </a:p>
        </p:txBody>
      </p:sp>
      <p:cxnSp>
        <p:nvCxnSpPr>
          <p:cNvPr id="16" name="Straight Arrow Connector 15"/>
          <p:cNvCxnSpPr>
            <a:stCxn id="62" idx="3"/>
            <a:endCxn id="5" idx="1"/>
          </p:cNvCxnSpPr>
          <p:nvPr/>
        </p:nvCxnSpPr>
        <p:spPr>
          <a:xfrm flipV="1">
            <a:off x="3891614" y="2170551"/>
            <a:ext cx="224281" cy="41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8" name="Elbow Connector 17"/>
          <p:cNvCxnSpPr>
            <a:stCxn id="62" idx="3"/>
            <a:endCxn id="6" idx="1"/>
          </p:cNvCxnSpPr>
          <p:nvPr/>
        </p:nvCxnSpPr>
        <p:spPr>
          <a:xfrm>
            <a:off x="3891614" y="2174670"/>
            <a:ext cx="224281" cy="274327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63" name="Rounded Rectangle 62"/>
          <p:cNvSpPr/>
          <p:nvPr/>
        </p:nvSpPr>
        <p:spPr>
          <a:xfrm>
            <a:off x="3263277" y="3208561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</a:t>
            </a:r>
            <a:r>
              <a:rPr lang="en-GB" sz="700" dirty="0" smtClean="0">
                <a:solidFill>
                  <a:srgbClr val="000000"/>
                </a:solidFill>
              </a:rPr>
              <a:t>0.5</a:t>
            </a:r>
            <a:endParaRPr lang="en-GB" sz="700" dirty="0">
              <a:solidFill>
                <a:srgbClr val="000000"/>
              </a:solidFill>
            </a:endParaRPr>
          </a:p>
        </p:txBody>
      </p:sp>
      <p:cxnSp>
        <p:nvCxnSpPr>
          <p:cNvPr id="14" name="Straight Arrow Connector 13"/>
          <p:cNvCxnSpPr>
            <a:stCxn id="62" idx="2"/>
            <a:endCxn id="63" idx="0"/>
          </p:cNvCxnSpPr>
          <p:nvPr/>
        </p:nvCxnSpPr>
        <p:spPr>
          <a:xfrm flipH="1">
            <a:off x="3577445" y="2269364"/>
            <a:ext cx="1" cy="9391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63" idx="3"/>
            <a:endCxn id="10" idx="1"/>
          </p:cNvCxnSpPr>
          <p:nvPr/>
        </p:nvCxnSpPr>
        <p:spPr>
          <a:xfrm flipV="1">
            <a:off x="3891613" y="3302108"/>
            <a:ext cx="221199" cy="11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64" name="Elbow Connector 63"/>
          <p:cNvCxnSpPr>
            <a:stCxn id="10" idx="3"/>
            <a:endCxn id="11" idx="2"/>
          </p:cNvCxnSpPr>
          <p:nvPr/>
        </p:nvCxnSpPr>
        <p:spPr>
          <a:xfrm flipV="1">
            <a:off x="4741148" y="2829318"/>
            <a:ext cx="1994485" cy="472790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5" idx="3"/>
            <a:endCxn id="8" idx="1"/>
          </p:cNvCxnSpPr>
          <p:nvPr/>
        </p:nvCxnSpPr>
        <p:spPr>
          <a:xfrm>
            <a:off x="4744231" y="2170551"/>
            <a:ext cx="681533" cy="5640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6" idx="3"/>
            <a:endCxn id="8" idx="1"/>
          </p:cNvCxnSpPr>
          <p:nvPr/>
        </p:nvCxnSpPr>
        <p:spPr>
          <a:xfrm>
            <a:off x="4744231" y="2448997"/>
            <a:ext cx="681533" cy="2856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7" idx="3"/>
            <a:endCxn id="8" idx="1"/>
          </p:cNvCxnSpPr>
          <p:nvPr/>
        </p:nvCxnSpPr>
        <p:spPr>
          <a:xfrm flipV="1">
            <a:off x="4741148" y="2734625"/>
            <a:ext cx="684616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9" idx="3"/>
            <a:endCxn id="8" idx="1"/>
          </p:cNvCxnSpPr>
          <p:nvPr/>
        </p:nvCxnSpPr>
        <p:spPr>
          <a:xfrm flipV="1">
            <a:off x="4744231" y="2734625"/>
            <a:ext cx="681533" cy="2818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>
            <a:stCxn id="10" idx="3"/>
            <a:endCxn id="8" idx="1"/>
          </p:cNvCxnSpPr>
          <p:nvPr/>
        </p:nvCxnSpPr>
        <p:spPr>
          <a:xfrm flipV="1">
            <a:off x="4741148" y="2734625"/>
            <a:ext cx="684616" cy="5674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>
            <a:stCxn id="8" idx="0"/>
            <a:endCxn id="12" idx="1"/>
          </p:cNvCxnSpPr>
          <p:nvPr/>
        </p:nvCxnSpPr>
        <p:spPr>
          <a:xfrm flipV="1">
            <a:off x="5739932" y="2169414"/>
            <a:ext cx="681533" cy="4705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68" name="Snip Single Corner Rectangle 67"/>
          <p:cNvSpPr/>
          <p:nvPr/>
        </p:nvSpPr>
        <p:spPr>
          <a:xfrm>
            <a:off x="1249084" y="3146051"/>
            <a:ext cx="874399" cy="129592"/>
          </a:xfrm>
          <a:prstGeom prst="snip1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Idle Flag</a:t>
            </a:r>
            <a:endParaRPr lang="en-GB" sz="600" dirty="0"/>
          </a:p>
        </p:txBody>
      </p:sp>
      <p:sp>
        <p:nvSpPr>
          <p:cNvPr id="69" name="Snip Single Corner Rectangle 68"/>
          <p:cNvSpPr/>
          <p:nvPr/>
        </p:nvSpPr>
        <p:spPr>
          <a:xfrm>
            <a:off x="1245176" y="2509097"/>
            <a:ext cx="874399" cy="129592"/>
          </a:xfrm>
          <a:prstGeom prst="snip1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Neutral flag</a:t>
            </a:r>
            <a:endParaRPr lang="en-GB" sz="600" dirty="0"/>
          </a:p>
        </p:txBody>
      </p:sp>
      <p:sp>
        <p:nvSpPr>
          <p:cNvPr id="70" name="Snip Single Corner Rectangle 69"/>
          <p:cNvSpPr/>
          <p:nvPr/>
        </p:nvSpPr>
        <p:spPr>
          <a:xfrm>
            <a:off x="1199344" y="4787152"/>
            <a:ext cx="505721" cy="137823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71" name="Rectangle 70"/>
          <p:cNvSpPr/>
          <p:nvPr/>
        </p:nvSpPr>
        <p:spPr>
          <a:xfrm>
            <a:off x="1200920" y="4956992"/>
            <a:ext cx="504146" cy="14350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72" name="Rounded Rectangle 71"/>
          <p:cNvSpPr/>
          <p:nvPr/>
        </p:nvSpPr>
        <p:spPr>
          <a:xfrm>
            <a:off x="1199344" y="5143260"/>
            <a:ext cx="505721" cy="1430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73" name="TextBox 72"/>
          <p:cNvSpPr txBox="1"/>
          <p:nvPr/>
        </p:nvSpPr>
        <p:spPr>
          <a:xfrm>
            <a:off x="1705065" y="4740462"/>
            <a:ext cx="208422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External Variables: pre-existing </a:t>
            </a:r>
            <a:r>
              <a:rPr lang="en-GB" sz="800" dirty="0"/>
              <a:t>VECTO signals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1705065" y="4918291"/>
            <a:ext cx="192873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Lookup Maps / Scalars / GUI Input Values </a:t>
            </a:r>
            <a:endParaRPr lang="en-GB" sz="800" dirty="0"/>
          </a:p>
        </p:txBody>
      </p:sp>
      <p:sp>
        <p:nvSpPr>
          <p:cNvPr id="75" name="TextBox 74"/>
          <p:cNvSpPr txBox="1"/>
          <p:nvPr/>
        </p:nvSpPr>
        <p:spPr>
          <a:xfrm>
            <a:off x="1705065" y="5104112"/>
            <a:ext cx="7312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Signal names</a:t>
            </a:r>
            <a:endParaRPr lang="en-GB" sz="800" dirty="0"/>
          </a:p>
        </p:txBody>
      </p:sp>
      <p:sp>
        <p:nvSpPr>
          <p:cNvPr id="76" name="Flowchart: Terminator 75"/>
          <p:cNvSpPr/>
          <p:nvPr/>
        </p:nvSpPr>
        <p:spPr>
          <a:xfrm>
            <a:off x="1199343" y="5329350"/>
            <a:ext cx="505721" cy="145139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700" dirty="0" smtClean="0"/>
          </a:p>
        </p:txBody>
      </p:sp>
      <p:sp>
        <p:nvSpPr>
          <p:cNvPr id="77" name="TextBox 76"/>
          <p:cNvSpPr txBox="1"/>
          <p:nvPr/>
        </p:nvSpPr>
        <p:spPr>
          <a:xfrm>
            <a:off x="1705064" y="5311985"/>
            <a:ext cx="12202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Signal information boxes</a:t>
            </a:r>
            <a:endParaRPr lang="en-GB" sz="800" dirty="0"/>
          </a:p>
        </p:txBody>
      </p:sp>
      <p:sp>
        <p:nvSpPr>
          <p:cNvPr id="78" name="TextBox 77"/>
          <p:cNvSpPr txBox="1"/>
          <p:nvPr/>
        </p:nvSpPr>
        <p:spPr>
          <a:xfrm>
            <a:off x="1193207" y="5523191"/>
            <a:ext cx="511857" cy="14272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GB" sz="600" dirty="0"/>
          </a:p>
        </p:txBody>
      </p:sp>
      <p:sp>
        <p:nvSpPr>
          <p:cNvPr id="79" name="TextBox 78"/>
          <p:cNvSpPr txBox="1"/>
          <p:nvPr/>
        </p:nvSpPr>
        <p:spPr>
          <a:xfrm>
            <a:off x="1705063" y="5492765"/>
            <a:ext cx="81945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Function Boxes</a:t>
            </a:r>
            <a:endParaRPr lang="en-GB" sz="8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88356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4" name="Straight Arrow Connector 433"/>
          <p:cNvCxnSpPr>
            <a:stCxn id="295" idx="3"/>
            <a:endCxn id="489" idx="1"/>
          </p:cNvCxnSpPr>
          <p:nvPr/>
        </p:nvCxnSpPr>
        <p:spPr>
          <a:xfrm>
            <a:off x="5424115" y="3441934"/>
            <a:ext cx="757528" cy="2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0" name="Elbow Connector 29"/>
          <p:cNvCxnSpPr>
            <a:stCxn id="371" idx="3"/>
            <a:endCxn id="370" idx="6"/>
          </p:cNvCxnSpPr>
          <p:nvPr/>
        </p:nvCxnSpPr>
        <p:spPr>
          <a:xfrm>
            <a:off x="1367692" y="3271053"/>
            <a:ext cx="1223781" cy="19533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95" name="Rectangle 294"/>
          <p:cNvSpPr/>
          <p:nvPr/>
        </p:nvSpPr>
        <p:spPr>
          <a:xfrm>
            <a:off x="4954842" y="3241967"/>
            <a:ext cx="469273" cy="39993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Fuel Map g/h</a:t>
            </a:r>
            <a:endParaRPr lang="en-GB" sz="600" dirty="0"/>
          </a:p>
        </p:txBody>
      </p:sp>
      <p:sp>
        <p:nvSpPr>
          <p:cNvPr id="147" name="TextBox 146"/>
          <p:cNvSpPr txBox="1"/>
          <p:nvPr/>
        </p:nvSpPr>
        <p:spPr>
          <a:xfrm>
            <a:off x="3579532" y="68855"/>
            <a:ext cx="32408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Pneumatic System</a:t>
            </a:r>
            <a:endParaRPr lang="en-GB" sz="3200" dirty="0"/>
          </a:p>
        </p:txBody>
      </p:sp>
      <p:cxnSp>
        <p:nvCxnSpPr>
          <p:cNvPr id="430" name="Elbow Connector 429"/>
          <p:cNvCxnSpPr>
            <a:stCxn id="443" idx="0"/>
            <a:endCxn id="333" idx="6"/>
          </p:cNvCxnSpPr>
          <p:nvPr/>
        </p:nvCxnSpPr>
        <p:spPr>
          <a:xfrm flipV="1">
            <a:off x="1385639" y="3503486"/>
            <a:ext cx="3537461" cy="163615"/>
          </a:xfrm>
          <a:prstGeom prst="bentConnector3">
            <a:avLst>
              <a:gd name="adj1" fmla="val 97739"/>
            </a:avLst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431" name="Flowchart: Terminator 430"/>
          <p:cNvSpPr/>
          <p:nvPr/>
        </p:nvSpPr>
        <p:spPr>
          <a:xfrm>
            <a:off x="6515736" y="2563809"/>
            <a:ext cx="936518" cy="254500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 smtClean="0"/>
              <a:t>Fuel Consumption (T</a:t>
            </a:r>
            <a:r>
              <a:rPr lang="en-GB" sz="500" dirty="0" smtClean="0"/>
              <a:t>D+HEP(on)</a:t>
            </a:r>
            <a:r>
              <a:rPr lang="en-GB" sz="700" dirty="0" smtClean="0"/>
              <a:t>, N)</a:t>
            </a:r>
            <a:endParaRPr lang="en-GB" sz="700" dirty="0"/>
          </a:p>
        </p:txBody>
      </p:sp>
      <p:sp>
        <p:nvSpPr>
          <p:cNvPr id="432" name="Flowchart: Terminator 431"/>
          <p:cNvSpPr/>
          <p:nvPr/>
        </p:nvSpPr>
        <p:spPr>
          <a:xfrm>
            <a:off x="6539185" y="3303833"/>
            <a:ext cx="936518" cy="254500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 smtClean="0"/>
              <a:t>Fuel Consumption (T</a:t>
            </a:r>
            <a:r>
              <a:rPr lang="en-GB" sz="500" dirty="0" smtClean="0"/>
              <a:t>D+HEP(off)</a:t>
            </a:r>
            <a:r>
              <a:rPr lang="en-GB" sz="700" dirty="0" smtClean="0"/>
              <a:t>, N)</a:t>
            </a:r>
            <a:endParaRPr lang="en-GB" sz="700" dirty="0"/>
          </a:p>
        </p:txBody>
      </p:sp>
      <p:cxnSp>
        <p:nvCxnSpPr>
          <p:cNvPr id="433" name="Straight Arrow Connector 432"/>
          <p:cNvCxnSpPr>
            <a:stCxn id="321" idx="3"/>
            <a:endCxn id="470" idx="1"/>
          </p:cNvCxnSpPr>
          <p:nvPr/>
        </p:nvCxnSpPr>
        <p:spPr>
          <a:xfrm flipV="1">
            <a:off x="5422790" y="2711892"/>
            <a:ext cx="754946" cy="27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456" name="TextBox 455"/>
          <p:cNvSpPr txBox="1"/>
          <p:nvPr/>
        </p:nvSpPr>
        <p:spPr>
          <a:xfrm>
            <a:off x="2897690" y="5079588"/>
            <a:ext cx="4555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Point1</a:t>
            </a:r>
            <a:endParaRPr lang="en-GB" sz="800" dirty="0"/>
          </a:p>
        </p:txBody>
      </p:sp>
      <p:sp>
        <p:nvSpPr>
          <p:cNvPr id="483" name="TextBox 482"/>
          <p:cNvSpPr txBox="1"/>
          <p:nvPr/>
        </p:nvSpPr>
        <p:spPr>
          <a:xfrm>
            <a:off x="2879896" y="5772893"/>
            <a:ext cx="4555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Point2</a:t>
            </a:r>
            <a:endParaRPr lang="en-GB" sz="800" dirty="0"/>
          </a:p>
        </p:txBody>
      </p:sp>
      <p:cxnSp>
        <p:nvCxnSpPr>
          <p:cNvPr id="490" name="Straight Arrow Connector 489"/>
          <p:cNvCxnSpPr>
            <a:stCxn id="419" idx="3"/>
            <a:endCxn id="456" idx="1"/>
          </p:cNvCxnSpPr>
          <p:nvPr/>
        </p:nvCxnSpPr>
        <p:spPr>
          <a:xfrm flipV="1">
            <a:off x="2475565" y="5187310"/>
            <a:ext cx="422125" cy="1676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92" name="Straight Arrow Connector 491"/>
          <p:cNvCxnSpPr>
            <a:stCxn id="418" idx="3"/>
            <a:endCxn id="456" idx="1"/>
          </p:cNvCxnSpPr>
          <p:nvPr/>
        </p:nvCxnSpPr>
        <p:spPr>
          <a:xfrm>
            <a:off x="2471363" y="5050500"/>
            <a:ext cx="426327" cy="1368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94" name="Straight Arrow Connector 493"/>
          <p:cNvCxnSpPr>
            <a:stCxn id="417" idx="3"/>
            <a:endCxn id="483" idx="1"/>
          </p:cNvCxnSpPr>
          <p:nvPr/>
        </p:nvCxnSpPr>
        <p:spPr>
          <a:xfrm flipV="1">
            <a:off x="2471219" y="5880615"/>
            <a:ext cx="408677" cy="903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96" name="Straight Arrow Connector 495"/>
          <p:cNvCxnSpPr>
            <a:endCxn id="483" idx="1"/>
          </p:cNvCxnSpPr>
          <p:nvPr/>
        </p:nvCxnSpPr>
        <p:spPr>
          <a:xfrm flipV="1">
            <a:off x="2402145" y="5880615"/>
            <a:ext cx="477751" cy="1137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497" name="Rectangle 496"/>
          <p:cNvSpPr/>
          <p:nvPr/>
        </p:nvSpPr>
        <p:spPr>
          <a:xfrm>
            <a:off x="4273228" y="5007506"/>
            <a:ext cx="1468268" cy="171399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99" name="Straight Arrow Connector 498"/>
          <p:cNvCxnSpPr/>
          <p:nvPr/>
        </p:nvCxnSpPr>
        <p:spPr>
          <a:xfrm>
            <a:off x="4381313" y="5799601"/>
            <a:ext cx="122391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1" name="Straight Arrow Connector 500"/>
          <p:cNvCxnSpPr/>
          <p:nvPr/>
        </p:nvCxnSpPr>
        <p:spPr>
          <a:xfrm flipV="1">
            <a:off x="4381313" y="5069517"/>
            <a:ext cx="0" cy="7300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7" name="Straight Connector 506"/>
          <p:cNvCxnSpPr>
            <a:stCxn id="509" idx="3"/>
          </p:cNvCxnSpPr>
          <p:nvPr/>
        </p:nvCxnSpPr>
        <p:spPr>
          <a:xfrm flipV="1">
            <a:off x="4360423" y="5234976"/>
            <a:ext cx="1003845" cy="420361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508" name="Oval 507"/>
          <p:cNvSpPr/>
          <p:nvPr/>
        </p:nvSpPr>
        <p:spPr>
          <a:xfrm>
            <a:off x="5347318" y="5196693"/>
            <a:ext cx="65390" cy="6946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9" name="Oval 508"/>
          <p:cNvSpPr/>
          <p:nvPr/>
        </p:nvSpPr>
        <p:spPr>
          <a:xfrm>
            <a:off x="4350847" y="5596041"/>
            <a:ext cx="65390" cy="6946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0" name="TextBox 509"/>
          <p:cNvSpPr txBox="1"/>
          <p:nvPr/>
        </p:nvSpPr>
        <p:spPr>
          <a:xfrm>
            <a:off x="4320944" y="5602229"/>
            <a:ext cx="386644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 smtClean="0"/>
              <a:t>Point2</a:t>
            </a:r>
            <a:endParaRPr lang="en-GB" sz="600" dirty="0"/>
          </a:p>
        </p:txBody>
      </p:sp>
      <p:sp>
        <p:nvSpPr>
          <p:cNvPr id="512" name="TextBox 511"/>
          <p:cNvSpPr txBox="1"/>
          <p:nvPr/>
        </p:nvSpPr>
        <p:spPr>
          <a:xfrm>
            <a:off x="5324667" y="5190193"/>
            <a:ext cx="386644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 smtClean="0"/>
              <a:t>Point1</a:t>
            </a:r>
            <a:endParaRPr lang="en-GB" sz="600" dirty="0"/>
          </a:p>
        </p:txBody>
      </p:sp>
      <p:cxnSp>
        <p:nvCxnSpPr>
          <p:cNvPr id="517" name="Straight Connector 516"/>
          <p:cNvCxnSpPr/>
          <p:nvPr/>
        </p:nvCxnSpPr>
        <p:spPr>
          <a:xfrm>
            <a:off x="5007362" y="5007507"/>
            <a:ext cx="0" cy="408897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1" name="Straight Connector 520"/>
          <p:cNvCxnSpPr/>
          <p:nvPr/>
        </p:nvCxnSpPr>
        <p:spPr>
          <a:xfrm>
            <a:off x="4381313" y="5385793"/>
            <a:ext cx="643658" cy="0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24" name="TextBox 523"/>
          <p:cNvSpPr txBox="1"/>
          <p:nvPr/>
        </p:nvSpPr>
        <p:spPr>
          <a:xfrm>
            <a:off x="5374828" y="5623194"/>
            <a:ext cx="35618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 smtClean="0"/>
              <a:t>Litres</a:t>
            </a:r>
            <a:endParaRPr lang="en-GB" sz="600" dirty="0"/>
          </a:p>
        </p:txBody>
      </p:sp>
      <p:sp>
        <p:nvSpPr>
          <p:cNvPr id="525" name="TextBox 524"/>
          <p:cNvSpPr txBox="1"/>
          <p:nvPr/>
        </p:nvSpPr>
        <p:spPr>
          <a:xfrm>
            <a:off x="4359264" y="4988239"/>
            <a:ext cx="26161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 smtClean="0"/>
              <a:t>FC</a:t>
            </a:r>
            <a:endParaRPr lang="en-GB" sz="600" dirty="0"/>
          </a:p>
        </p:txBody>
      </p:sp>
      <p:sp>
        <p:nvSpPr>
          <p:cNvPr id="526" name="TextBox 525"/>
          <p:cNvSpPr txBox="1"/>
          <p:nvPr/>
        </p:nvSpPr>
        <p:spPr>
          <a:xfrm>
            <a:off x="4193561" y="4846452"/>
            <a:ext cx="75373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 smtClean="0"/>
              <a:t>Interpolation Map</a:t>
            </a:r>
            <a:endParaRPr lang="en-GB" sz="600" dirty="0"/>
          </a:p>
        </p:txBody>
      </p:sp>
      <p:cxnSp>
        <p:nvCxnSpPr>
          <p:cNvPr id="51" name="Elbow Connector 50"/>
          <p:cNvCxnSpPr>
            <a:stCxn id="368" idx="1"/>
            <a:endCxn id="269" idx="6"/>
          </p:cNvCxnSpPr>
          <p:nvPr/>
        </p:nvCxnSpPr>
        <p:spPr>
          <a:xfrm flipV="1">
            <a:off x="2743015" y="3341024"/>
            <a:ext cx="415291" cy="64191"/>
          </a:xfrm>
          <a:prstGeom prst="bentConnector3">
            <a:avLst>
              <a:gd name="adj1" fmla="val 32148"/>
            </a:avLst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53" name="Elbow Connector 52"/>
          <p:cNvCxnSpPr>
            <a:stCxn id="368" idx="1"/>
            <a:endCxn id="264" idx="6"/>
          </p:cNvCxnSpPr>
          <p:nvPr/>
        </p:nvCxnSpPr>
        <p:spPr>
          <a:xfrm flipV="1">
            <a:off x="2743015" y="2513596"/>
            <a:ext cx="416579" cy="891619"/>
          </a:xfrm>
          <a:prstGeom prst="bentConnector3">
            <a:avLst>
              <a:gd name="adj1" fmla="val 32203"/>
            </a:avLst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61" name="Elbow Connector 60"/>
          <p:cNvCxnSpPr>
            <a:stCxn id="582" idx="3"/>
            <a:endCxn id="306" idx="6"/>
          </p:cNvCxnSpPr>
          <p:nvPr/>
        </p:nvCxnSpPr>
        <p:spPr>
          <a:xfrm flipV="1">
            <a:off x="3470634" y="2684396"/>
            <a:ext cx="139799" cy="18195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63" name="Elbow Connector 62"/>
          <p:cNvCxnSpPr>
            <a:stCxn id="582" idx="3"/>
            <a:endCxn id="327" idx="6"/>
          </p:cNvCxnSpPr>
          <p:nvPr/>
        </p:nvCxnSpPr>
        <p:spPr>
          <a:xfrm>
            <a:off x="3470634" y="2866349"/>
            <a:ext cx="132426" cy="521618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34" name="TextBox 233"/>
          <p:cNvSpPr txBox="1"/>
          <p:nvPr/>
        </p:nvSpPr>
        <p:spPr>
          <a:xfrm>
            <a:off x="4307162" y="3088191"/>
            <a:ext cx="58221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T</a:t>
            </a:r>
            <a:r>
              <a:rPr lang="en-GB" sz="600" dirty="0" smtClean="0"/>
              <a:t>D+HEP(off)</a:t>
            </a:r>
            <a:endParaRPr lang="en-GB" sz="800" dirty="0"/>
          </a:p>
        </p:txBody>
      </p:sp>
      <p:sp>
        <p:nvSpPr>
          <p:cNvPr id="235" name="TextBox 234"/>
          <p:cNvSpPr txBox="1"/>
          <p:nvPr/>
        </p:nvSpPr>
        <p:spPr>
          <a:xfrm>
            <a:off x="4307162" y="2514647"/>
            <a:ext cx="57419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T</a:t>
            </a:r>
            <a:r>
              <a:rPr lang="en-GB" sz="600" dirty="0" smtClean="0"/>
              <a:t>D+HEP(on)</a:t>
            </a:r>
            <a:endParaRPr lang="en-GB" sz="800" dirty="0"/>
          </a:p>
        </p:txBody>
      </p:sp>
      <p:sp>
        <p:nvSpPr>
          <p:cNvPr id="321" name="Rectangle 320"/>
          <p:cNvSpPr/>
          <p:nvPr/>
        </p:nvSpPr>
        <p:spPr>
          <a:xfrm>
            <a:off x="4953517" y="2514706"/>
            <a:ext cx="469273" cy="39993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Fuel Map g/h</a:t>
            </a:r>
            <a:endParaRPr lang="en-GB" sz="600" dirty="0"/>
          </a:p>
        </p:txBody>
      </p:sp>
      <p:sp>
        <p:nvSpPr>
          <p:cNvPr id="330" name="TextBox 329"/>
          <p:cNvSpPr txBox="1"/>
          <p:nvPr/>
        </p:nvSpPr>
        <p:spPr>
          <a:xfrm>
            <a:off x="2902018" y="6410764"/>
            <a:ext cx="4555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Point3</a:t>
            </a:r>
            <a:endParaRPr lang="en-GB" sz="800" dirty="0"/>
          </a:p>
        </p:txBody>
      </p:sp>
      <p:cxnSp>
        <p:nvCxnSpPr>
          <p:cNvPr id="334" name="Straight Arrow Connector 333"/>
          <p:cNvCxnSpPr>
            <a:stCxn id="415" idx="3"/>
            <a:endCxn id="330" idx="1"/>
          </p:cNvCxnSpPr>
          <p:nvPr/>
        </p:nvCxnSpPr>
        <p:spPr>
          <a:xfrm>
            <a:off x="2462751" y="6266239"/>
            <a:ext cx="439267" cy="2522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35" name="Straight Arrow Connector 334"/>
          <p:cNvCxnSpPr>
            <a:endCxn id="330" idx="1"/>
          </p:cNvCxnSpPr>
          <p:nvPr/>
        </p:nvCxnSpPr>
        <p:spPr>
          <a:xfrm flipV="1">
            <a:off x="2527295" y="6518486"/>
            <a:ext cx="374723" cy="1077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59" name="Oval 358"/>
          <p:cNvSpPr/>
          <p:nvPr/>
        </p:nvSpPr>
        <p:spPr>
          <a:xfrm>
            <a:off x="4844052" y="5589367"/>
            <a:ext cx="65390" cy="6946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0" name="TextBox 359"/>
          <p:cNvSpPr txBox="1"/>
          <p:nvPr/>
        </p:nvSpPr>
        <p:spPr>
          <a:xfrm>
            <a:off x="4814399" y="5596704"/>
            <a:ext cx="386644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 smtClean="0"/>
              <a:t>Point3</a:t>
            </a:r>
            <a:endParaRPr lang="en-GB" sz="600" dirty="0"/>
          </a:p>
        </p:txBody>
      </p:sp>
      <p:cxnSp>
        <p:nvCxnSpPr>
          <p:cNvPr id="181" name="Straight Connector 180"/>
          <p:cNvCxnSpPr>
            <a:stCxn id="509" idx="6"/>
          </p:cNvCxnSpPr>
          <p:nvPr/>
        </p:nvCxnSpPr>
        <p:spPr>
          <a:xfrm>
            <a:off x="4416237" y="5630776"/>
            <a:ext cx="427815" cy="514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65" name="Straight Connector 364"/>
          <p:cNvCxnSpPr>
            <a:endCxn id="508" idx="3"/>
          </p:cNvCxnSpPr>
          <p:nvPr/>
        </p:nvCxnSpPr>
        <p:spPr>
          <a:xfrm flipV="1">
            <a:off x="4909442" y="5255989"/>
            <a:ext cx="447452" cy="346589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456" idx="3"/>
          </p:cNvCxnSpPr>
          <p:nvPr/>
        </p:nvCxnSpPr>
        <p:spPr>
          <a:xfrm>
            <a:off x="3353264" y="5187310"/>
            <a:ext cx="86274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483" idx="3"/>
          </p:cNvCxnSpPr>
          <p:nvPr/>
        </p:nvCxnSpPr>
        <p:spPr>
          <a:xfrm>
            <a:off x="3335470" y="5880615"/>
            <a:ext cx="910037" cy="76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330" idx="3"/>
          </p:cNvCxnSpPr>
          <p:nvPr/>
        </p:nvCxnSpPr>
        <p:spPr>
          <a:xfrm>
            <a:off x="3357592" y="6518486"/>
            <a:ext cx="910037" cy="76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83" name="Straight Arrow Connector 182"/>
          <p:cNvCxnSpPr>
            <a:endCxn id="312" idx="1"/>
          </p:cNvCxnSpPr>
          <p:nvPr/>
        </p:nvCxnSpPr>
        <p:spPr>
          <a:xfrm>
            <a:off x="5720862" y="5447045"/>
            <a:ext cx="2141927" cy="27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02" name="Straight Arrow Connector 201"/>
          <p:cNvCxnSpPr/>
          <p:nvPr/>
        </p:nvCxnSpPr>
        <p:spPr>
          <a:xfrm>
            <a:off x="4389105" y="6618795"/>
            <a:ext cx="122391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3" name="Straight Arrow Connector 202"/>
          <p:cNvCxnSpPr/>
          <p:nvPr/>
        </p:nvCxnSpPr>
        <p:spPr>
          <a:xfrm flipV="1">
            <a:off x="4389105" y="5888711"/>
            <a:ext cx="0" cy="7300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4" name="Straight Connector 203"/>
          <p:cNvCxnSpPr>
            <a:stCxn id="206" idx="6"/>
          </p:cNvCxnSpPr>
          <p:nvPr/>
        </p:nvCxnSpPr>
        <p:spPr>
          <a:xfrm flipV="1">
            <a:off x="4424028" y="6054170"/>
            <a:ext cx="948032" cy="395800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05" name="Oval 204"/>
          <p:cNvSpPr/>
          <p:nvPr/>
        </p:nvSpPr>
        <p:spPr>
          <a:xfrm>
            <a:off x="5355110" y="6015887"/>
            <a:ext cx="65390" cy="6946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6" name="Oval 205"/>
          <p:cNvSpPr/>
          <p:nvPr/>
        </p:nvSpPr>
        <p:spPr>
          <a:xfrm>
            <a:off x="4358638" y="6415235"/>
            <a:ext cx="65390" cy="6946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9" name="TextBox 208"/>
          <p:cNvSpPr txBox="1"/>
          <p:nvPr/>
        </p:nvSpPr>
        <p:spPr>
          <a:xfrm>
            <a:off x="4329425" y="6427905"/>
            <a:ext cx="386644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 smtClean="0"/>
              <a:t>Point2</a:t>
            </a:r>
            <a:endParaRPr lang="en-GB" sz="600" dirty="0"/>
          </a:p>
        </p:txBody>
      </p:sp>
      <p:sp>
        <p:nvSpPr>
          <p:cNvPr id="210" name="TextBox 209"/>
          <p:cNvSpPr txBox="1"/>
          <p:nvPr/>
        </p:nvSpPr>
        <p:spPr>
          <a:xfrm>
            <a:off x="5339134" y="6012369"/>
            <a:ext cx="386644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 smtClean="0"/>
              <a:t>Point1</a:t>
            </a:r>
            <a:endParaRPr lang="en-GB" sz="600" dirty="0"/>
          </a:p>
        </p:txBody>
      </p:sp>
      <p:cxnSp>
        <p:nvCxnSpPr>
          <p:cNvPr id="211" name="Straight Connector 210"/>
          <p:cNvCxnSpPr/>
          <p:nvPr/>
        </p:nvCxnSpPr>
        <p:spPr>
          <a:xfrm flipH="1">
            <a:off x="5003740" y="5826701"/>
            <a:ext cx="11414" cy="532958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2" name="Straight Connector 211"/>
          <p:cNvCxnSpPr/>
          <p:nvPr/>
        </p:nvCxnSpPr>
        <p:spPr>
          <a:xfrm>
            <a:off x="4389105" y="6359368"/>
            <a:ext cx="643658" cy="0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3" name="TextBox 212"/>
          <p:cNvSpPr txBox="1"/>
          <p:nvPr/>
        </p:nvSpPr>
        <p:spPr>
          <a:xfrm>
            <a:off x="5382620" y="6442388"/>
            <a:ext cx="35618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 smtClean="0"/>
              <a:t>Litres</a:t>
            </a:r>
            <a:endParaRPr lang="en-GB" sz="600" dirty="0"/>
          </a:p>
        </p:txBody>
      </p:sp>
      <p:sp>
        <p:nvSpPr>
          <p:cNvPr id="214" name="Oval 213"/>
          <p:cNvSpPr/>
          <p:nvPr/>
        </p:nvSpPr>
        <p:spPr>
          <a:xfrm>
            <a:off x="4851844" y="6408561"/>
            <a:ext cx="65390" cy="6946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TextBox 214"/>
          <p:cNvSpPr txBox="1"/>
          <p:nvPr/>
        </p:nvSpPr>
        <p:spPr>
          <a:xfrm>
            <a:off x="4816314" y="6415235"/>
            <a:ext cx="386644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 smtClean="0"/>
              <a:t>Point3</a:t>
            </a:r>
            <a:endParaRPr lang="en-GB" sz="600" dirty="0"/>
          </a:p>
        </p:txBody>
      </p:sp>
      <p:cxnSp>
        <p:nvCxnSpPr>
          <p:cNvPr id="216" name="Straight Connector 215"/>
          <p:cNvCxnSpPr>
            <a:stCxn id="206" idx="6"/>
          </p:cNvCxnSpPr>
          <p:nvPr/>
        </p:nvCxnSpPr>
        <p:spPr>
          <a:xfrm>
            <a:off x="4424028" y="6449970"/>
            <a:ext cx="427816" cy="514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17" name="Straight Connector 216"/>
          <p:cNvCxnSpPr>
            <a:endCxn id="205" idx="3"/>
          </p:cNvCxnSpPr>
          <p:nvPr/>
        </p:nvCxnSpPr>
        <p:spPr>
          <a:xfrm flipV="1">
            <a:off x="4917234" y="6075183"/>
            <a:ext cx="447452" cy="346589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260" name="Group 259"/>
          <p:cNvGrpSpPr/>
          <p:nvPr/>
        </p:nvGrpSpPr>
        <p:grpSpPr>
          <a:xfrm>
            <a:off x="3159594" y="2295224"/>
            <a:ext cx="151542" cy="314406"/>
            <a:chOff x="2125628" y="1155568"/>
            <a:chExt cx="151542" cy="314406"/>
          </a:xfrm>
        </p:grpSpPr>
        <p:pic>
          <p:nvPicPr>
            <p:cNvPr id="261" name="Picture 26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H="1">
              <a:off x="2150685" y="1155568"/>
              <a:ext cx="126485" cy="314406"/>
            </a:xfrm>
            <a:prstGeom prst="rect">
              <a:avLst/>
            </a:prstGeom>
          </p:spPr>
        </p:pic>
        <p:sp>
          <p:nvSpPr>
            <p:cNvPr id="263" name="Oval 262"/>
            <p:cNvSpPr/>
            <p:nvPr/>
          </p:nvSpPr>
          <p:spPr>
            <a:xfrm flipH="1" flipV="1">
              <a:off x="2126742" y="122386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4" name="Oval 263"/>
            <p:cNvSpPr/>
            <p:nvPr/>
          </p:nvSpPr>
          <p:spPr>
            <a:xfrm flipH="1" flipV="1">
              <a:off x="2125628" y="134288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65" name="Group 264"/>
          <p:cNvGrpSpPr/>
          <p:nvPr/>
        </p:nvGrpSpPr>
        <p:grpSpPr>
          <a:xfrm>
            <a:off x="3158306" y="3122652"/>
            <a:ext cx="151542" cy="314406"/>
            <a:chOff x="2125628" y="1155568"/>
            <a:chExt cx="151542" cy="314406"/>
          </a:xfrm>
        </p:grpSpPr>
        <p:pic>
          <p:nvPicPr>
            <p:cNvPr id="267" name="Picture 26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H="1">
              <a:off x="2150685" y="1155568"/>
              <a:ext cx="126485" cy="314406"/>
            </a:xfrm>
            <a:prstGeom prst="rect">
              <a:avLst/>
            </a:prstGeom>
          </p:spPr>
        </p:pic>
        <p:sp>
          <p:nvSpPr>
            <p:cNvPr id="268" name="Oval 267"/>
            <p:cNvSpPr/>
            <p:nvPr/>
          </p:nvSpPr>
          <p:spPr>
            <a:xfrm flipH="1" flipV="1">
              <a:off x="2126742" y="122386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9" name="Oval 268"/>
            <p:cNvSpPr/>
            <p:nvPr/>
          </p:nvSpPr>
          <p:spPr>
            <a:xfrm flipH="1" flipV="1">
              <a:off x="2125628" y="134288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02" name="Group 301"/>
          <p:cNvGrpSpPr/>
          <p:nvPr/>
        </p:nvGrpSpPr>
        <p:grpSpPr>
          <a:xfrm>
            <a:off x="3610433" y="2497335"/>
            <a:ext cx="177402" cy="263401"/>
            <a:chOff x="1426057" y="1874219"/>
            <a:chExt cx="177402" cy="263401"/>
          </a:xfrm>
        </p:grpSpPr>
        <p:pic>
          <p:nvPicPr>
            <p:cNvPr id="304" name="Picture 30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442492" y="1874219"/>
              <a:ext cx="160967" cy="263401"/>
            </a:xfrm>
            <a:prstGeom prst="rect">
              <a:avLst/>
            </a:prstGeom>
          </p:spPr>
        </p:pic>
        <p:sp>
          <p:nvSpPr>
            <p:cNvPr id="305" name="Oval 304"/>
            <p:cNvSpPr/>
            <p:nvPr/>
          </p:nvSpPr>
          <p:spPr>
            <a:xfrm flipH="1" flipV="1">
              <a:off x="1427171" y="192454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6" name="Oval 305"/>
            <p:cNvSpPr/>
            <p:nvPr/>
          </p:nvSpPr>
          <p:spPr>
            <a:xfrm flipH="1" flipV="1">
              <a:off x="1426057" y="203022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07" name="Group 306"/>
          <p:cNvGrpSpPr/>
          <p:nvPr/>
        </p:nvGrpSpPr>
        <p:grpSpPr>
          <a:xfrm>
            <a:off x="3603060" y="3200906"/>
            <a:ext cx="177402" cy="263401"/>
            <a:chOff x="1426057" y="1874219"/>
            <a:chExt cx="177402" cy="263401"/>
          </a:xfrm>
        </p:grpSpPr>
        <p:pic>
          <p:nvPicPr>
            <p:cNvPr id="322" name="Picture 32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442492" y="1874219"/>
              <a:ext cx="160967" cy="263401"/>
            </a:xfrm>
            <a:prstGeom prst="rect">
              <a:avLst/>
            </a:prstGeom>
          </p:spPr>
        </p:pic>
        <p:sp>
          <p:nvSpPr>
            <p:cNvPr id="323" name="Oval 322"/>
            <p:cNvSpPr/>
            <p:nvPr/>
          </p:nvSpPr>
          <p:spPr>
            <a:xfrm flipH="1" flipV="1">
              <a:off x="1427171" y="192454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7" name="Oval 326"/>
            <p:cNvSpPr/>
            <p:nvPr/>
          </p:nvSpPr>
          <p:spPr>
            <a:xfrm flipH="1" flipV="1">
              <a:off x="1426057" y="203022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28" name="Oval 327"/>
          <p:cNvSpPr/>
          <p:nvPr/>
        </p:nvSpPr>
        <p:spPr>
          <a:xfrm flipH="1" flipV="1">
            <a:off x="4921127" y="2669179"/>
            <a:ext cx="45719" cy="62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1" name="Oval 330"/>
          <p:cNvSpPr/>
          <p:nvPr/>
        </p:nvSpPr>
        <p:spPr>
          <a:xfrm flipH="1" flipV="1">
            <a:off x="4925081" y="3242844"/>
            <a:ext cx="45719" cy="62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3" name="Oval 332"/>
          <p:cNvSpPr/>
          <p:nvPr/>
        </p:nvSpPr>
        <p:spPr>
          <a:xfrm flipH="1" flipV="1">
            <a:off x="4923100" y="3472434"/>
            <a:ext cx="45719" cy="62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6" name="Elbow Connector 45"/>
          <p:cNvCxnSpPr>
            <a:stCxn id="320" idx="3"/>
            <a:endCxn id="377" idx="1"/>
          </p:cNvCxnSpPr>
          <p:nvPr/>
        </p:nvCxnSpPr>
        <p:spPr>
          <a:xfrm flipV="1">
            <a:off x="5677501" y="1947243"/>
            <a:ext cx="281710" cy="366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66" name="Flowchart: Terminator 265"/>
          <p:cNvSpPr/>
          <p:nvPr/>
        </p:nvSpPr>
        <p:spPr>
          <a:xfrm>
            <a:off x="6764291" y="1838495"/>
            <a:ext cx="607271" cy="213381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 smtClean="0"/>
              <a:t>Flow Rate (l/s)</a:t>
            </a:r>
          </a:p>
        </p:txBody>
      </p:sp>
      <p:pic>
        <p:nvPicPr>
          <p:cNvPr id="272" name="Picture 27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60" t="26696" r="35118" b="26550"/>
          <a:stretch/>
        </p:blipFill>
        <p:spPr>
          <a:xfrm>
            <a:off x="8879444" y="1535028"/>
            <a:ext cx="136354" cy="190261"/>
          </a:xfrm>
          <a:prstGeom prst="rect">
            <a:avLst/>
          </a:prstGeom>
        </p:spPr>
      </p:pic>
      <p:pic>
        <p:nvPicPr>
          <p:cNvPr id="273" name="Picture 27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60" t="26696" r="35118" b="26550"/>
          <a:stretch/>
        </p:blipFill>
        <p:spPr>
          <a:xfrm>
            <a:off x="8878417" y="1853588"/>
            <a:ext cx="136354" cy="190261"/>
          </a:xfrm>
          <a:prstGeom prst="rect">
            <a:avLst/>
          </a:prstGeom>
        </p:spPr>
      </p:pic>
      <p:sp>
        <p:nvSpPr>
          <p:cNvPr id="275" name="Rounded Rectangle 274"/>
          <p:cNvSpPr/>
          <p:nvPr/>
        </p:nvSpPr>
        <p:spPr>
          <a:xfrm>
            <a:off x="8189404" y="1372085"/>
            <a:ext cx="942454" cy="814840"/>
          </a:xfrm>
          <a:prstGeom prst="roundRect">
            <a:avLst>
              <a:gd name="adj" fmla="val 3103"/>
            </a:avLst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276" name="Straight Arrow Connector 275"/>
          <p:cNvCxnSpPr>
            <a:stCxn id="272" idx="3"/>
            <a:endCxn id="284" idx="1"/>
          </p:cNvCxnSpPr>
          <p:nvPr/>
        </p:nvCxnSpPr>
        <p:spPr>
          <a:xfrm flipV="1">
            <a:off x="9015798" y="1625412"/>
            <a:ext cx="528471" cy="47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83" name="Straight Arrow Connector 282"/>
          <p:cNvCxnSpPr>
            <a:stCxn id="273" idx="3"/>
            <a:endCxn id="286" idx="1"/>
          </p:cNvCxnSpPr>
          <p:nvPr/>
        </p:nvCxnSpPr>
        <p:spPr>
          <a:xfrm>
            <a:off x="9014771" y="1948719"/>
            <a:ext cx="524530" cy="5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84" name="Rounded Rectangle 283"/>
          <p:cNvSpPr/>
          <p:nvPr/>
        </p:nvSpPr>
        <p:spPr>
          <a:xfrm>
            <a:off x="9544269" y="1521844"/>
            <a:ext cx="1052956" cy="207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Litres of Air: Compressor ON Continuously (L)</a:t>
            </a:r>
            <a:endParaRPr lang="en-GB" sz="600" dirty="0"/>
          </a:p>
        </p:txBody>
      </p:sp>
      <p:sp>
        <p:nvSpPr>
          <p:cNvPr id="286" name="Rounded Rectangle 285"/>
          <p:cNvSpPr/>
          <p:nvPr/>
        </p:nvSpPr>
        <p:spPr>
          <a:xfrm>
            <a:off x="9539301" y="1845681"/>
            <a:ext cx="1057924" cy="207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Litres of Air: Compressor on only in Overrun (L)</a:t>
            </a:r>
            <a:endParaRPr lang="en-GB" sz="600" dirty="0"/>
          </a:p>
        </p:txBody>
      </p:sp>
      <p:cxnSp>
        <p:nvCxnSpPr>
          <p:cNvPr id="70" name="Elbow Connector 69"/>
          <p:cNvCxnSpPr>
            <a:stCxn id="266" idx="3"/>
            <a:endCxn id="258" idx="6"/>
          </p:cNvCxnSpPr>
          <p:nvPr/>
        </p:nvCxnSpPr>
        <p:spPr>
          <a:xfrm>
            <a:off x="7371562" y="1945186"/>
            <a:ext cx="131375" cy="14702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72" name="Elbow Connector 71"/>
          <p:cNvCxnSpPr>
            <a:stCxn id="426" idx="3"/>
            <a:endCxn id="400" idx="6"/>
          </p:cNvCxnSpPr>
          <p:nvPr/>
        </p:nvCxnSpPr>
        <p:spPr>
          <a:xfrm>
            <a:off x="5647248" y="1627509"/>
            <a:ext cx="2720309" cy="5972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93" name="TextBox 292"/>
          <p:cNvSpPr txBox="1"/>
          <p:nvPr/>
        </p:nvSpPr>
        <p:spPr>
          <a:xfrm>
            <a:off x="8710761" y="2041021"/>
            <a:ext cx="571194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00" dirty="0" smtClean="0"/>
              <a:t>Across Cycle</a:t>
            </a:r>
            <a:endParaRPr lang="en-GB" sz="500" dirty="0"/>
          </a:p>
        </p:txBody>
      </p:sp>
      <p:sp>
        <p:nvSpPr>
          <p:cNvPr id="300" name="TextBox 299"/>
          <p:cNvSpPr txBox="1"/>
          <p:nvPr/>
        </p:nvSpPr>
        <p:spPr>
          <a:xfrm>
            <a:off x="2338371" y="5588227"/>
            <a:ext cx="129198" cy="18466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sz="600" dirty="0" smtClean="0"/>
              <a:t>0</a:t>
            </a:r>
            <a:endParaRPr lang="en-GB" sz="600" dirty="0"/>
          </a:p>
        </p:txBody>
      </p:sp>
      <p:grpSp>
        <p:nvGrpSpPr>
          <p:cNvPr id="376" name="Group 375"/>
          <p:cNvGrpSpPr/>
          <p:nvPr/>
        </p:nvGrpSpPr>
        <p:grpSpPr>
          <a:xfrm>
            <a:off x="5952629" y="1734601"/>
            <a:ext cx="170196" cy="425285"/>
            <a:chOff x="1430851" y="1490162"/>
            <a:chExt cx="201535" cy="453758"/>
          </a:xfrm>
        </p:grpSpPr>
        <p:pic>
          <p:nvPicPr>
            <p:cNvPr id="377" name="Picture 37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438645" y="1490162"/>
              <a:ext cx="193741" cy="453758"/>
            </a:xfrm>
            <a:prstGeom prst="rect">
              <a:avLst/>
            </a:prstGeom>
          </p:spPr>
        </p:pic>
        <p:sp>
          <p:nvSpPr>
            <p:cNvPr id="379" name="Oval 378"/>
            <p:cNvSpPr/>
            <p:nvPr/>
          </p:nvSpPr>
          <p:spPr>
            <a:xfrm flipH="1" flipV="1">
              <a:off x="1432013" y="1560766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0" name="Oval 379"/>
            <p:cNvSpPr/>
            <p:nvPr/>
          </p:nvSpPr>
          <p:spPr>
            <a:xfrm flipH="1" flipV="1">
              <a:off x="1430851" y="168419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1" name="Oval 380"/>
            <p:cNvSpPr/>
            <p:nvPr/>
          </p:nvSpPr>
          <p:spPr>
            <a:xfrm flipH="1" flipV="1">
              <a:off x="1430857" y="1813425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48" name="Straight Arrow Connector 47"/>
          <p:cNvCxnSpPr>
            <a:stCxn id="377" idx="3"/>
            <a:endCxn id="579" idx="6"/>
          </p:cNvCxnSpPr>
          <p:nvPr/>
        </p:nvCxnSpPr>
        <p:spPr>
          <a:xfrm>
            <a:off x="6122825" y="1947244"/>
            <a:ext cx="29976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13" name="Elbow Connector 112"/>
          <p:cNvCxnSpPr>
            <a:endCxn id="224" idx="6"/>
          </p:cNvCxnSpPr>
          <p:nvPr/>
        </p:nvCxnSpPr>
        <p:spPr>
          <a:xfrm flipV="1">
            <a:off x="2028677" y="1682334"/>
            <a:ext cx="1304995" cy="52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520" name="Group 519"/>
          <p:cNvGrpSpPr/>
          <p:nvPr/>
        </p:nvGrpSpPr>
        <p:grpSpPr>
          <a:xfrm>
            <a:off x="4164647" y="2565370"/>
            <a:ext cx="177402" cy="263401"/>
            <a:chOff x="1426057" y="1874219"/>
            <a:chExt cx="177402" cy="263401"/>
          </a:xfrm>
        </p:grpSpPr>
        <p:pic>
          <p:nvPicPr>
            <p:cNvPr id="522" name="Picture 52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442492" y="1874219"/>
              <a:ext cx="160967" cy="263401"/>
            </a:xfrm>
            <a:prstGeom prst="rect">
              <a:avLst/>
            </a:prstGeom>
          </p:spPr>
        </p:pic>
        <p:sp>
          <p:nvSpPr>
            <p:cNvPr id="523" name="Oval 522"/>
            <p:cNvSpPr/>
            <p:nvPr/>
          </p:nvSpPr>
          <p:spPr>
            <a:xfrm flipH="1" flipV="1">
              <a:off x="1427171" y="192454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27" name="Oval 526"/>
            <p:cNvSpPr/>
            <p:nvPr/>
          </p:nvSpPr>
          <p:spPr>
            <a:xfrm flipH="1" flipV="1">
              <a:off x="1426057" y="203022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33" name="Straight Arrow Connector 132"/>
          <p:cNvCxnSpPr>
            <a:stCxn id="522" idx="3"/>
            <a:endCxn id="328" idx="6"/>
          </p:cNvCxnSpPr>
          <p:nvPr/>
        </p:nvCxnSpPr>
        <p:spPr>
          <a:xfrm>
            <a:off x="4342049" y="2697071"/>
            <a:ext cx="579078" cy="31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528" name="Group 527"/>
          <p:cNvGrpSpPr/>
          <p:nvPr/>
        </p:nvGrpSpPr>
        <p:grpSpPr>
          <a:xfrm>
            <a:off x="4164647" y="3143193"/>
            <a:ext cx="177402" cy="263401"/>
            <a:chOff x="1426057" y="1874219"/>
            <a:chExt cx="177402" cy="263401"/>
          </a:xfrm>
        </p:grpSpPr>
        <p:pic>
          <p:nvPicPr>
            <p:cNvPr id="529" name="Picture 52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442492" y="1874219"/>
              <a:ext cx="160967" cy="263401"/>
            </a:xfrm>
            <a:prstGeom prst="rect">
              <a:avLst/>
            </a:prstGeom>
          </p:spPr>
        </p:pic>
        <p:sp>
          <p:nvSpPr>
            <p:cNvPr id="530" name="Oval 529"/>
            <p:cNvSpPr/>
            <p:nvPr/>
          </p:nvSpPr>
          <p:spPr>
            <a:xfrm flipH="1" flipV="1">
              <a:off x="1427171" y="192454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1" name="Oval 530"/>
            <p:cNvSpPr/>
            <p:nvPr/>
          </p:nvSpPr>
          <p:spPr>
            <a:xfrm flipH="1" flipV="1">
              <a:off x="1426057" y="203022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36" name="Straight Arrow Connector 135"/>
          <p:cNvCxnSpPr>
            <a:stCxn id="529" idx="3"/>
            <a:endCxn id="331" idx="6"/>
          </p:cNvCxnSpPr>
          <p:nvPr/>
        </p:nvCxnSpPr>
        <p:spPr>
          <a:xfrm flipV="1">
            <a:off x="4342049" y="3273896"/>
            <a:ext cx="583032" cy="9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38" name="Elbow Connector 137"/>
          <p:cNvCxnSpPr>
            <a:stCxn id="218" idx="1"/>
            <a:endCxn id="523" idx="6"/>
          </p:cNvCxnSpPr>
          <p:nvPr/>
        </p:nvCxnSpPr>
        <p:spPr>
          <a:xfrm>
            <a:off x="3863202" y="1696832"/>
            <a:ext cx="302559" cy="949919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40" name="Elbow Connector 139"/>
          <p:cNvCxnSpPr>
            <a:stCxn id="218" idx="1"/>
            <a:endCxn id="530" idx="6"/>
          </p:cNvCxnSpPr>
          <p:nvPr/>
        </p:nvCxnSpPr>
        <p:spPr>
          <a:xfrm>
            <a:off x="3863202" y="1696832"/>
            <a:ext cx="302559" cy="1527742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45" name="Elbow Connector 144"/>
          <p:cNvCxnSpPr>
            <a:stCxn id="304" idx="3"/>
            <a:endCxn id="527" idx="6"/>
          </p:cNvCxnSpPr>
          <p:nvPr/>
        </p:nvCxnSpPr>
        <p:spPr>
          <a:xfrm>
            <a:off x="3787835" y="2629036"/>
            <a:ext cx="376812" cy="12339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48" name="Elbow Connector 147"/>
          <p:cNvCxnSpPr>
            <a:stCxn id="322" idx="3"/>
            <a:endCxn id="531" idx="6"/>
          </p:cNvCxnSpPr>
          <p:nvPr/>
        </p:nvCxnSpPr>
        <p:spPr>
          <a:xfrm flipV="1">
            <a:off x="3780462" y="3330254"/>
            <a:ext cx="384185" cy="235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313" name="Rounded Rectangle 312"/>
          <p:cNvSpPr/>
          <p:nvPr/>
        </p:nvSpPr>
        <p:spPr>
          <a:xfrm>
            <a:off x="4230216" y="1531087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</a:t>
            </a:r>
            <a:r>
              <a:rPr lang="en-GB" sz="700" dirty="0" smtClean="0">
                <a:solidFill>
                  <a:srgbClr val="000000"/>
                </a:solidFill>
              </a:rPr>
              <a:t>4</a:t>
            </a:r>
            <a:endParaRPr lang="en-GB" sz="700" dirty="0">
              <a:solidFill>
                <a:srgbClr val="000000"/>
              </a:solidFill>
            </a:endParaRPr>
          </a:p>
        </p:txBody>
      </p:sp>
      <p:sp>
        <p:nvSpPr>
          <p:cNvPr id="319" name="Rounded Rectangle 318"/>
          <p:cNvSpPr/>
          <p:nvPr/>
        </p:nvSpPr>
        <p:spPr>
          <a:xfrm>
            <a:off x="4227229" y="1856297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6</a:t>
            </a:r>
          </a:p>
        </p:txBody>
      </p:sp>
      <p:sp>
        <p:nvSpPr>
          <p:cNvPr id="320" name="Rounded Rectangle 319"/>
          <p:cNvSpPr/>
          <p:nvPr/>
        </p:nvSpPr>
        <p:spPr>
          <a:xfrm>
            <a:off x="5027270" y="1870749"/>
            <a:ext cx="650231" cy="160307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Over-run Flag</a:t>
            </a:r>
            <a:endParaRPr lang="en-GB" sz="600" dirty="0"/>
          </a:p>
        </p:txBody>
      </p:sp>
      <p:cxnSp>
        <p:nvCxnSpPr>
          <p:cNvPr id="5" name="Straight Arrow Connector 4"/>
          <p:cNvCxnSpPr>
            <a:stCxn id="319" idx="3"/>
            <a:endCxn id="320" idx="1"/>
          </p:cNvCxnSpPr>
          <p:nvPr/>
        </p:nvCxnSpPr>
        <p:spPr>
          <a:xfrm flipV="1">
            <a:off x="4855565" y="1950903"/>
            <a:ext cx="171705" cy="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24" name="Rounded Rectangle 323"/>
          <p:cNvSpPr/>
          <p:nvPr/>
        </p:nvSpPr>
        <p:spPr>
          <a:xfrm>
            <a:off x="5017692" y="2150623"/>
            <a:ext cx="656873" cy="160477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Compressor Flag</a:t>
            </a:r>
            <a:endParaRPr lang="en-GB" sz="600" dirty="0"/>
          </a:p>
        </p:txBody>
      </p:sp>
      <p:cxnSp>
        <p:nvCxnSpPr>
          <p:cNvPr id="15" name="Elbow Connector 14"/>
          <p:cNvCxnSpPr>
            <a:stCxn id="324" idx="3"/>
            <a:endCxn id="381" idx="6"/>
          </p:cNvCxnSpPr>
          <p:nvPr/>
        </p:nvCxnSpPr>
        <p:spPr>
          <a:xfrm flipV="1">
            <a:off x="5674565" y="2066675"/>
            <a:ext cx="278072" cy="164187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40" name="Rounded Rectangle 339"/>
          <p:cNvSpPr/>
          <p:nvPr/>
        </p:nvSpPr>
        <p:spPr>
          <a:xfrm>
            <a:off x="586878" y="1592364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 smtClean="0">
                <a:solidFill>
                  <a:srgbClr val="000000"/>
                </a:solidFill>
              </a:rPr>
              <a:t>Module 1</a:t>
            </a:r>
            <a:endParaRPr lang="en-GB" sz="700" dirty="0">
              <a:solidFill>
                <a:srgbClr val="000000"/>
              </a:solidFill>
            </a:endParaRPr>
          </a:p>
        </p:txBody>
      </p:sp>
      <p:cxnSp>
        <p:nvCxnSpPr>
          <p:cNvPr id="26" name="Straight Arrow Connector 25"/>
          <p:cNvCxnSpPr>
            <a:stCxn id="340" idx="3"/>
            <a:endCxn id="477" idx="1"/>
          </p:cNvCxnSpPr>
          <p:nvPr/>
        </p:nvCxnSpPr>
        <p:spPr>
          <a:xfrm>
            <a:off x="1215214" y="1687059"/>
            <a:ext cx="222807" cy="20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41" name="Rounded Rectangle 340"/>
          <p:cNvSpPr/>
          <p:nvPr/>
        </p:nvSpPr>
        <p:spPr>
          <a:xfrm>
            <a:off x="1439838" y="2271744"/>
            <a:ext cx="951017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Power at crank from Pneumatics – compressor OFF</a:t>
            </a:r>
            <a:endParaRPr lang="en-GB" sz="600" dirty="0"/>
          </a:p>
        </p:txBody>
      </p:sp>
      <p:sp>
        <p:nvSpPr>
          <p:cNvPr id="342" name="Rounded Rectangle 341"/>
          <p:cNvSpPr/>
          <p:nvPr/>
        </p:nvSpPr>
        <p:spPr>
          <a:xfrm>
            <a:off x="1439837" y="1942567"/>
            <a:ext cx="951017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Power at crank from Pneumatics – compressor ON</a:t>
            </a:r>
            <a:endParaRPr lang="en-GB" sz="600" dirty="0"/>
          </a:p>
        </p:txBody>
      </p:sp>
      <p:sp>
        <p:nvSpPr>
          <p:cNvPr id="345" name="Rounded Rectangle 344"/>
          <p:cNvSpPr/>
          <p:nvPr/>
        </p:nvSpPr>
        <p:spPr>
          <a:xfrm>
            <a:off x="589398" y="1985694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</a:t>
            </a:r>
            <a:r>
              <a:rPr lang="en-GB" sz="700" dirty="0" smtClean="0">
                <a:solidFill>
                  <a:srgbClr val="000000"/>
                </a:solidFill>
              </a:rPr>
              <a:t>4</a:t>
            </a:r>
            <a:endParaRPr lang="en-GB" sz="700" dirty="0">
              <a:solidFill>
                <a:srgbClr val="000000"/>
              </a:solidFill>
            </a:endParaRPr>
          </a:p>
        </p:txBody>
      </p:sp>
      <p:cxnSp>
        <p:nvCxnSpPr>
          <p:cNvPr id="28" name="Elbow Connector 27"/>
          <p:cNvCxnSpPr>
            <a:stCxn id="345" idx="3"/>
            <a:endCxn id="342" idx="1"/>
          </p:cNvCxnSpPr>
          <p:nvPr/>
        </p:nvCxnSpPr>
        <p:spPr>
          <a:xfrm>
            <a:off x="1217734" y="2080389"/>
            <a:ext cx="222103" cy="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2" name="Elbow Connector 31"/>
          <p:cNvCxnSpPr>
            <a:stCxn id="345" idx="3"/>
            <a:endCxn id="341" idx="1"/>
          </p:cNvCxnSpPr>
          <p:nvPr/>
        </p:nvCxnSpPr>
        <p:spPr>
          <a:xfrm>
            <a:off x="1217734" y="2080389"/>
            <a:ext cx="222104" cy="329178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5" name="Elbow Connector 34"/>
          <p:cNvCxnSpPr>
            <a:stCxn id="261" idx="1"/>
            <a:endCxn id="305" idx="6"/>
          </p:cNvCxnSpPr>
          <p:nvPr/>
        </p:nvCxnSpPr>
        <p:spPr>
          <a:xfrm>
            <a:off x="3311136" y="2452427"/>
            <a:ext cx="300411" cy="12628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8" name="Elbow Connector 37"/>
          <p:cNvCxnSpPr>
            <a:stCxn id="267" idx="1"/>
            <a:endCxn id="323" idx="6"/>
          </p:cNvCxnSpPr>
          <p:nvPr/>
        </p:nvCxnSpPr>
        <p:spPr>
          <a:xfrm>
            <a:off x="3309848" y="3279855"/>
            <a:ext cx="294326" cy="243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1" name="Elbow Connector 40"/>
          <p:cNvCxnSpPr>
            <a:stCxn id="342" idx="3"/>
            <a:endCxn id="263" idx="6"/>
          </p:cNvCxnSpPr>
          <p:nvPr/>
        </p:nvCxnSpPr>
        <p:spPr>
          <a:xfrm>
            <a:off x="2390854" y="2080390"/>
            <a:ext cx="769854" cy="314178"/>
          </a:xfrm>
          <a:prstGeom prst="bentConnector3">
            <a:avLst>
              <a:gd name="adj1" fmla="val 56064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4" name="Elbow Connector 43"/>
          <p:cNvCxnSpPr>
            <a:stCxn id="341" idx="3"/>
            <a:endCxn id="268" idx="6"/>
          </p:cNvCxnSpPr>
          <p:nvPr/>
        </p:nvCxnSpPr>
        <p:spPr>
          <a:xfrm>
            <a:off x="2390855" y="2409567"/>
            <a:ext cx="768565" cy="812429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67" name="Rounded Rectangle 366"/>
          <p:cNvSpPr/>
          <p:nvPr/>
        </p:nvSpPr>
        <p:spPr>
          <a:xfrm>
            <a:off x="9533178" y="2597412"/>
            <a:ext cx="1064047" cy="31010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/>
              <a:t>Total Cycle Fuel </a:t>
            </a:r>
            <a:r>
              <a:rPr lang="en-GB" sz="600" dirty="0" smtClean="0"/>
              <a:t>Consumption: Compressor ON continuously (g)</a:t>
            </a:r>
            <a:endParaRPr lang="en-GB" sz="500" dirty="0"/>
          </a:p>
        </p:txBody>
      </p:sp>
      <p:cxnSp>
        <p:nvCxnSpPr>
          <p:cNvPr id="52" name="Straight Arrow Connector 51"/>
          <p:cNvCxnSpPr>
            <a:stCxn id="431" idx="3"/>
            <a:endCxn id="317" idx="6"/>
          </p:cNvCxnSpPr>
          <p:nvPr/>
        </p:nvCxnSpPr>
        <p:spPr>
          <a:xfrm flipV="1">
            <a:off x="7452254" y="2690228"/>
            <a:ext cx="203145" cy="8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78" name="Rounded Rectangle 377"/>
          <p:cNvSpPr/>
          <p:nvPr/>
        </p:nvSpPr>
        <p:spPr>
          <a:xfrm>
            <a:off x="9539301" y="3045128"/>
            <a:ext cx="1064047" cy="31010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/>
              <a:t>Total Cycle Fuel </a:t>
            </a:r>
            <a:r>
              <a:rPr lang="en-GB" sz="600" dirty="0" smtClean="0"/>
              <a:t>Consumption: Compressor OFF continuously (g) </a:t>
            </a:r>
            <a:endParaRPr lang="en-GB" sz="500" dirty="0"/>
          </a:p>
        </p:txBody>
      </p:sp>
      <p:sp>
        <p:nvSpPr>
          <p:cNvPr id="405" name="TextBox 404"/>
          <p:cNvSpPr txBox="1"/>
          <p:nvPr/>
        </p:nvSpPr>
        <p:spPr>
          <a:xfrm>
            <a:off x="8681134" y="2922983"/>
            <a:ext cx="571194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00" dirty="0" smtClean="0"/>
              <a:t>Across Cycle</a:t>
            </a:r>
            <a:endParaRPr lang="en-GB" sz="500" dirty="0"/>
          </a:p>
        </p:txBody>
      </p:sp>
      <p:sp>
        <p:nvSpPr>
          <p:cNvPr id="408" name="Rounded Rectangle 407"/>
          <p:cNvSpPr/>
          <p:nvPr/>
        </p:nvSpPr>
        <p:spPr>
          <a:xfrm>
            <a:off x="2517729" y="4494054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>
                <a:solidFill>
                  <a:srgbClr val="000000"/>
                </a:solidFill>
              </a:rPr>
              <a:t>Module </a:t>
            </a:r>
            <a:r>
              <a:rPr lang="en-GB" sz="700" dirty="0">
                <a:solidFill>
                  <a:srgbClr val="000000"/>
                </a:solidFill>
              </a:rPr>
              <a:t>3</a:t>
            </a:r>
          </a:p>
        </p:txBody>
      </p:sp>
      <p:cxnSp>
        <p:nvCxnSpPr>
          <p:cNvPr id="66" name="Straight Arrow Connector 65"/>
          <p:cNvCxnSpPr>
            <a:stCxn id="408" idx="3"/>
            <a:endCxn id="462" idx="1"/>
          </p:cNvCxnSpPr>
          <p:nvPr/>
        </p:nvCxnSpPr>
        <p:spPr>
          <a:xfrm flipV="1">
            <a:off x="3146065" y="4586037"/>
            <a:ext cx="214647" cy="27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71" name="Elbow Connector 70"/>
          <p:cNvCxnSpPr>
            <a:stCxn id="462" idx="3"/>
            <a:endCxn id="497" idx="0"/>
          </p:cNvCxnSpPr>
          <p:nvPr/>
        </p:nvCxnSpPr>
        <p:spPr>
          <a:xfrm>
            <a:off x="4277751" y="4586037"/>
            <a:ext cx="729611" cy="421469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413" name="Rounded Rectangle 412"/>
          <p:cNvSpPr/>
          <p:nvPr/>
        </p:nvSpPr>
        <p:spPr>
          <a:xfrm>
            <a:off x="473842" y="902382"/>
            <a:ext cx="8928066" cy="3068256"/>
          </a:xfrm>
          <a:prstGeom prst="roundRect">
            <a:avLst>
              <a:gd name="adj" fmla="val 3444"/>
            </a:avLst>
          </a:prstGeom>
          <a:noFill/>
          <a:ln w="12700" cap="flat" cmpd="sng" algn="ctr">
            <a:solidFill>
              <a:schemeClr val="accent1">
                <a:shade val="50000"/>
              </a:schemeClr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4" name="TextBox 413"/>
          <p:cNvSpPr txBox="1"/>
          <p:nvPr/>
        </p:nvSpPr>
        <p:spPr>
          <a:xfrm>
            <a:off x="483961" y="588535"/>
            <a:ext cx="85579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Module 9: </a:t>
            </a:r>
            <a:r>
              <a:rPr lang="en-GB" dirty="0" smtClean="0"/>
              <a:t>Air delivery and FC calculations for smart and non-smart systems over the cycle</a:t>
            </a:r>
            <a:endParaRPr lang="en-GB" dirty="0"/>
          </a:p>
        </p:txBody>
      </p:sp>
      <p:sp>
        <p:nvSpPr>
          <p:cNvPr id="415" name="Rounded Rectangle 414"/>
          <p:cNvSpPr/>
          <p:nvPr/>
        </p:nvSpPr>
        <p:spPr>
          <a:xfrm>
            <a:off x="1404827" y="6162671"/>
            <a:ext cx="1057924" cy="207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Litres of Air: Compressor on only in Overrun</a:t>
            </a:r>
            <a:endParaRPr lang="en-GB" sz="600" dirty="0"/>
          </a:p>
        </p:txBody>
      </p:sp>
      <p:sp>
        <p:nvSpPr>
          <p:cNvPr id="416" name="Rounded Rectangle 415"/>
          <p:cNvSpPr/>
          <p:nvPr/>
        </p:nvSpPr>
        <p:spPr>
          <a:xfrm>
            <a:off x="1404827" y="6408561"/>
            <a:ext cx="1064047" cy="31010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/>
              <a:t>Total Cycle Fuel </a:t>
            </a:r>
            <a:r>
              <a:rPr lang="en-GB" sz="600" dirty="0" smtClean="0"/>
              <a:t>Consumption: Compressor OFF continuously </a:t>
            </a:r>
            <a:endParaRPr lang="en-GB" sz="500" dirty="0"/>
          </a:p>
        </p:txBody>
      </p:sp>
      <p:sp>
        <p:nvSpPr>
          <p:cNvPr id="417" name="Rounded Rectangle 416"/>
          <p:cNvSpPr/>
          <p:nvPr/>
        </p:nvSpPr>
        <p:spPr>
          <a:xfrm>
            <a:off x="1407172" y="5815912"/>
            <a:ext cx="1064047" cy="31010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/>
              <a:t>Total Cycle Fuel </a:t>
            </a:r>
            <a:r>
              <a:rPr lang="en-GB" sz="600" dirty="0" smtClean="0"/>
              <a:t>Consumption: Compressor OFF continuously </a:t>
            </a:r>
            <a:endParaRPr lang="en-GB" sz="500" dirty="0"/>
          </a:p>
        </p:txBody>
      </p:sp>
      <p:sp>
        <p:nvSpPr>
          <p:cNvPr id="418" name="Rounded Rectangle 417"/>
          <p:cNvSpPr/>
          <p:nvPr/>
        </p:nvSpPr>
        <p:spPr>
          <a:xfrm>
            <a:off x="1418407" y="4946932"/>
            <a:ext cx="1052956" cy="207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Litres of Air: Compressor ON Continuously </a:t>
            </a:r>
            <a:endParaRPr lang="en-GB" sz="600" dirty="0"/>
          </a:p>
        </p:txBody>
      </p:sp>
      <p:sp>
        <p:nvSpPr>
          <p:cNvPr id="419" name="Rounded Rectangle 418"/>
          <p:cNvSpPr/>
          <p:nvPr/>
        </p:nvSpPr>
        <p:spPr>
          <a:xfrm>
            <a:off x="1411518" y="5199918"/>
            <a:ext cx="1064047" cy="31010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/>
              <a:t>Total Cycle Fuel </a:t>
            </a:r>
            <a:r>
              <a:rPr lang="en-GB" sz="600" dirty="0" smtClean="0"/>
              <a:t>Consumption: Compressor On continuously</a:t>
            </a:r>
            <a:endParaRPr lang="en-GB" sz="500" dirty="0"/>
          </a:p>
        </p:txBody>
      </p:sp>
      <p:sp>
        <p:nvSpPr>
          <p:cNvPr id="420" name="Rounded Rectangle 419"/>
          <p:cNvSpPr/>
          <p:nvPr/>
        </p:nvSpPr>
        <p:spPr>
          <a:xfrm>
            <a:off x="574677" y="5609258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 smtClean="0">
                <a:solidFill>
                  <a:srgbClr val="000000"/>
                </a:solidFill>
              </a:rPr>
              <a:t>Module 9</a:t>
            </a:r>
            <a:endParaRPr lang="en-GB" sz="700" dirty="0">
              <a:solidFill>
                <a:srgbClr val="000000"/>
              </a:solidFill>
            </a:endParaRPr>
          </a:p>
        </p:txBody>
      </p:sp>
      <p:cxnSp>
        <p:nvCxnSpPr>
          <p:cNvPr id="80" name="Elbow Connector 79"/>
          <p:cNvCxnSpPr>
            <a:stCxn id="420" idx="3"/>
            <a:endCxn id="419" idx="1"/>
          </p:cNvCxnSpPr>
          <p:nvPr/>
        </p:nvCxnSpPr>
        <p:spPr>
          <a:xfrm flipV="1">
            <a:off x="1203013" y="5354969"/>
            <a:ext cx="208505" cy="348984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85" name="Elbow Connector 84"/>
          <p:cNvCxnSpPr>
            <a:stCxn id="420" idx="3"/>
            <a:endCxn id="418" idx="1"/>
          </p:cNvCxnSpPr>
          <p:nvPr/>
        </p:nvCxnSpPr>
        <p:spPr>
          <a:xfrm flipV="1">
            <a:off x="1203013" y="5050500"/>
            <a:ext cx="215394" cy="65345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91" name="Elbow Connector 90"/>
          <p:cNvCxnSpPr>
            <a:stCxn id="420" idx="3"/>
            <a:endCxn id="417" idx="1"/>
          </p:cNvCxnSpPr>
          <p:nvPr/>
        </p:nvCxnSpPr>
        <p:spPr>
          <a:xfrm>
            <a:off x="1203013" y="5703953"/>
            <a:ext cx="204159" cy="26701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93" name="Elbow Connector 92"/>
          <p:cNvCxnSpPr>
            <a:stCxn id="420" idx="3"/>
            <a:endCxn id="416" idx="1"/>
          </p:cNvCxnSpPr>
          <p:nvPr/>
        </p:nvCxnSpPr>
        <p:spPr>
          <a:xfrm>
            <a:off x="1203013" y="5703953"/>
            <a:ext cx="201814" cy="85965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96" name="Elbow Connector 95"/>
          <p:cNvCxnSpPr>
            <a:stCxn id="420" idx="3"/>
            <a:endCxn id="415" idx="1"/>
          </p:cNvCxnSpPr>
          <p:nvPr/>
        </p:nvCxnSpPr>
        <p:spPr>
          <a:xfrm>
            <a:off x="1203013" y="5703953"/>
            <a:ext cx="201814" cy="562286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426" name="Rounded Rectangle 425"/>
          <p:cNvSpPr/>
          <p:nvPr/>
        </p:nvSpPr>
        <p:spPr>
          <a:xfrm>
            <a:off x="5026964" y="1506888"/>
            <a:ext cx="620284" cy="241241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Compressor Flow Rate</a:t>
            </a:r>
            <a:endParaRPr lang="en-GB" sz="600" dirty="0"/>
          </a:p>
        </p:txBody>
      </p:sp>
      <p:cxnSp>
        <p:nvCxnSpPr>
          <p:cNvPr id="100" name="Straight Arrow Connector 99"/>
          <p:cNvCxnSpPr>
            <a:stCxn id="313" idx="3"/>
            <a:endCxn id="426" idx="1"/>
          </p:cNvCxnSpPr>
          <p:nvPr/>
        </p:nvCxnSpPr>
        <p:spPr>
          <a:xfrm>
            <a:off x="4858552" y="1625782"/>
            <a:ext cx="168412" cy="17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02" name="Elbow Connector 101"/>
          <p:cNvCxnSpPr>
            <a:stCxn id="426" idx="3"/>
            <a:endCxn id="379" idx="6"/>
          </p:cNvCxnSpPr>
          <p:nvPr/>
        </p:nvCxnSpPr>
        <p:spPr>
          <a:xfrm>
            <a:off x="5647248" y="1627509"/>
            <a:ext cx="306368" cy="202367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436" name="Rounded Rectangle 435"/>
          <p:cNvSpPr/>
          <p:nvPr/>
        </p:nvSpPr>
        <p:spPr>
          <a:xfrm>
            <a:off x="4227229" y="2136241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</a:t>
            </a:r>
            <a:r>
              <a:rPr lang="en-GB" sz="700" dirty="0" smtClean="0">
                <a:solidFill>
                  <a:srgbClr val="000000"/>
                </a:solidFill>
              </a:rPr>
              <a:t>8</a:t>
            </a:r>
            <a:endParaRPr lang="en-GB" sz="700" dirty="0">
              <a:solidFill>
                <a:srgbClr val="000000"/>
              </a:solidFill>
            </a:endParaRPr>
          </a:p>
        </p:txBody>
      </p:sp>
      <p:cxnSp>
        <p:nvCxnSpPr>
          <p:cNvPr id="104" name="Straight Arrow Connector 103"/>
          <p:cNvCxnSpPr>
            <a:stCxn id="436" idx="3"/>
            <a:endCxn id="324" idx="1"/>
          </p:cNvCxnSpPr>
          <p:nvPr/>
        </p:nvCxnSpPr>
        <p:spPr>
          <a:xfrm flipV="1">
            <a:off x="4855565" y="2230862"/>
            <a:ext cx="162127" cy="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437" name="Rounded Rectangle 436"/>
          <p:cNvSpPr/>
          <p:nvPr/>
        </p:nvSpPr>
        <p:spPr>
          <a:xfrm>
            <a:off x="470719" y="4268260"/>
            <a:ext cx="7266512" cy="2555257"/>
          </a:xfrm>
          <a:prstGeom prst="roundRect">
            <a:avLst>
              <a:gd name="adj" fmla="val 3444"/>
            </a:avLst>
          </a:prstGeom>
          <a:noFill/>
          <a:ln w="12700" cap="flat" cmpd="sng" algn="ctr">
            <a:solidFill>
              <a:schemeClr val="accent1">
                <a:shade val="50000"/>
              </a:schemeClr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8" name="TextBox 437"/>
          <p:cNvSpPr txBox="1"/>
          <p:nvPr/>
        </p:nvSpPr>
        <p:spPr>
          <a:xfrm>
            <a:off x="480838" y="3954414"/>
            <a:ext cx="96223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Module 10: Actual FC calculation for true air </a:t>
            </a:r>
            <a:r>
              <a:rPr lang="en-GB" dirty="0"/>
              <a:t>delivery for smart and non-smart </a:t>
            </a:r>
            <a:r>
              <a:rPr lang="en-GB" dirty="0" smtClean="0"/>
              <a:t>systems over the cycle</a:t>
            </a:r>
            <a:endParaRPr lang="en-GB" dirty="0"/>
          </a:p>
        </p:txBody>
      </p:sp>
      <p:sp>
        <p:nvSpPr>
          <p:cNvPr id="443" name="Snip Single Corner Rectangle 442"/>
          <p:cNvSpPr/>
          <p:nvPr/>
        </p:nvSpPr>
        <p:spPr>
          <a:xfrm>
            <a:off x="666080" y="3572633"/>
            <a:ext cx="719559" cy="188936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Engine Speed (RPM)</a:t>
            </a:r>
            <a:endParaRPr lang="en-GB" sz="600" dirty="0"/>
          </a:p>
        </p:txBody>
      </p:sp>
      <p:sp>
        <p:nvSpPr>
          <p:cNvPr id="444" name="Snip Single Corner Rectangle 443"/>
          <p:cNvSpPr/>
          <p:nvPr/>
        </p:nvSpPr>
        <p:spPr>
          <a:xfrm>
            <a:off x="525640" y="2831020"/>
            <a:ext cx="719559" cy="188936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Engine Driveline Torque</a:t>
            </a:r>
            <a:endParaRPr lang="en-GB" sz="600" dirty="0"/>
          </a:p>
        </p:txBody>
      </p:sp>
      <p:grpSp>
        <p:nvGrpSpPr>
          <p:cNvPr id="208" name="Group 207"/>
          <p:cNvGrpSpPr/>
          <p:nvPr/>
        </p:nvGrpSpPr>
        <p:grpSpPr>
          <a:xfrm>
            <a:off x="3711660" y="1539629"/>
            <a:ext cx="151542" cy="314406"/>
            <a:chOff x="2125628" y="1155568"/>
            <a:chExt cx="151542" cy="314406"/>
          </a:xfrm>
        </p:grpSpPr>
        <p:pic>
          <p:nvPicPr>
            <p:cNvPr id="218" name="Picture 21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H="1">
              <a:off x="2150685" y="1155568"/>
              <a:ext cx="126485" cy="314406"/>
            </a:xfrm>
            <a:prstGeom prst="rect">
              <a:avLst/>
            </a:prstGeom>
          </p:spPr>
        </p:pic>
        <p:sp>
          <p:nvSpPr>
            <p:cNvPr id="219" name="Oval 218"/>
            <p:cNvSpPr/>
            <p:nvPr/>
          </p:nvSpPr>
          <p:spPr>
            <a:xfrm flipH="1" flipV="1">
              <a:off x="2126742" y="122386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0" name="Oval 219"/>
            <p:cNvSpPr/>
            <p:nvPr/>
          </p:nvSpPr>
          <p:spPr>
            <a:xfrm flipH="1" flipV="1">
              <a:off x="2125628" y="134288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21" name="Group 220"/>
          <p:cNvGrpSpPr/>
          <p:nvPr/>
        </p:nvGrpSpPr>
        <p:grpSpPr>
          <a:xfrm>
            <a:off x="3333672" y="1495273"/>
            <a:ext cx="177402" cy="263401"/>
            <a:chOff x="1426057" y="1874219"/>
            <a:chExt cx="177402" cy="263401"/>
          </a:xfrm>
        </p:grpSpPr>
        <p:pic>
          <p:nvPicPr>
            <p:cNvPr id="222" name="Picture 22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442492" y="1874219"/>
              <a:ext cx="160967" cy="263401"/>
            </a:xfrm>
            <a:prstGeom prst="rect">
              <a:avLst/>
            </a:prstGeom>
          </p:spPr>
        </p:pic>
        <p:sp>
          <p:nvSpPr>
            <p:cNvPr id="223" name="Oval 222"/>
            <p:cNvSpPr/>
            <p:nvPr/>
          </p:nvSpPr>
          <p:spPr>
            <a:xfrm flipH="1" flipV="1">
              <a:off x="1427171" y="192454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4" name="Oval 223"/>
            <p:cNvSpPr/>
            <p:nvPr/>
          </p:nvSpPr>
          <p:spPr>
            <a:xfrm flipH="1" flipV="1">
              <a:off x="1426057" y="203022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77" name="Rounded Rectangle 476"/>
          <p:cNvSpPr/>
          <p:nvPr/>
        </p:nvSpPr>
        <p:spPr>
          <a:xfrm>
            <a:off x="1438021" y="1546137"/>
            <a:ext cx="1011077" cy="2859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Average power demand at </a:t>
            </a:r>
            <a:r>
              <a:rPr lang="en-GB" sz="600" dirty="0"/>
              <a:t>crank </a:t>
            </a:r>
            <a:r>
              <a:rPr lang="en-GB" sz="600" dirty="0" smtClean="0"/>
              <a:t>from </a:t>
            </a:r>
            <a:r>
              <a:rPr lang="en-GB" sz="600" dirty="0"/>
              <a:t>HVAC Mechanicals</a:t>
            </a:r>
          </a:p>
        </p:txBody>
      </p:sp>
      <p:cxnSp>
        <p:nvCxnSpPr>
          <p:cNvPr id="225" name="Elbow Connector 224"/>
          <p:cNvCxnSpPr>
            <a:stCxn id="222" idx="3"/>
            <a:endCxn id="219" idx="6"/>
          </p:cNvCxnSpPr>
          <p:nvPr/>
        </p:nvCxnSpPr>
        <p:spPr>
          <a:xfrm>
            <a:off x="3511074" y="1626974"/>
            <a:ext cx="201700" cy="1199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27" name="Elbow Connector 226"/>
          <p:cNvCxnSpPr>
            <a:stCxn id="368" idx="1"/>
            <a:endCxn id="220" idx="6"/>
          </p:cNvCxnSpPr>
          <p:nvPr/>
        </p:nvCxnSpPr>
        <p:spPr>
          <a:xfrm flipV="1">
            <a:off x="2743015" y="1758001"/>
            <a:ext cx="968645" cy="1647214"/>
          </a:xfrm>
          <a:prstGeom prst="bentConnector3">
            <a:avLst>
              <a:gd name="adj1" fmla="val 13431"/>
            </a:avLst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233" name="Rounded Rectangle 232"/>
          <p:cNvSpPr/>
          <p:nvPr/>
        </p:nvSpPr>
        <p:spPr>
          <a:xfrm>
            <a:off x="9404831" y="5291340"/>
            <a:ext cx="1087086" cy="258715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Average Loads Fuel Consumption: Interpolated for Pneumatics</a:t>
            </a:r>
            <a:endParaRPr lang="en-GB" sz="600" dirty="0"/>
          </a:p>
        </p:txBody>
      </p:sp>
      <p:sp>
        <p:nvSpPr>
          <p:cNvPr id="236" name="TextBox 235"/>
          <p:cNvSpPr txBox="1"/>
          <p:nvPr/>
        </p:nvSpPr>
        <p:spPr>
          <a:xfrm>
            <a:off x="9154888" y="5270740"/>
            <a:ext cx="2796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=</a:t>
            </a:r>
            <a:endParaRPr lang="en-GB" sz="1400" dirty="0"/>
          </a:p>
        </p:txBody>
      </p:sp>
      <p:sp>
        <p:nvSpPr>
          <p:cNvPr id="207" name="TextBox 206"/>
          <p:cNvSpPr txBox="1"/>
          <p:nvPr/>
        </p:nvSpPr>
        <p:spPr>
          <a:xfrm>
            <a:off x="2597108" y="5223369"/>
            <a:ext cx="2305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Y</a:t>
            </a:r>
            <a:endParaRPr lang="en-GB" sz="800" dirty="0"/>
          </a:p>
        </p:txBody>
      </p:sp>
      <p:sp>
        <p:nvSpPr>
          <p:cNvPr id="226" name="TextBox 225"/>
          <p:cNvSpPr txBox="1"/>
          <p:nvPr/>
        </p:nvSpPr>
        <p:spPr>
          <a:xfrm>
            <a:off x="2607022" y="4942459"/>
            <a:ext cx="2305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X</a:t>
            </a:r>
          </a:p>
        </p:txBody>
      </p:sp>
      <p:cxnSp>
        <p:nvCxnSpPr>
          <p:cNvPr id="237" name="Straight Arrow Connector 236"/>
          <p:cNvCxnSpPr>
            <a:stCxn id="300" idx="3"/>
            <a:endCxn id="483" idx="1"/>
          </p:cNvCxnSpPr>
          <p:nvPr/>
        </p:nvCxnSpPr>
        <p:spPr>
          <a:xfrm>
            <a:off x="2467569" y="5680560"/>
            <a:ext cx="412327" cy="2000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38" name="TextBox 237"/>
          <p:cNvSpPr txBox="1"/>
          <p:nvPr/>
        </p:nvSpPr>
        <p:spPr>
          <a:xfrm>
            <a:off x="2583213" y="5892910"/>
            <a:ext cx="2305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Y</a:t>
            </a:r>
            <a:endParaRPr lang="en-GB" sz="800" dirty="0"/>
          </a:p>
        </p:txBody>
      </p:sp>
      <p:sp>
        <p:nvSpPr>
          <p:cNvPr id="239" name="TextBox 238"/>
          <p:cNvSpPr txBox="1"/>
          <p:nvPr/>
        </p:nvSpPr>
        <p:spPr>
          <a:xfrm>
            <a:off x="2593127" y="5612000"/>
            <a:ext cx="2305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X</a:t>
            </a:r>
          </a:p>
        </p:txBody>
      </p:sp>
      <p:sp>
        <p:nvSpPr>
          <p:cNvPr id="240" name="TextBox 239"/>
          <p:cNvSpPr txBox="1"/>
          <p:nvPr/>
        </p:nvSpPr>
        <p:spPr>
          <a:xfrm>
            <a:off x="2586235" y="6533458"/>
            <a:ext cx="2305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Y</a:t>
            </a:r>
            <a:endParaRPr lang="en-GB" sz="800" dirty="0"/>
          </a:p>
        </p:txBody>
      </p:sp>
      <p:sp>
        <p:nvSpPr>
          <p:cNvPr id="241" name="TextBox 240"/>
          <p:cNvSpPr txBox="1"/>
          <p:nvPr/>
        </p:nvSpPr>
        <p:spPr>
          <a:xfrm>
            <a:off x="2596149" y="6252548"/>
            <a:ext cx="2305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X</a:t>
            </a:r>
          </a:p>
        </p:txBody>
      </p:sp>
      <p:sp>
        <p:nvSpPr>
          <p:cNvPr id="242" name="Rounded Rectangle 241"/>
          <p:cNvSpPr/>
          <p:nvPr/>
        </p:nvSpPr>
        <p:spPr>
          <a:xfrm>
            <a:off x="9418003" y="6045611"/>
            <a:ext cx="1195481" cy="2947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Fuel consumption with smart Pneumatics and average electrical  power demand</a:t>
            </a:r>
            <a:endParaRPr lang="en-GB" sz="600" dirty="0"/>
          </a:p>
        </p:txBody>
      </p:sp>
      <p:sp>
        <p:nvSpPr>
          <p:cNvPr id="243" name="TextBox 242"/>
          <p:cNvSpPr txBox="1"/>
          <p:nvPr/>
        </p:nvSpPr>
        <p:spPr>
          <a:xfrm>
            <a:off x="9170285" y="6032602"/>
            <a:ext cx="2796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=</a:t>
            </a:r>
            <a:endParaRPr lang="en-GB" sz="1400" dirty="0"/>
          </a:p>
        </p:txBody>
      </p:sp>
      <p:sp>
        <p:nvSpPr>
          <p:cNvPr id="229" name="Rounded Rectangle 228"/>
          <p:cNvSpPr/>
          <p:nvPr/>
        </p:nvSpPr>
        <p:spPr>
          <a:xfrm>
            <a:off x="1439596" y="1170093"/>
            <a:ext cx="1006619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/>
              <a:t>Average </a:t>
            </a:r>
            <a:r>
              <a:rPr lang="en-GB" sz="600" dirty="0" smtClean="0"/>
              <a:t>power demand </a:t>
            </a:r>
            <a:r>
              <a:rPr lang="en-GB" sz="600" dirty="0"/>
              <a:t>at crank from Electrics (including HVAC electrics)</a:t>
            </a:r>
          </a:p>
        </p:txBody>
      </p:sp>
      <p:sp>
        <p:nvSpPr>
          <p:cNvPr id="230" name="Rounded Rectangle 229"/>
          <p:cNvSpPr/>
          <p:nvPr/>
        </p:nvSpPr>
        <p:spPr>
          <a:xfrm>
            <a:off x="586878" y="1214668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 smtClean="0">
                <a:solidFill>
                  <a:srgbClr val="000000"/>
                </a:solidFill>
              </a:rPr>
              <a:t>Module 6</a:t>
            </a:r>
            <a:endParaRPr lang="en-GB" sz="700" dirty="0">
              <a:solidFill>
                <a:srgbClr val="000000"/>
              </a:solidFill>
            </a:endParaRPr>
          </a:p>
        </p:txBody>
      </p:sp>
      <p:cxnSp>
        <p:nvCxnSpPr>
          <p:cNvPr id="7" name="Straight Arrow Connector 6"/>
          <p:cNvCxnSpPr>
            <a:stCxn id="230" idx="3"/>
            <a:endCxn id="229" idx="1"/>
          </p:cNvCxnSpPr>
          <p:nvPr/>
        </p:nvCxnSpPr>
        <p:spPr>
          <a:xfrm flipV="1">
            <a:off x="1215214" y="1307916"/>
            <a:ext cx="224382" cy="14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1" name="Elbow Connector 10"/>
          <p:cNvCxnSpPr>
            <a:stCxn id="229" idx="3"/>
            <a:endCxn id="223" idx="6"/>
          </p:cNvCxnSpPr>
          <p:nvPr/>
        </p:nvCxnSpPr>
        <p:spPr>
          <a:xfrm>
            <a:off x="2446215" y="1307916"/>
            <a:ext cx="888571" cy="268738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256" name="Group 255"/>
          <p:cNvGrpSpPr/>
          <p:nvPr/>
        </p:nvGrpSpPr>
        <p:grpSpPr>
          <a:xfrm>
            <a:off x="7501823" y="1992115"/>
            <a:ext cx="171490" cy="307424"/>
            <a:chOff x="2119626" y="1550074"/>
            <a:chExt cx="171490" cy="307424"/>
          </a:xfrm>
        </p:grpSpPr>
        <p:pic>
          <p:nvPicPr>
            <p:cNvPr id="257" name="Picture 256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143313" y="1550074"/>
              <a:ext cx="147803" cy="307424"/>
            </a:xfrm>
            <a:prstGeom prst="rect">
              <a:avLst/>
            </a:prstGeom>
          </p:spPr>
        </p:pic>
        <p:sp>
          <p:nvSpPr>
            <p:cNvPr id="258" name="Oval 257"/>
            <p:cNvSpPr/>
            <p:nvPr/>
          </p:nvSpPr>
          <p:spPr>
            <a:xfrm flipH="1" flipV="1">
              <a:off x="2120740" y="161911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9" name="Oval 258"/>
            <p:cNvSpPr/>
            <p:nvPr/>
          </p:nvSpPr>
          <p:spPr>
            <a:xfrm flipH="1" flipV="1">
              <a:off x="2119626" y="172479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62" name="Rectangle 261"/>
          <p:cNvSpPr/>
          <p:nvPr/>
        </p:nvSpPr>
        <p:spPr>
          <a:xfrm>
            <a:off x="6422185" y="2242269"/>
            <a:ext cx="795902" cy="20045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Pneumatic Overrun Utilisation</a:t>
            </a:r>
            <a:endParaRPr lang="en-GB" sz="600" dirty="0"/>
          </a:p>
        </p:txBody>
      </p:sp>
      <p:cxnSp>
        <p:nvCxnSpPr>
          <p:cNvPr id="10" name="Elbow Connector 9"/>
          <p:cNvCxnSpPr>
            <a:endCxn id="259" idx="6"/>
          </p:cNvCxnSpPr>
          <p:nvPr/>
        </p:nvCxnSpPr>
        <p:spPr>
          <a:xfrm flipV="1">
            <a:off x="7218622" y="2197891"/>
            <a:ext cx="283201" cy="13790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4" name="Elbow Connector 13"/>
          <p:cNvCxnSpPr>
            <a:stCxn id="257" idx="3"/>
            <a:endCxn id="404" idx="6"/>
          </p:cNvCxnSpPr>
          <p:nvPr/>
        </p:nvCxnSpPr>
        <p:spPr>
          <a:xfrm flipV="1">
            <a:off x="7673313" y="2003760"/>
            <a:ext cx="698151" cy="14206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28" name="TextBox 227"/>
          <p:cNvSpPr txBox="1"/>
          <p:nvPr/>
        </p:nvSpPr>
        <p:spPr>
          <a:xfrm>
            <a:off x="2440806" y="1167720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1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31" name="TextBox 230"/>
          <p:cNvSpPr txBox="1"/>
          <p:nvPr/>
        </p:nvSpPr>
        <p:spPr>
          <a:xfrm>
            <a:off x="2456733" y="1546524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2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44" name="TextBox 243"/>
          <p:cNvSpPr txBox="1"/>
          <p:nvPr/>
        </p:nvSpPr>
        <p:spPr>
          <a:xfrm>
            <a:off x="2386434" y="1949787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3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45" name="TextBox 244"/>
          <p:cNvSpPr txBox="1"/>
          <p:nvPr/>
        </p:nvSpPr>
        <p:spPr>
          <a:xfrm>
            <a:off x="2390897" y="2271744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4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46" name="TextBox 245"/>
          <p:cNvSpPr txBox="1"/>
          <p:nvPr/>
        </p:nvSpPr>
        <p:spPr>
          <a:xfrm>
            <a:off x="3305118" y="2596460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5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47" name="TextBox 246"/>
          <p:cNvSpPr txBox="1"/>
          <p:nvPr/>
        </p:nvSpPr>
        <p:spPr>
          <a:xfrm>
            <a:off x="1387312" y="3640848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6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48" name="TextBox 247"/>
          <p:cNvSpPr txBox="1"/>
          <p:nvPr/>
        </p:nvSpPr>
        <p:spPr>
          <a:xfrm>
            <a:off x="5651457" y="1453025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7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49" name="TextBox 248"/>
          <p:cNvSpPr txBox="1"/>
          <p:nvPr/>
        </p:nvSpPr>
        <p:spPr>
          <a:xfrm>
            <a:off x="5661629" y="1818016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8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50" name="TextBox 249"/>
          <p:cNvSpPr txBox="1"/>
          <p:nvPr/>
        </p:nvSpPr>
        <p:spPr>
          <a:xfrm>
            <a:off x="5650215" y="2110409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9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51" name="TextBox 250"/>
          <p:cNvSpPr txBox="1"/>
          <p:nvPr/>
        </p:nvSpPr>
        <p:spPr>
          <a:xfrm>
            <a:off x="9544269" y="1377454"/>
            <a:ext cx="379819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OUT 1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52" name="TextBox 251"/>
          <p:cNvSpPr txBox="1"/>
          <p:nvPr/>
        </p:nvSpPr>
        <p:spPr>
          <a:xfrm>
            <a:off x="9544268" y="1704517"/>
            <a:ext cx="379819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OUT 2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53" name="TextBox 252"/>
          <p:cNvSpPr txBox="1"/>
          <p:nvPr/>
        </p:nvSpPr>
        <p:spPr>
          <a:xfrm>
            <a:off x="9544267" y="2441904"/>
            <a:ext cx="379819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OUT 3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54" name="TextBox 253"/>
          <p:cNvSpPr txBox="1"/>
          <p:nvPr/>
        </p:nvSpPr>
        <p:spPr>
          <a:xfrm>
            <a:off x="9544269" y="2891778"/>
            <a:ext cx="379819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OUT 4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55" name="TextBox 254"/>
          <p:cNvSpPr txBox="1"/>
          <p:nvPr/>
        </p:nvSpPr>
        <p:spPr>
          <a:xfrm>
            <a:off x="8774368" y="1348145"/>
            <a:ext cx="379819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AG 1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70" name="TextBox 269"/>
          <p:cNvSpPr txBox="1"/>
          <p:nvPr/>
        </p:nvSpPr>
        <p:spPr>
          <a:xfrm>
            <a:off x="8787368" y="1698840"/>
            <a:ext cx="379819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AG 2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77" name="TextBox 276"/>
          <p:cNvSpPr txBox="1"/>
          <p:nvPr/>
        </p:nvSpPr>
        <p:spPr>
          <a:xfrm>
            <a:off x="3294192" y="1278322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>
                <a:solidFill>
                  <a:srgbClr val="FF0000"/>
                </a:solidFill>
              </a:rPr>
              <a:t>S</a:t>
            </a:r>
            <a:r>
              <a:rPr lang="en-GB" sz="700" dirty="0" smtClean="0">
                <a:solidFill>
                  <a:srgbClr val="FF0000"/>
                </a:solidFill>
              </a:rPr>
              <a:t> 1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78" name="TextBox 277"/>
          <p:cNvSpPr txBox="1"/>
          <p:nvPr/>
        </p:nvSpPr>
        <p:spPr>
          <a:xfrm>
            <a:off x="3155146" y="2162616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>
                <a:solidFill>
                  <a:srgbClr val="FF0000"/>
                </a:solidFill>
              </a:rPr>
              <a:t>S</a:t>
            </a:r>
            <a:r>
              <a:rPr lang="en-GB" sz="700" dirty="0" smtClean="0">
                <a:solidFill>
                  <a:srgbClr val="FF0000"/>
                </a:solidFill>
              </a:rPr>
              <a:t> </a:t>
            </a:r>
            <a:r>
              <a:rPr lang="en-GB" sz="700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279" name="TextBox 278"/>
          <p:cNvSpPr txBox="1"/>
          <p:nvPr/>
        </p:nvSpPr>
        <p:spPr>
          <a:xfrm>
            <a:off x="3162810" y="3379851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>
                <a:solidFill>
                  <a:srgbClr val="FF0000"/>
                </a:solidFill>
              </a:rPr>
              <a:t>S</a:t>
            </a:r>
            <a:r>
              <a:rPr lang="en-GB" sz="700" dirty="0" smtClean="0">
                <a:solidFill>
                  <a:srgbClr val="FF0000"/>
                </a:solidFill>
              </a:rPr>
              <a:t> </a:t>
            </a:r>
            <a:r>
              <a:rPr lang="en-GB" sz="700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280" name="TextBox 279"/>
          <p:cNvSpPr txBox="1"/>
          <p:nvPr/>
        </p:nvSpPr>
        <p:spPr>
          <a:xfrm>
            <a:off x="3663561" y="1350555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>
                <a:solidFill>
                  <a:srgbClr val="FF0000"/>
                </a:solidFill>
              </a:rPr>
              <a:t>S</a:t>
            </a:r>
            <a:r>
              <a:rPr lang="en-GB" sz="700" dirty="0" smtClean="0">
                <a:solidFill>
                  <a:srgbClr val="FF0000"/>
                </a:solidFill>
              </a:rPr>
              <a:t> </a:t>
            </a:r>
            <a:r>
              <a:rPr lang="en-GB" sz="700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281" name="TextBox 280"/>
          <p:cNvSpPr txBox="1"/>
          <p:nvPr/>
        </p:nvSpPr>
        <p:spPr>
          <a:xfrm>
            <a:off x="3631596" y="2367591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>
                <a:solidFill>
                  <a:srgbClr val="FF0000"/>
                </a:solidFill>
              </a:rPr>
              <a:t>S</a:t>
            </a:r>
            <a:r>
              <a:rPr lang="en-GB" sz="700" dirty="0" smtClean="0">
                <a:solidFill>
                  <a:srgbClr val="FF0000"/>
                </a:solidFill>
              </a:rPr>
              <a:t> </a:t>
            </a:r>
            <a:r>
              <a:rPr lang="en-GB" sz="700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282" name="TextBox 281"/>
          <p:cNvSpPr txBox="1"/>
          <p:nvPr/>
        </p:nvSpPr>
        <p:spPr>
          <a:xfrm>
            <a:off x="3600213" y="3068537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>
                <a:solidFill>
                  <a:srgbClr val="FF0000"/>
                </a:solidFill>
              </a:rPr>
              <a:t>S</a:t>
            </a:r>
            <a:r>
              <a:rPr lang="en-GB" sz="700" dirty="0" smtClean="0">
                <a:solidFill>
                  <a:srgbClr val="FF0000"/>
                </a:solidFill>
              </a:rPr>
              <a:t> </a:t>
            </a:r>
            <a:r>
              <a:rPr lang="en-GB" sz="700" dirty="0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285" name="TextBox 284"/>
          <p:cNvSpPr txBox="1"/>
          <p:nvPr/>
        </p:nvSpPr>
        <p:spPr>
          <a:xfrm>
            <a:off x="4143442" y="2394568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>
                <a:solidFill>
                  <a:srgbClr val="FF0000"/>
                </a:solidFill>
              </a:rPr>
              <a:t>S</a:t>
            </a:r>
            <a:r>
              <a:rPr lang="en-GB" sz="700" dirty="0" smtClean="0">
                <a:solidFill>
                  <a:srgbClr val="FF0000"/>
                </a:solidFill>
              </a:rPr>
              <a:t> </a:t>
            </a:r>
            <a:r>
              <a:rPr lang="en-GB" sz="700" dirty="0">
                <a:solidFill>
                  <a:srgbClr val="FF0000"/>
                </a:solidFill>
              </a:rPr>
              <a:t>7</a:t>
            </a:r>
          </a:p>
        </p:txBody>
      </p:sp>
      <p:sp>
        <p:nvSpPr>
          <p:cNvPr id="287" name="TextBox 286"/>
          <p:cNvSpPr txBox="1"/>
          <p:nvPr/>
        </p:nvSpPr>
        <p:spPr>
          <a:xfrm>
            <a:off x="4242686" y="3010235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>
                <a:solidFill>
                  <a:srgbClr val="FF0000"/>
                </a:solidFill>
              </a:rPr>
              <a:t>S</a:t>
            </a:r>
            <a:r>
              <a:rPr lang="en-GB" sz="700" dirty="0" smtClean="0">
                <a:solidFill>
                  <a:srgbClr val="FF0000"/>
                </a:solidFill>
              </a:rPr>
              <a:t> </a:t>
            </a:r>
            <a:r>
              <a:rPr lang="en-GB" sz="700" dirty="0">
                <a:solidFill>
                  <a:srgbClr val="FF0000"/>
                </a:solidFill>
              </a:rPr>
              <a:t>8</a:t>
            </a:r>
          </a:p>
        </p:txBody>
      </p:sp>
      <p:sp>
        <p:nvSpPr>
          <p:cNvPr id="288" name="TextBox 287"/>
          <p:cNvSpPr txBox="1"/>
          <p:nvPr/>
        </p:nvSpPr>
        <p:spPr>
          <a:xfrm>
            <a:off x="5909404" y="1597378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>
                <a:solidFill>
                  <a:srgbClr val="FF0000"/>
                </a:solidFill>
              </a:rPr>
              <a:t>S</a:t>
            </a:r>
            <a:r>
              <a:rPr lang="en-GB" sz="700" dirty="0" smtClean="0">
                <a:solidFill>
                  <a:srgbClr val="FF0000"/>
                </a:solidFill>
              </a:rPr>
              <a:t> 9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89" name="TextBox 288"/>
          <p:cNvSpPr txBox="1"/>
          <p:nvPr/>
        </p:nvSpPr>
        <p:spPr>
          <a:xfrm>
            <a:off x="7460991" y="1868035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>
                <a:solidFill>
                  <a:srgbClr val="FF0000"/>
                </a:solidFill>
              </a:rPr>
              <a:t>S</a:t>
            </a:r>
            <a:r>
              <a:rPr lang="en-GB" sz="700" dirty="0" smtClean="0">
                <a:solidFill>
                  <a:srgbClr val="FF0000"/>
                </a:solidFill>
              </a:rPr>
              <a:t> 10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90" name="TextBox 289"/>
          <p:cNvSpPr txBox="1"/>
          <p:nvPr/>
        </p:nvSpPr>
        <p:spPr>
          <a:xfrm>
            <a:off x="7606186" y="2440703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>
                <a:solidFill>
                  <a:srgbClr val="FF0000"/>
                </a:solidFill>
              </a:rPr>
              <a:t>S</a:t>
            </a:r>
            <a:r>
              <a:rPr lang="en-GB" sz="700" dirty="0" smtClean="0">
                <a:solidFill>
                  <a:srgbClr val="FF0000"/>
                </a:solidFill>
              </a:rPr>
              <a:t> 11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91" name="TextBox 290"/>
          <p:cNvSpPr txBox="1"/>
          <p:nvPr/>
        </p:nvSpPr>
        <p:spPr>
          <a:xfrm>
            <a:off x="7627044" y="3614553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>
                <a:solidFill>
                  <a:srgbClr val="FF0000"/>
                </a:solidFill>
              </a:rPr>
              <a:t>S</a:t>
            </a:r>
            <a:r>
              <a:rPr lang="en-GB" sz="700" dirty="0" smtClean="0">
                <a:solidFill>
                  <a:srgbClr val="FF0000"/>
                </a:solidFill>
              </a:rPr>
              <a:t> 12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94" name="Oval 293"/>
          <p:cNvSpPr/>
          <p:nvPr/>
        </p:nvSpPr>
        <p:spPr>
          <a:xfrm flipH="1" flipV="1">
            <a:off x="4924425" y="2795530"/>
            <a:ext cx="45719" cy="62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96" name="Elbow Connector 295"/>
          <p:cNvCxnSpPr>
            <a:stCxn id="443" idx="0"/>
            <a:endCxn id="294" idx="6"/>
          </p:cNvCxnSpPr>
          <p:nvPr/>
        </p:nvCxnSpPr>
        <p:spPr>
          <a:xfrm flipV="1">
            <a:off x="1385639" y="2826582"/>
            <a:ext cx="3538786" cy="840519"/>
          </a:xfrm>
          <a:prstGeom prst="bentConnector3">
            <a:avLst>
              <a:gd name="adj1" fmla="val 97489"/>
            </a:avLst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297" name="TextBox 296"/>
          <p:cNvSpPr txBox="1"/>
          <p:nvPr/>
        </p:nvSpPr>
        <p:spPr>
          <a:xfrm>
            <a:off x="2484034" y="4869756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1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98" name="TextBox 297"/>
          <p:cNvSpPr txBox="1"/>
          <p:nvPr/>
        </p:nvSpPr>
        <p:spPr>
          <a:xfrm>
            <a:off x="2484034" y="5154068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2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99" name="TextBox 298"/>
          <p:cNvSpPr txBox="1"/>
          <p:nvPr/>
        </p:nvSpPr>
        <p:spPr>
          <a:xfrm>
            <a:off x="2458245" y="5590347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3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301" name="TextBox 300"/>
          <p:cNvSpPr txBox="1"/>
          <p:nvPr/>
        </p:nvSpPr>
        <p:spPr>
          <a:xfrm>
            <a:off x="2456729" y="5797441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4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303" name="TextBox 302"/>
          <p:cNvSpPr txBox="1"/>
          <p:nvPr/>
        </p:nvSpPr>
        <p:spPr>
          <a:xfrm>
            <a:off x="2449837" y="6466781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6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308" name="TextBox 307"/>
          <p:cNvSpPr txBox="1"/>
          <p:nvPr/>
        </p:nvSpPr>
        <p:spPr>
          <a:xfrm>
            <a:off x="5051872" y="4769877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>
                <a:solidFill>
                  <a:srgbClr val="FF0000"/>
                </a:solidFill>
              </a:rPr>
              <a:t>S</a:t>
            </a:r>
            <a:r>
              <a:rPr lang="en-GB" sz="700" dirty="0" smtClean="0">
                <a:solidFill>
                  <a:srgbClr val="FF0000"/>
                </a:solidFill>
              </a:rPr>
              <a:t> </a:t>
            </a:r>
            <a:r>
              <a:rPr lang="en-GB" sz="700" dirty="0">
                <a:solidFill>
                  <a:srgbClr val="FF0000"/>
                </a:solidFill>
              </a:rPr>
              <a:t>7</a:t>
            </a:r>
          </a:p>
        </p:txBody>
      </p:sp>
      <p:sp>
        <p:nvSpPr>
          <p:cNvPr id="309" name="TextBox 308"/>
          <p:cNvSpPr txBox="1"/>
          <p:nvPr/>
        </p:nvSpPr>
        <p:spPr>
          <a:xfrm>
            <a:off x="9335180" y="5130070"/>
            <a:ext cx="379819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OUT 1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310" name="TextBox 309"/>
          <p:cNvSpPr txBox="1"/>
          <p:nvPr/>
        </p:nvSpPr>
        <p:spPr>
          <a:xfrm>
            <a:off x="9371441" y="5886791"/>
            <a:ext cx="379819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OUT 2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311" name="TextBox 310"/>
          <p:cNvSpPr txBox="1"/>
          <p:nvPr/>
        </p:nvSpPr>
        <p:spPr>
          <a:xfrm>
            <a:off x="2496226" y="6168377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5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312" name="Flowchart: Terminator 311"/>
          <p:cNvSpPr/>
          <p:nvPr/>
        </p:nvSpPr>
        <p:spPr>
          <a:xfrm>
            <a:off x="7862789" y="5279041"/>
            <a:ext cx="1334410" cy="341553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/>
              <a:t>Interpolated FC between points 2-1 Representing non-smart Pneumatics</a:t>
            </a:r>
          </a:p>
        </p:txBody>
      </p:sp>
      <p:sp>
        <p:nvSpPr>
          <p:cNvPr id="314" name="Flowchart: Terminator 313"/>
          <p:cNvSpPr/>
          <p:nvPr/>
        </p:nvSpPr>
        <p:spPr>
          <a:xfrm>
            <a:off x="7880016" y="6029397"/>
            <a:ext cx="1334410" cy="341553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/>
              <a:t>Interpolated FC between points 2-3-1 Representing Smart Pneumatics</a:t>
            </a:r>
          </a:p>
        </p:txBody>
      </p:sp>
      <p:grpSp>
        <p:nvGrpSpPr>
          <p:cNvPr id="315" name="Group 314"/>
          <p:cNvGrpSpPr/>
          <p:nvPr/>
        </p:nvGrpSpPr>
        <p:grpSpPr>
          <a:xfrm>
            <a:off x="7654285" y="2590884"/>
            <a:ext cx="151542" cy="314406"/>
            <a:chOff x="2125628" y="1155568"/>
            <a:chExt cx="151542" cy="314406"/>
          </a:xfrm>
        </p:grpSpPr>
        <p:pic>
          <p:nvPicPr>
            <p:cNvPr id="316" name="Picture 31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H="1">
              <a:off x="2150685" y="1155568"/>
              <a:ext cx="126485" cy="314406"/>
            </a:xfrm>
            <a:prstGeom prst="rect">
              <a:avLst/>
            </a:prstGeom>
          </p:spPr>
        </p:pic>
        <p:sp>
          <p:nvSpPr>
            <p:cNvPr id="317" name="Oval 316"/>
            <p:cNvSpPr/>
            <p:nvPr/>
          </p:nvSpPr>
          <p:spPr>
            <a:xfrm flipH="1" flipV="1">
              <a:off x="2126742" y="122386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8" name="Oval 317"/>
            <p:cNvSpPr/>
            <p:nvPr/>
          </p:nvSpPr>
          <p:spPr>
            <a:xfrm flipH="1" flipV="1">
              <a:off x="2125628" y="134288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25" name="Group 324"/>
          <p:cNvGrpSpPr/>
          <p:nvPr/>
        </p:nvGrpSpPr>
        <p:grpSpPr>
          <a:xfrm>
            <a:off x="7647659" y="3334050"/>
            <a:ext cx="151542" cy="314406"/>
            <a:chOff x="2125628" y="1155568"/>
            <a:chExt cx="151542" cy="314406"/>
          </a:xfrm>
        </p:grpSpPr>
        <p:pic>
          <p:nvPicPr>
            <p:cNvPr id="326" name="Picture 32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H="1">
              <a:off x="2150685" y="1155568"/>
              <a:ext cx="126485" cy="314406"/>
            </a:xfrm>
            <a:prstGeom prst="rect">
              <a:avLst/>
            </a:prstGeom>
          </p:spPr>
        </p:pic>
        <p:sp>
          <p:nvSpPr>
            <p:cNvPr id="329" name="Oval 328"/>
            <p:cNvSpPr/>
            <p:nvPr/>
          </p:nvSpPr>
          <p:spPr>
            <a:xfrm flipH="1" flipV="1">
              <a:off x="2126742" y="122386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2" name="Oval 331"/>
            <p:cNvSpPr/>
            <p:nvPr/>
          </p:nvSpPr>
          <p:spPr>
            <a:xfrm flipH="1" flipV="1">
              <a:off x="2125628" y="134288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36" name="Rectangle 335"/>
          <p:cNvSpPr/>
          <p:nvPr/>
        </p:nvSpPr>
        <p:spPr>
          <a:xfrm>
            <a:off x="6752493" y="3638267"/>
            <a:ext cx="635150" cy="26625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 smtClean="0"/>
              <a:t>h to sec: 3600</a:t>
            </a:r>
            <a:endParaRPr lang="en-GB" sz="800" dirty="0"/>
          </a:p>
        </p:txBody>
      </p:sp>
      <p:cxnSp>
        <p:nvCxnSpPr>
          <p:cNvPr id="12" name="Elbow Connector 11"/>
          <p:cNvCxnSpPr>
            <a:stCxn id="336" idx="3"/>
            <a:endCxn id="318" idx="6"/>
          </p:cNvCxnSpPr>
          <p:nvPr/>
        </p:nvCxnSpPr>
        <p:spPr>
          <a:xfrm flipV="1">
            <a:off x="7387643" y="2809256"/>
            <a:ext cx="266642" cy="96214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37" name="Elbow Connector 336"/>
          <p:cNvCxnSpPr>
            <a:stCxn id="336" idx="3"/>
            <a:endCxn id="332" idx="6"/>
          </p:cNvCxnSpPr>
          <p:nvPr/>
        </p:nvCxnSpPr>
        <p:spPr>
          <a:xfrm flipV="1">
            <a:off x="7387643" y="3552422"/>
            <a:ext cx="260016" cy="21897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pic>
        <p:nvPicPr>
          <p:cNvPr id="292" name="Picture 29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60" t="26696" r="35118" b="26550"/>
          <a:stretch/>
        </p:blipFill>
        <p:spPr>
          <a:xfrm>
            <a:off x="8884797" y="2653581"/>
            <a:ext cx="136354" cy="190261"/>
          </a:xfrm>
          <a:prstGeom prst="rect">
            <a:avLst/>
          </a:prstGeom>
        </p:spPr>
      </p:pic>
      <p:sp>
        <p:nvSpPr>
          <p:cNvPr id="339" name="Rounded Rectangle 338"/>
          <p:cNvSpPr/>
          <p:nvPr/>
        </p:nvSpPr>
        <p:spPr>
          <a:xfrm>
            <a:off x="8189404" y="2601163"/>
            <a:ext cx="948489" cy="291081"/>
          </a:xfrm>
          <a:prstGeom prst="roundRect">
            <a:avLst>
              <a:gd name="adj" fmla="val 3103"/>
            </a:avLst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43" name="TextBox 342"/>
          <p:cNvSpPr txBox="1"/>
          <p:nvPr/>
        </p:nvSpPr>
        <p:spPr>
          <a:xfrm>
            <a:off x="8676735" y="2475267"/>
            <a:ext cx="571194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00" dirty="0" smtClean="0"/>
              <a:t>Across Cycle</a:t>
            </a:r>
            <a:endParaRPr lang="en-GB" sz="500" dirty="0"/>
          </a:p>
        </p:txBody>
      </p:sp>
      <p:pic>
        <p:nvPicPr>
          <p:cNvPr id="344" name="Picture 34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60" t="26696" r="35118" b="26550"/>
          <a:stretch/>
        </p:blipFill>
        <p:spPr>
          <a:xfrm>
            <a:off x="8890920" y="3101297"/>
            <a:ext cx="136354" cy="190261"/>
          </a:xfrm>
          <a:prstGeom prst="rect">
            <a:avLst/>
          </a:prstGeom>
        </p:spPr>
      </p:pic>
      <p:sp>
        <p:nvSpPr>
          <p:cNvPr id="346" name="Rounded Rectangle 345"/>
          <p:cNvSpPr/>
          <p:nvPr/>
        </p:nvSpPr>
        <p:spPr>
          <a:xfrm>
            <a:off x="8189404" y="3048879"/>
            <a:ext cx="954612" cy="291081"/>
          </a:xfrm>
          <a:prstGeom prst="roundRect">
            <a:avLst>
              <a:gd name="adj" fmla="val 3103"/>
            </a:avLst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47" name="TextBox 346"/>
          <p:cNvSpPr txBox="1"/>
          <p:nvPr/>
        </p:nvSpPr>
        <p:spPr>
          <a:xfrm>
            <a:off x="9128744" y="2604540"/>
            <a:ext cx="379819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AG 3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348" name="TextBox 347"/>
          <p:cNvSpPr txBox="1"/>
          <p:nvPr/>
        </p:nvSpPr>
        <p:spPr>
          <a:xfrm>
            <a:off x="9136833" y="3043937"/>
            <a:ext cx="379819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AG 4</a:t>
            </a:r>
            <a:endParaRPr lang="en-GB" sz="700" dirty="0">
              <a:solidFill>
                <a:srgbClr val="FF0000"/>
              </a:solidFill>
            </a:endParaRPr>
          </a:p>
        </p:txBody>
      </p:sp>
      <p:cxnSp>
        <p:nvCxnSpPr>
          <p:cNvPr id="349" name="Straight Arrow Connector 348"/>
          <p:cNvCxnSpPr>
            <a:stCxn id="432" idx="3"/>
            <a:endCxn id="329" idx="6"/>
          </p:cNvCxnSpPr>
          <p:nvPr/>
        </p:nvCxnSpPr>
        <p:spPr>
          <a:xfrm>
            <a:off x="7475703" y="3431083"/>
            <a:ext cx="173070" cy="23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292" idx="3"/>
            <a:endCxn id="367" idx="1"/>
          </p:cNvCxnSpPr>
          <p:nvPr/>
        </p:nvCxnSpPr>
        <p:spPr>
          <a:xfrm>
            <a:off x="9021151" y="2748712"/>
            <a:ext cx="512027" cy="37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1" name="Straight Arrow Connector 350"/>
          <p:cNvCxnSpPr>
            <a:stCxn id="344" idx="3"/>
            <a:endCxn id="378" idx="1"/>
          </p:cNvCxnSpPr>
          <p:nvPr/>
        </p:nvCxnSpPr>
        <p:spPr>
          <a:xfrm>
            <a:off x="9027274" y="3196428"/>
            <a:ext cx="512027" cy="37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2" name="Snip Single Corner Rectangle 351"/>
          <p:cNvSpPr/>
          <p:nvPr/>
        </p:nvSpPr>
        <p:spPr>
          <a:xfrm>
            <a:off x="9571548" y="162537"/>
            <a:ext cx="505721" cy="137823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353" name="Rectangle 352"/>
          <p:cNvSpPr/>
          <p:nvPr/>
        </p:nvSpPr>
        <p:spPr>
          <a:xfrm>
            <a:off x="9573124" y="332377"/>
            <a:ext cx="504146" cy="14350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354" name="Rounded Rectangle 353"/>
          <p:cNvSpPr/>
          <p:nvPr/>
        </p:nvSpPr>
        <p:spPr>
          <a:xfrm>
            <a:off x="9571548" y="518645"/>
            <a:ext cx="505721" cy="1430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355" name="TextBox 354"/>
          <p:cNvSpPr txBox="1"/>
          <p:nvPr/>
        </p:nvSpPr>
        <p:spPr>
          <a:xfrm>
            <a:off x="10077269" y="115847"/>
            <a:ext cx="208422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External Variables: pre-existing </a:t>
            </a:r>
            <a:r>
              <a:rPr lang="en-GB" sz="800" dirty="0"/>
              <a:t>VECTO signals</a:t>
            </a:r>
          </a:p>
        </p:txBody>
      </p:sp>
      <p:sp>
        <p:nvSpPr>
          <p:cNvPr id="356" name="TextBox 355"/>
          <p:cNvSpPr txBox="1"/>
          <p:nvPr/>
        </p:nvSpPr>
        <p:spPr>
          <a:xfrm>
            <a:off x="10077269" y="293676"/>
            <a:ext cx="192873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Lookup Maps / Scalars / GUI Input Values </a:t>
            </a:r>
            <a:endParaRPr lang="en-GB" sz="800" dirty="0"/>
          </a:p>
        </p:txBody>
      </p:sp>
      <p:sp>
        <p:nvSpPr>
          <p:cNvPr id="357" name="TextBox 356"/>
          <p:cNvSpPr txBox="1"/>
          <p:nvPr/>
        </p:nvSpPr>
        <p:spPr>
          <a:xfrm>
            <a:off x="10077269" y="479497"/>
            <a:ext cx="7312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Signal names</a:t>
            </a:r>
            <a:endParaRPr lang="en-GB" sz="800" dirty="0"/>
          </a:p>
        </p:txBody>
      </p:sp>
      <p:sp>
        <p:nvSpPr>
          <p:cNvPr id="358" name="Flowchart: Terminator 357"/>
          <p:cNvSpPr/>
          <p:nvPr/>
        </p:nvSpPr>
        <p:spPr>
          <a:xfrm>
            <a:off x="9571547" y="704735"/>
            <a:ext cx="505721" cy="145139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700" dirty="0" smtClean="0"/>
          </a:p>
        </p:txBody>
      </p:sp>
      <p:sp>
        <p:nvSpPr>
          <p:cNvPr id="361" name="TextBox 360"/>
          <p:cNvSpPr txBox="1"/>
          <p:nvPr/>
        </p:nvSpPr>
        <p:spPr>
          <a:xfrm>
            <a:off x="10077268" y="687370"/>
            <a:ext cx="12202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Signal information boxes</a:t>
            </a:r>
            <a:endParaRPr lang="en-GB" sz="800" dirty="0"/>
          </a:p>
        </p:txBody>
      </p:sp>
      <p:sp>
        <p:nvSpPr>
          <p:cNvPr id="362" name="TextBox 361"/>
          <p:cNvSpPr txBox="1"/>
          <p:nvPr/>
        </p:nvSpPr>
        <p:spPr>
          <a:xfrm>
            <a:off x="9565411" y="898576"/>
            <a:ext cx="511857" cy="14272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GB" sz="600" dirty="0"/>
          </a:p>
        </p:txBody>
      </p:sp>
      <p:sp>
        <p:nvSpPr>
          <p:cNvPr id="363" name="TextBox 362"/>
          <p:cNvSpPr txBox="1"/>
          <p:nvPr/>
        </p:nvSpPr>
        <p:spPr>
          <a:xfrm>
            <a:off x="10077267" y="868150"/>
            <a:ext cx="81945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Function Boxes</a:t>
            </a:r>
            <a:endParaRPr lang="en-GB" sz="800" dirty="0"/>
          </a:p>
        </p:txBody>
      </p:sp>
      <p:grpSp>
        <p:nvGrpSpPr>
          <p:cNvPr id="338" name="Group 337"/>
          <p:cNvGrpSpPr/>
          <p:nvPr/>
        </p:nvGrpSpPr>
        <p:grpSpPr>
          <a:xfrm>
            <a:off x="2591473" y="3248012"/>
            <a:ext cx="151542" cy="314406"/>
            <a:chOff x="2125628" y="1155568"/>
            <a:chExt cx="151542" cy="314406"/>
          </a:xfrm>
        </p:grpSpPr>
        <p:pic>
          <p:nvPicPr>
            <p:cNvPr id="368" name="Picture 36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H="1">
              <a:off x="2150685" y="1155568"/>
              <a:ext cx="126485" cy="314406"/>
            </a:xfrm>
            <a:prstGeom prst="rect">
              <a:avLst/>
            </a:prstGeom>
          </p:spPr>
        </p:pic>
        <p:sp>
          <p:nvSpPr>
            <p:cNvPr id="369" name="Oval 368"/>
            <p:cNvSpPr/>
            <p:nvPr/>
          </p:nvSpPr>
          <p:spPr>
            <a:xfrm flipH="1" flipV="1">
              <a:off x="2126742" y="122386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0" name="Oval 369"/>
            <p:cNvSpPr/>
            <p:nvPr/>
          </p:nvSpPr>
          <p:spPr>
            <a:xfrm flipH="1" flipV="1">
              <a:off x="2125628" y="134288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20" name="Elbow Connector 19"/>
          <p:cNvCxnSpPr>
            <a:stCxn id="443" idx="0"/>
            <a:endCxn id="440" idx="6"/>
          </p:cNvCxnSpPr>
          <p:nvPr/>
        </p:nvCxnSpPr>
        <p:spPr>
          <a:xfrm flipV="1">
            <a:off x="1385639" y="3162825"/>
            <a:ext cx="211013" cy="504276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371" name="Rectangle 370"/>
          <p:cNvSpPr/>
          <p:nvPr/>
        </p:nvSpPr>
        <p:spPr>
          <a:xfrm>
            <a:off x="554899" y="3147692"/>
            <a:ext cx="812793" cy="24672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 smtClean="0"/>
              <a:t>RPM to Rad/s:</a:t>
            </a:r>
          </a:p>
          <a:p>
            <a:pPr algn="ctr"/>
            <a:r>
              <a:rPr lang="en-GB" sz="800" dirty="0" smtClean="0"/>
              <a:t>9.55</a:t>
            </a:r>
            <a:endParaRPr lang="en-GB" sz="800" dirty="0"/>
          </a:p>
        </p:txBody>
      </p:sp>
      <p:sp>
        <p:nvSpPr>
          <p:cNvPr id="372" name="Rounded Rectangle 371"/>
          <p:cNvSpPr/>
          <p:nvPr/>
        </p:nvSpPr>
        <p:spPr>
          <a:xfrm>
            <a:off x="9567624" y="1100195"/>
            <a:ext cx="510308" cy="132862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373" name="TextBox 372"/>
          <p:cNvSpPr txBox="1"/>
          <p:nvPr/>
        </p:nvSpPr>
        <p:spPr>
          <a:xfrm>
            <a:off x="10075689" y="1055939"/>
            <a:ext cx="117532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Time-Step logged signal</a:t>
            </a:r>
            <a:endParaRPr lang="en-GB" sz="800" dirty="0"/>
          </a:p>
        </p:txBody>
      </p:sp>
      <p:grpSp>
        <p:nvGrpSpPr>
          <p:cNvPr id="374" name="Group 373"/>
          <p:cNvGrpSpPr/>
          <p:nvPr/>
        </p:nvGrpSpPr>
        <p:grpSpPr>
          <a:xfrm>
            <a:off x="6920204" y="989804"/>
            <a:ext cx="271228" cy="359510"/>
            <a:chOff x="10452757" y="5158155"/>
            <a:chExt cx="271228" cy="359510"/>
          </a:xfrm>
        </p:grpSpPr>
        <p:grpSp>
          <p:nvGrpSpPr>
            <p:cNvPr id="375" name="Group 374"/>
            <p:cNvGrpSpPr/>
            <p:nvPr/>
          </p:nvGrpSpPr>
          <p:grpSpPr>
            <a:xfrm>
              <a:off x="10463202" y="5158155"/>
              <a:ext cx="196983" cy="359510"/>
              <a:chOff x="3715254" y="3158576"/>
              <a:chExt cx="196983" cy="482044"/>
            </a:xfrm>
          </p:grpSpPr>
          <p:sp>
            <p:nvSpPr>
              <p:cNvPr id="387" name="Rectangle 386"/>
              <p:cNvSpPr/>
              <p:nvPr/>
            </p:nvSpPr>
            <p:spPr>
              <a:xfrm>
                <a:off x="3747492" y="3158576"/>
                <a:ext cx="164745" cy="482044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88" name="Oval 387"/>
              <p:cNvSpPr/>
              <p:nvPr/>
            </p:nvSpPr>
            <p:spPr>
              <a:xfrm flipH="1" flipV="1">
                <a:off x="3717236" y="3250865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89" name="Oval 388"/>
              <p:cNvSpPr/>
              <p:nvPr/>
            </p:nvSpPr>
            <p:spPr>
              <a:xfrm flipH="1" flipV="1">
                <a:off x="3715254" y="3381605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90" name="Oval 389"/>
              <p:cNvSpPr/>
              <p:nvPr/>
            </p:nvSpPr>
            <p:spPr>
              <a:xfrm flipH="1" flipV="1">
                <a:off x="3719210" y="3507801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82" name="TextBox 381"/>
            <p:cNvSpPr txBox="1"/>
            <p:nvPr/>
          </p:nvSpPr>
          <p:spPr>
            <a:xfrm>
              <a:off x="10452757" y="5175889"/>
              <a:ext cx="271228" cy="1262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 smtClean="0"/>
                <a:t>yes</a:t>
              </a:r>
              <a:endParaRPr lang="en-GB" sz="500" dirty="0"/>
            </a:p>
          </p:txBody>
        </p:sp>
        <p:sp>
          <p:nvSpPr>
            <p:cNvPr id="383" name="TextBox 382"/>
            <p:cNvSpPr txBox="1"/>
            <p:nvPr/>
          </p:nvSpPr>
          <p:spPr>
            <a:xfrm>
              <a:off x="10454116" y="5349006"/>
              <a:ext cx="251992" cy="1262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 smtClean="0"/>
                <a:t>no</a:t>
              </a:r>
              <a:endParaRPr lang="en-GB" sz="500" dirty="0"/>
            </a:p>
          </p:txBody>
        </p:sp>
        <p:cxnSp>
          <p:nvCxnSpPr>
            <p:cNvPr id="384" name="Straight Connector 383"/>
            <p:cNvCxnSpPr>
              <a:stCxn id="389" idx="2"/>
            </p:cNvCxnSpPr>
            <p:nvPr/>
          </p:nvCxnSpPr>
          <p:spPr>
            <a:xfrm flipV="1">
              <a:off x="10508921" y="5347195"/>
              <a:ext cx="71191" cy="45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5" name="Straight Connector 384"/>
            <p:cNvCxnSpPr/>
            <p:nvPr/>
          </p:nvCxnSpPr>
          <p:spPr>
            <a:xfrm flipV="1">
              <a:off x="10580112" y="5318425"/>
              <a:ext cx="0" cy="2877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6" name="Straight Connector 385"/>
            <p:cNvCxnSpPr/>
            <p:nvPr/>
          </p:nvCxnSpPr>
          <p:spPr>
            <a:xfrm flipV="1">
              <a:off x="10578131" y="5352376"/>
              <a:ext cx="0" cy="2877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91" name="Snip Single Corner Rectangle 390"/>
          <p:cNvSpPr/>
          <p:nvPr/>
        </p:nvSpPr>
        <p:spPr>
          <a:xfrm>
            <a:off x="6090940" y="1107035"/>
            <a:ext cx="719559" cy="115772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EngineStopped</a:t>
            </a:r>
            <a:endParaRPr lang="en-GB" sz="600" dirty="0"/>
          </a:p>
        </p:txBody>
      </p:sp>
      <p:sp>
        <p:nvSpPr>
          <p:cNvPr id="392" name="Rectangle 391"/>
          <p:cNvSpPr/>
          <p:nvPr/>
        </p:nvSpPr>
        <p:spPr>
          <a:xfrm>
            <a:off x="6670429" y="942910"/>
            <a:ext cx="128955" cy="12895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/>
              <a:t>0</a:t>
            </a:r>
          </a:p>
        </p:txBody>
      </p:sp>
      <p:cxnSp>
        <p:nvCxnSpPr>
          <p:cNvPr id="393" name="Elbow Connector 392"/>
          <p:cNvCxnSpPr>
            <a:stCxn id="392" idx="3"/>
            <a:endCxn id="382" idx="1"/>
          </p:cNvCxnSpPr>
          <p:nvPr/>
        </p:nvCxnSpPr>
        <p:spPr>
          <a:xfrm>
            <a:off x="6799384" y="1007388"/>
            <a:ext cx="120820" cy="63274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94" name="Straight Arrow Connector 393"/>
          <p:cNvCxnSpPr>
            <a:stCxn id="391" idx="0"/>
            <a:endCxn id="389" idx="5"/>
          </p:cNvCxnSpPr>
          <p:nvPr/>
        </p:nvCxnSpPr>
        <p:spPr>
          <a:xfrm flipV="1">
            <a:off x="6810499" y="1162923"/>
            <a:ext cx="126845" cy="19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95" name="Rectangle 394"/>
          <p:cNvSpPr/>
          <p:nvPr/>
        </p:nvSpPr>
        <p:spPr>
          <a:xfrm>
            <a:off x="6682152" y="1267249"/>
            <a:ext cx="128955" cy="12895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 smtClean="0"/>
              <a:t>1</a:t>
            </a:r>
            <a:endParaRPr lang="en-GB" sz="800" dirty="0"/>
          </a:p>
        </p:txBody>
      </p:sp>
      <p:cxnSp>
        <p:nvCxnSpPr>
          <p:cNvPr id="396" name="Elbow Connector 395"/>
          <p:cNvCxnSpPr>
            <a:stCxn id="395" idx="3"/>
            <a:endCxn id="383" idx="1"/>
          </p:cNvCxnSpPr>
          <p:nvPr/>
        </p:nvCxnSpPr>
        <p:spPr>
          <a:xfrm flipV="1">
            <a:off x="6811107" y="1243779"/>
            <a:ext cx="110456" cy="87948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397" name="Group 396"/>
          <p:cNvGrpSpPr/>
          <p:nvPr/>
        </p:nvGrpSpPr>
        <p:grpSpPr>
          <a:xfrm>
            <a:off x="8367557" y="1481460"/>
            <a:ext cx="171490" cy="307424"/>
            <a:chOff x="2119626" y="1550074"/>
            <a:chExt cx="171490" cy="307424"/>
          </a:xfrm>
        </p:grpSpPr>
        <p:pic>
          <p:nvPicPr>
            <p:cNvPr id="398" name="Picture 397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143313" y="1550074"/>
              <a:ext cx="147803" cy="307424"/>
            </a:xfrm>
            <a:prstGeom prst="rect">
              <a:avLst/>
            </a:prstGeom>
          </p:spPr>
        </p:pic>
        <p:sp>
          <p:nvSpPr>
            <p:cNvPr id="399" name="Oval 398"/>
            <p:cNvSpPr/>
            <p:nvPr/>
          </p:nvSpPr>
          <p:spPr>
            <a:xfrm flipH="1" flipV="1">
              <a:off x="2120740" y="161911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0" name="Oval 399"/>
            <p:cNvSpPr/>
            <p:nvPr/>
          </p:nvSpPr>
          <p:spPr>
            <a:xfrm flipH="1" flipV="1">
              <a:off x="2119626" y="172479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01" name="Group 400"/>
          <p:cNvGrpSpPr/>
          <p:nvPr/>
        </p:nvGrpSpPr>
        <p:grpSpPr>
          <a:xfrm>
            <a:off x="8371464" y="1797984"/>
            <a:ext cx="171490" cy="307424"/>
            <a:chOff x="2119626" y="1550074"/>
            <a:chExt cx="171490" cy="307424"/>
          </a:xfrm>
        </p:grpSpPr>
        <p:pic>
          <p:nvPicPr>
            <p:cNvPr id="402" name="Picture 401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143313" y="1550074"/>
              <a:ext cx="147803" cy="307424"/>
            </a:xfrm>
            <a:prstGeom prst="rect">
              <a:avLst/>
            </a:prstGeom>
          </p:spPr>
        </p:pic>
        <p:sp>
          <p:nvSpPr>
            <p:cNvPr id="403" name="Oval 402"/>
            <p:cNvSpPr/>
            <p:nvPr/>
          </p:nvSpPr>
          <p:spPr>
            <a:xfrm flipH="1" flipV="1">
              <a:off x="2120740" y="161911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4" name="Oval 403"/>
            <p:cNvSpPr/>
            <p:nvPr/>
          </p:nvSpPr>
          <p:spPr>
            <a:xfrm flipH="1" flipV="1">
              <a:off x="2119626" y="172479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09" name="Group 408"/>
          <p:cNvGrpSpPr/>
          <p:nvPr/>
        </p:nvGrpSpPr>
        <p:grpSpPr>
          <a:xfrm>
            <a:off x="8367556" y="2599061"/>
            <a:ext cx="171490" cy="307424"/>
            <a:chOff x="2119626" y="1550074"/>
            <a:chExt cx="171490" cy="307424"/>
          </a:xfrm>
        </p:grpSpPr>
        <p:pic>
          <p:nvPicPr>
            <p:cNvPr id="410" name="Picture 409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143313" y="1550074"/>
              <a:ext cx="147803" cy="307424"/>
            </a:xfrm>
            <a:prstGeom prst="rect">
              <a:avLst/>
            </a:prstGeom>
          </p:spPr>
        </p:pic>
        <p:sp>
          <p:nvSpPr>
            <p:cNvPr id="411" name="Oval 410"/>
            <p:cNvSpPr/>
            <p:nvPr/>
          </p:nvSpPr>
          <p:spPr>
            <a:xfrm flipH="1" flipV="1">
              <a:off x="2120740" y="161911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2" name="Oval 411"/>
            <p:cNvSpPr/>
            <p:nvPr/>
          </p:nvSpPr>
          <p:spPr>
            <a:xfrm flipH="1" flipV="1">
              <a:off x="2119626" y="172479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21" name="Group 420"/>
          <p:cNvGrpSpPr/>
          <p:nvPr/>
        </p:nvGrpSpPr>
        <p:grpSpPr>
          <a:xfrm>
            <a:off x="8379278" y="3040630"/>
            <a:ext cx="171490" cy="307424"/>
            <a:chOff x="2119626" y="1550074"/>
            <a:chExt cx="171490" cy="307424"/>
          </a:xfrm>
        </p:grpSpPr>
        <p:pic>
          <p:nvPicPr>
            <p:cNvPr id="422" name="Picture 421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143313" y="1550074"/>
              <a:ext cx="147803" cy="307424"/>
            </a:xfrm>
            <a:prstGeom prst="rect">
              <a:avLst/>
            </a:prstGeom>
          </p:spPr>
        </p:pic>
        <p:sp>
          <p:nvSpPr>
            <p:cNvPr id="423" name="Oval 422"/>
            <p:cNvSpPr/>
            <p:nvPr/>
          </p:nvSpPr>
          <p:spPr>
            <a:xfrm flipH="1" flipV="1">
              <a:off x="2120740" y="161911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4" name="Oval 423"/>
            <p:cNvSpPr/>
            <p:nvPr/>
          </p:nvSpPr>
          <p:spPr>
            <a:xfrm flipH="1" flipV="1">
              <a:off x="2119626" y="172479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9" name="Elbow Connector 8"/>
          <p:cNvCxnSpPr>
            <a:stCxn id="387" idx="3"/>
            <a:endCxn id="399" idx="6"/>
          </p:cNvCxnSpPr>
          <p:nvPr/>
        </p:nvCxnSpPr>
        <p:spPr>
          <a:xfrm>
            <a:off x="7127632" y="1169559"/>
            <a:ext cx="1241039" cy="411997"/>
          </a:xfrm>
          <a:prstGeom prst="bentConnector3">
            <a:avLst>
              <a:gd name="adj1" fmla="val 78968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Elbow Connector 17"/>
          <p:cNvCxnSpPr>
            <a:stCxn id="387" idx="3"/>
            <a:endCxn id="403" idx="6"/>
          </p:cNvCxnSpPr>
          <p:nvPr/>
        </p:nvCxnSpPr>
        <p:spPr>
          <a:xfrm>
            <a:off x="7127632" y="1169559"/>
            <a:ext cx="1244946" cy="728521"/>
          </a:xfrm>
          <a:prstGeom prst="bentConnector3">
            <a:avLst>
              <a:gd name="adj1" fmla="val 78877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5" name="Elbow Connector 424"/>
          <p:cNvCxnSpPr>
            <a:stCxn id="387" idx="3"/>
            <a:endCxn id="411" idx="6"/>
          </p:cNvCxnSpPr>
          <p:nvPr/>
        </p:nvCxnSpPr>
        <p:spPr>
          <a:xfrm>
            <a:off x="7127632" y="1169559"/>
            <a:ext cx="1241038" cy="1529598"/>
          </a:xfrm>
          <a:prstGeom prst="bentConnector3">
            <a:avLst>
              <a:gd name="adj1" fmla="val 78968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7" name="Elbow Connector 426"/>
          <p:cNvCxnSpPr>
            <a:stCxn id="387" idx="3"/>
            <a:endCxn id="423" idx="6"/>
          </p:cNvCxnSpPr>
          <p:nvPr/>
        </p:nvCxnSpPr>
        <p:spPr>
          <a:xfrm>
            <a:off x="7127632" y="1169559"/>
            <a:ext cx="1252760" cy="1971167"/>
          </a:xfrm>
          <a:prstGeom prst="bentConnector3">
            <a:avLst>
              <a:gd name="adj1" fmla="val 78073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Elbow Connector 39"/>
          <p:cNvCxnSpPr>
            <a:stCxn id="316" idx="1"/>
            <a:endCxn id="412" idx="6"/>
          </p:cNvCxnSpPr>
          <p:nvPr/>
        </p:nvCxnSpPr>
        <p:spPr>
          <a:xfrm>
            <a:off x="7805827" y="2748087"/>
            <a:ext cx="561729" cy="5675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28" name="Elbow Connector 427"/>
          <p:cNvCxnSpPr>
            <a:stCxn id="326" idx="1"/>
            <a:endCxn id="424" idx="6"/>
          </p:cNvCxnSpPr>
          <p:nvPr/>
        </p:nvCxnSpPr>
        <p:spPr>
          <a:xfrm flipV="1">
            <a:off x="7799201" y="3246406"/>
            <a:ext cx="580077" cy="244847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stCxn id="398" idx="3"/>
            <a:endCxn id="272" idx="1"/>
          </p:cNvCxnSpPr>
          <p:nvPr/>
        </p:nvCxnSpPr>
        <p:spPr>
          <a:xfrm flipV="1">
            <a:off x="8539047" y="1630159"/>
            <a:ext cx="340397" cy="50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>
            <a:stCxn id="402" idx="3"/>
            <a:endCxn id="273" idx="1"/>
          </p:cNvCxnSpPr>
          <p:nvPr/>
        </p:nvCxnSpPr>
        <p:spPr>
          <a:xfrm flipV="1">
            <a:off x="8542954" y="1948719"/>
            <a:ext cx="335463" cy="29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>
            <a:stCxn id="410" idx="3"/>
            <a:endCxn id="292" idx="1"/>
          </p:cNvCxnSpPr>
          <p:nvPr/>
        </p:nvCxnSpPr>
        <p:spPr>
          <a:xfrm flipV="1">
            <a:off x="8539046" y="2748712"/>
            <a:ext cx="345751" cy="40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>
            <a:stCxn id="422" idx="3"/>
            <a:endCxn id="344" idx="1"/>
          </p:cNvCxnSpPr>
          <p:nvPr/>
        </p:nvCxnSpPr>
        <p:spPr>
          <a:xfrm>
            <a:off x="8550768" y="3194342"/>
            <a:ext cx="340152" cy="20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50" name="TextBox 349"/>
          <p:cNvSpPr txBox="1"/>
          <p:nvPr/>
        </p:nvSpPr>
        <p:spPr>
          <a:xfrm>
            <a:off x="7173555" y="960710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SW 1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406" name="TextBox 405"/>
          <p:cNvSpPr txBox="1"/>
          <p:nvPr/>
        </p:nvSpPr>
        <p:spPr>
          <a:xfrm>
            <a:off x="5725778" y="1081791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10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435" name="TextBox 434"/>
          <p:cNvSpPr txBox="1"/>
          <p:nvPr/>
        </p:nvSpPr>
        <p:spPr>
          <a:xfrm>
            <a:off x="8185811" y="2431051"/>
            <a:ext cx="588558" cy="178717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/>
              <a:t>Cycle Step(s)</a:t>
            </a:r>
            <a:endParaRPr lang="en-GB" sz="700" dirty="0"/>
          </a:p>
        </p:txBody>
      </p:sp>
      <p:sp>
        <p:nvSpPr>
          <p:cNvPr id="439" name="TextBox 438"/>
          <p:cNvSpPr txBox="1"/>
          <p:nvPr/>
        </p:nvSpPr>
        <p:spPr>
          <a:xfrm>
            <a:off x="8153442" y="1216139"/>
            <a:ext cx="588558" cy="178717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/>
              <a:t>Cycle Step(s)</a:t>
            </a:r>
            <a:endParaRPr lang="en-GB" sz="700" dirty="0"/>
          </a:p>
        </p:txBody>
      </p:sp>
      <p:grpSp>
        <p:nvGrpSpPr>
          <p:cNvPr id="8" name="Group 7"/>
          <p:cNvGrpSpPr/>
          <p:nvPr/>
        </p:nvGrpSpPr>
        <p:grpSpPr>
          <a:xfrm>
            <a:off x="1596652" y="2973332"/>
            <a:ext cx="932903" cy="422030"/>
            <a:chOff x="7856775" y="4482124"/>
            <a:chExt cx="932903" cy="422030"/>
          </a:xfrm>
        </p:grpSpPr>
        <p:sp>
          <p:nvSpPr>
            <p:cNvPr id="429" name="Rectangle 428"/>
            <p:cNvSpPr/>
            <p:nvPr/>
          </p:nvSpPr>
          <p:spPr>
            <a:xfrm>
              <a:off x="7889010" y="4611078"/>
              <a:ext cx="535975" cy="113325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 smtClean="0">
                  <a:solidFill>
                    <a:sysClr val="windowText" lastClr="000000"/>
                  </a:solidFill>
                </a:rPr>
                <a:t>&gt;1 RPM</a:t>
              </a:r>
              <a:endParaRPr lang="en-GB" sz="80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40" name="Oval 439"/>
            <p:cNvSpPr/>
            <p:nvPr/>
          </p:nvSpPr>
          <p:spPr>
            <a:xfrm flipH="1" flipV="1">
              <a:off x="7856775" y="4648459"/>
              <a:ext cx="45719" cy="4631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41" name="Group 440"/>
            <p:cNvGrpSpPr/>
            <p:nvPr/>
          </p:nvGrpSpPr>
          <p:grpSpPr>
            <a:xfrm>
              <a:off x="8518450" y="4482124"/>
              <a:ext cx="271228" cy="359510"/>
              <a:chOff x="10452757" y="5158155"/>
              <a:chExt cx="271228" cy="359510"/>
            </a:xfrm>
          </p:grpSpPr>
          <p:grpSp>
            <p:nvGrpSpPr>
              <p:cNvPr id="442" name="Group 441"/>
              <p:cNvGrpSpPr/>
              <p:nvPr/>
            </p:nvGrpSpPr>
            <p:grpSpPr>
              <a:xfrm>
                <a:off x="10463202" y="5158155"/>
                <a:ext cx="196983" cy="359510"/>
                <a:chOff x="3715254" y="3158576"/>
                <a:chExt cx="196983" cy="482044"/>
              </a:xfrm>
            </p:grpSpPr>
            <p:sp>
              <p:nvSpPr>
                <p:cNvPr id="450" name="Rectangle 449"/>
                <p:cNvSpPr/>
                <p:nvPr/>
              </p:nvSpPr>
              <p:spPr>
                <a:xfrm>
                  <a:off x="3747492" y="3158576"/>
                  <a:ext cx="164745" cy="482044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51" name="Oval 450"/>
                <p:cNvSpPr/>
                <p:nvPr/>
              </p:nvSpPr>
              <p:spPr>
                <a:xfrm flipH="1" flipV="1">
                  <a:off x="3717236" y="3250865"/>
                  <a:ext cx="45719" cy="6210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52" name="Oval 451"/>
                <p:cNvSpPr/>
                <p:nvPr/>
              </p:nvSpPr>
              <p:spPr>
                <a:xfrm flipH="1" flipV="1">
                  <a:off x="3715254" y="3381605"/>
                  <a:ext cx="45719" cy="6210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53" name="Oval 452"/>
                <p:cNvSpPr/>
                <p:nvPr/>
              </p:nvSpPr>
              <p:spPr>
                <a:xfrm flipH="1" flipV="1">
                  <a:off x="3719210" y="3507801"/>
                  <a:ext cx="45719" cy="6210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445" name="TextBox 444"/>
              <p:cNvSpPr txBox="1"/>
              <p:nvPr/>
            </p:nvSpPr>
            <p:spPr>
              <a:xfrm>
                <a:off x="10452757" y="5175889"/>
                <a:ext cx="271228" cy="1262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500" dirty="0" smtClean="0"/>
                  <a:t>yes</a:t>
                </a:r>
                <a:endParaRPr lang="en-GB" sz="500" dirty="0"/>
              </a:p>
            </p:txBody>
          </p:sp>
          <p:sp>
            <p:nvSpPr>
              <p:cNvPr id="446" name="TextBox 445"/>
              <p:cNvSpPr txBox="1"/>
              <p:nvPr/>
            </p:nvSpPr>
            <p:spPr>
              <a:xfrm>
                <a:off x="10454116" y="5349006"/>
                <a:ext cx="251992" cy="1262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500" dirty="0" smtClean="0"/>
                  <a:t>no</a:t>
                </a:r>
                <a:endParaRPr lang="en-GB" sz="500" dirty="0"/>
              </a:p>
            </p:txBody>
          </p:sp>
          <p:cxnSp>
            <p:nvCxnSpPr>
              <p:cNvPr id="447" name="Straight Connector 446"/>
              <p:cNvCxnSpPr>
                <a:stCxn id="452" idx="2"/>
              </p:cNvCxnSpPr>
              <p:nvPr/>
            </p:nvCxnSpPr>
            <p:spPr>
              <a:xfrm flipV="1">
                <a:off x="10508921" y="5347195"/>
                <a:ext cx="71191" cy="45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48" name="Straight Connector 447"/>
              <p:cNvCxnSpPr/>
              <p:nvPr/>
            </p:nvCxnSpPr>
            <p:spPr>
              <a:xfrm flipV="1">
                <a:off x="10580112" y="5318425"/>
                <a:ext cx="0" cy="2877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49" name="Straight Connector 448"/>
              <p:cNvCxnSpPr/>
              <p:nvPr/>
            </p:nvCxnSpPr>
            <p:spPr>
              <a:xfrm flipV="1">
                <a:off x="10578131" y="5352376"/>
                <a:ext cx="0" cy="2877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454" name="Straight Arrow Connector 453"/>
            <p:cNvCxnSpPr>
              <a:stCxn id="429" idx="3"/>
              <a:endCxn id="452" idx="5"/>
            </p:cNvCxnSpPr>
            <p:nvPr/>
          </p:nvCxnSpPr>
          <p:spPr>
            <a:xfrm flipV="1">
              <a:off x="8424985" y="4655243"/>
              <a:ext cx="110605" cy="1249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sp>
          <p:nvSpPr>
            <p:cNvPr id="455" name="Rectangle 454"/>
            <p:cNvSpPr/>
            <p:nvPr/>
          </p:nvSpPr>
          <p:spPr>
            <a:xfrm>
              <a:off x="8288213" y="4775199"/>
              <a:ext cx="128955" cy="12895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 smtClean="0"/>
                <a:t>1</a:t>
              </a:r>
              <a:endParaRPr lang="en-GB" sz="800" dirty="0"/>
            </a:p>
          </p:txBody>
        </p:sp>
        <p:cxnSp>
          <p:nvCxnSpPr>
            <p:cNvPr id="457" name="Elbow Connector 456"/>
            <p:cNvCxnSpPr>
              <a:stCxn id="455" idx="3"/>
            </p:cNvCxnSpPr>
            <p:nvPr/>
          </p:nvCxnSpPr>
          <p:spPr>
            <a:xfrm flipV="1">
              <a:off x="8417168" y="4751729"/>
              <a:ext cx="110456" cy="87948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</p:grpSp>
      <p:cxnSp>
        <p:nvCxnSpPr>
          <p:cNvPr id="458" name="Elbow Connector 457"/>
          <p:cNvCxnSpPr>
            <a:stCxn id="443" idx="0"/>
            <a:endCxn id="445" idx="1"/>
          </p:cNvCxnSpPr>
          <p:nvPr/>
        </p:nvCxnSpPr>
        <p:spPr>
          <a:xfrm flipV="1">
            <a:off x="1385639" y="3054190"/>
            <a:ext cx="872688" cy="612911"/>
          </a:xfrm>
          <a:prstGeom prst="bentConnector3">
            <a:avLst>
              <a:gd name="adj1" fmla="val 12242"/>
            </a:avLst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33" name="Elbow Connector 32"/>
          <p:cNvCxnSpPr>
            <a:stCxn id="450" idx="3"/>
            <a:endCxn id="369" idx="6"/>
          </p:cNvCxnSpPr>
          <p:nvPr/>
        </p:nvCxnSpPr>
        <p:spPr>
          <a:xfrm>
            <a:off x="2465755" y="3153087"/>
            <a:ext cx="126832" cy="19426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459" name="Rounded Rectangle 458"/>
          <p:cNvSpPr/>
          <p:nvPr/>
        </p:nvSpPr>
        <p:spPr>
          <a:xfrm>
            <a:off x="4501661" y="4448158"/>
            <a:ext cx="339985" cy="291081"/>
          </a:xfrm>
          <a:prstGeom prst="roundRect">
            <a:avLst>
              <a:gd name="adj" fmla="val 3103"/>
            </a:avLst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60" name="TextBox 459"/>
          <p:cNvSpPr txBox="1"/>
          <p:nvPr/>
        </p:nvSpPr>
        <p:spPr>
          <a:xfrm>
            <a:off x="4410026" y="4314446"/>
            <a:ext cx="571194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00" dirty="0" smtClean="0"/>
              <a:t>Across Cycle</a:t>
            </a:r>
            <a:endParaRPr lang="en-GB" sz="500" dirty="0"/>
          </a:p>
        </p:txBody>
      </p:sp>
      <p:pic>
        <p:nvPicPr>
          <p:cNvPr id="461" name="Picture 46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60" t="26696" r="35118" b="26550"/>
          <a:stretch/>
        </p:blipFill>
        <p:spPr>
          <a:xfrm>
            <a:off x="4604182" y="4492760"/>
            <a:ext cx="136354" cy="190261"/>
          </a:xfrm>
          <a:prstGeom prst="rect">
            <a:avLst/>
          </a:prstGeom>
        </p:spPr>
      </p:pic>
      <p:sp>
        <p:nvSpPr>
          <p:cNvPr id="462" name="Rounded Rectangle 461"/>
          <p:cNvSpPr/>
          <p:nvPr/>
        </p:nvSpPr>
        <p:spPr>
          <a:xfrm>
            <a:off x="3360712" y="4459211"/>
            <a:ext cx="917039" cy="2536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Average </a:t>
            </a:r>
            <a:r>
              <a:rPr lang="en-GB" sz="600" dirty="0"/>
              <a:t>Air Consumption </a:t>
            </a:r>
            <a:r>
              <a:rPr lang="en-GB" sz="600" dirty="0" smtClean="0"/>
              <a:t>Per Sec (L</a:t>
            </a:r>
            <a:r>
              <a:rPr lang="en-GB" sz="600" dirty="0"/>
              <a:t>)</a:t>
            </a:r>
          </a:p>
        </p:txBody>
      </p:sp>
      <p:grpSp>
        <p:nvGrpSpPr>
          <p:cNvPr id="407" name="Group 406"/>
          <p:cNvGrpSpPr/>
          <p:nvPr/>
        </p:nvGrpSpPr>
        <p:grpSpPr>
          <a:xfrm>
            <a:off x="5689594" y="2631034"/>
            <a:ext cx="759370" cy="422030"/>
            <a:chOff x="8030308" y="4482124"/>
            <a:chExt cx="759370" cy="422030"/>
          </a:xfrm>
        </p:grpSpPr>
        <p:sp>
          <p:nvSpPr>
            <p:cNvPr id="463" name="Rectangle 462"/>
            <p:cNvSpPr/>
            <p:nvPr/>
          </p:nvSpPr>
          <p:spPr>
            <a:xfrm>
              <a:off x="8077201" y="4591538"/>
              <a:ext cx="347784" cy="132865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 smtClean="0">
                  <a:solidFill>
                    <a:sysClr val="windowText" lastClr="000000"/>
                  </a:solidFill>
                </a:rPr>
                <a:t>&gt;</a:t>
              </a:r>
              <a:r>
                <a:rPr lang="en-GB" sz="800" dirty="0">
                  <a:solidFill>
                    <a:sysClr val="windowText" lastClr="000000"/>
                  </a:solidFill>
                </a:rPr>
                <a:t> 0</a:t>
              </a:r>
            </a:p>
          </p:txBody>
        </p:sp>
        <p:sp>
          <p:nvSpPr>
            <p:cNvPr id="464" name="Oval 463"/>
            <p:cNvSpPr/>
            <p:nvPr/>
          </p:nvSpPr>
          <p:spPr>
            <a:xfrm flipH="1" flipV="1">
              <a:off x="8030308" y="4638431"/>
              <a:ext cx="78153" cy="5634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65" name="Group 464"/>
            <p:cNvGrpSpPr/>
            <p:nvPr/>
          </p:nvGrpSpPr>
          <p:grpSpPr>
            <a:xfrm>
              <a:off x="8518450" y="4482124"/>
              <a:ext cx="271228" cy="359510"/>
              <a:chOff x="10452757" y="5158155"/>
              <a:chExt cx="271228" cy="359510"/>
            </a:xfrm>
          </p:grpSpPr>
          <p:grpSp>
            <p:nvGrpSpPr>
              <p:cNvPr id="469" name="Group 468"/>
              <p:cNvGrpSpPr/>
              <p:nvPr/>
            </p:nvGrpSpPr>
            <p:grpSpPr>
              <a:xfrm>
                <a:off x="10463202" y="5158155"/>
                <a:ext cx="196983" cy="359510"/>
                <a:chOff x="3715254" y="3158576"/>
                <a:chExt cx="196983" cy="482044"/>
              </a:xfrm>
            </p:grpSpPr>
            <p:sp>
              <p:nvSpPr>
                <p:cNvPr id="475" name="Rectangle 474"/>
                <p:cNvSpPr/>
                <p:nvPr/>
              </p:nvSpPr>
              <p:spPr>
                <a:xfrm>
                  <a:off x="3747492" y="3158576"/>
                  <a:ext cx="164745" cy="482044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76" name="Oval 475"/>
                <p:cNvSpPr/>
                <p:nvPr/>
              </p:nvSpPr>
              <p:spPr>
                <a:xfrm flipH="1" flipV="1">
                  <a:off x="3717236" y="3250865"/>
                  <a:ext cx="45719" cy="6210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78" name="Oval 477"/>
                <p:cNvSpPr/>
                <p:nvPr/>
              </p:nvSpPr>
              <p:spPr>
                <a:xfrm flipH="1" flipV="1">
                  <a:off x="3715254" y="3381605"/>
                  <a:ext cx="45719" cy="6210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79" name="Oval 478"/>
                <p:cNvSpPr/>
                <p:nvPr/>
              </p:nvSpPr>
              <p:spPr>
                <a:xfrm flipH="1" flipV="1">
                  <a:off x="3719210" y="3507801"/>
                  <a:ext cx="45719" cy="6210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470" name="TextBox 469"/>
              <p:cNvSpPr txBox="1"/>
              <p:nvPr/>
            </p:nvSpPr>
            <p:spPr>
              <a:xfrm>
                <a:off x="10452757" y="5175889"/>
                <a:ext cx="271228" cy="1262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500" dirty="0" smtClean="0"/>
                  <a:t>yes</a:t>
                </a:r>
                <a:endParaRPr lang="en-GB" sz="500" dirty="0"/>
              </a:p>
            </p:txBody>
          </p:sp>
          <p:sp>
            <p:nvSpPr>
              <p:cNvPr id="471" name="TextBox 470"/>
              <p:cNvSpPr txBox="1"/>
              <p:nvPr/>
            </p:nvSpPr>
            <p:spPr>
              <a:xfrm>
                <a:off x="10454116" y="5349006"/>
                <a:ext cx="251992" cy="1262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500" dirty="0" smtClean="0"/>
                  <a:t>no</a:t>
                </a:r>
                <a:endParaRPr lang="en-GB" sz="500" dirty="0"/>
              </a:p>
            </p:txBody>
          </p:sp>
          <p:cxnSp>
            <p:nvCxnSpPr>
              <p:cNvPr id="472" name="Straight Connector 471"/>
              <p:cNvCxnSpPr>
                <a:stCxn id="478" idx="2"/>
              </p:cNvCxnSpPr>
              <p:nvPr/>
            </p:nvCxnSpPr>
            <p:spPr>
              <a:xfrm flipV="1">
                <a:off x="10508921" y="5347195"/>
                <a:ext cx="71191" cy="45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73" name="Straight Connector 472"/>
              <p:cNvCxnSpPr/>
              <p:nvPr/>
            </p:nvCxnSpPr>
            <p:spPr>
              <a:xfrm flipV="1">
                <a:off x="10580112" y="5318425"/>
                <a:ext cx="0" cy="2877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74" name="Straight Connector 473"/>
              <p:cNvCxnSpPr/>
              <p:nvPr/>
            </p:nvCxnSpPr>
            <p:spPr>
              <a:xfrm flipV="1">
                <a:off x="10578131" y="5352376"/>
                <a:ext cx="0" cy="2877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466" name="Straight Arrow Connector 465"/>
            <p:cNvCxnSpPr>
              <a:stCxn id="463" idx="3"/>
              <a:endCxn id="478" idx="5"/>
            </p:cNvCxnSpPr>
            <p:nvPr/>
          </p:nvCxnSpPr>
          <p:spPr>
            <a:xfrm flipV="1">
              <a:off x="8424985" y="4655243"/>
              <a:ext cx="110605" cy="272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sp>
          <p:nvSpPr>
            <p:cNvPr id="467" name="Rectangle 466"/>
            <p:cNvSpPr/>
            <p:nvPr/>
          </p:nvSpPr>
          <p:spPr>
            <a:xfrm>
              <a:off x="8288213" y="4775199"/>
              <a:ext cx="128955" cy="12895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/>
                <a:t>0</a:t>
              </a:r>
            </a:p>
          </p:txBody>
        </p:sp>
        <p:cxnSp>
          <p:nvCxnSpPr>
            <p:cNvPr id="468" name="Elbow Connector 467"/>
            <p:cNvCxnSpPr>
              <a:stCxn id="467" idx="3"/>
            </p:cNvCxnSpPr>
            <p:nvPr/>
          </p:nvCxnSpPr>
          <p:spPr>
            <a:xfrm flipV="1">
              <a:off x="8417168" y="4751729"/>
              <a:ext cx="110456" cy="87948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</p:grpSp>
      <p:grpSp>
        <p:nvGrpSpPr>
          <p:cNvPr id="480" name="Group 479"/>
          <p:cNvGrpSpPr/>
          <p:nvPr/>
        </p:nvGrpSpPr>
        <p:grpSpPr>
          <a:xfrm>
            <a:off x="5693501" y="3361355"/>
            <a:ext cx="759370" cy="422030"/>
            <a:chOff x="8030308" y="4482124"/>
            <a:chExt cx="759370" cy="422030"/>
          </a:xfrm>
        </p:grpSpPr>
        <p:sp>
          <p:nvSpPr>
            <p:cNvPr id="481" name="Rectangle 480"/>
            <p:cNvSpPr/>
            <p:nvPr/>
          </p:nvSpPr>
          <p:spPr>
            <a:xfrm>
              <a:off x="8077201" y="4591538"/>
              <a:ext cx="347784" cy="132865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 smtClean="0">
                  <a:solidFill>
                    <a:sysClr val="windowText" lastClr="000000"/>
                  </a:solidFill>
                </a:rPr>
                <a:t>&gt;</a:t>
              </a:r>
              <a:r>
                <a:rPr lang="en-GB" sz="800" dirty="0">
                  <a:solidFill>
                    <a:sysClr val="windowText" lastClr="000000"/>
                  </a:solidFill>
                </a:rPr>
                <a:t> 0</a:t>
              </a:r>
            </a:p>
          </p:txBody>
        </p:sp>
        <p:sp>
          <p:nvSpPr>
            <p:cNvPr id="482" name="Oval 481"/>
            <p:cNvSpPr/>
            <p:nvPr/>
          </p:nvSpPr>
          <p:spPr>
            <a:xfrm flipH="1" flipV="1">
              <a:off x="8030308" y="4638431"/>
              <a:ext cx="78153" cy="5634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84" name="Group 483"/>
            <p:cNvGrpSpPr/>
            <p:nvPr/>
          </p:nvGrpSpPr>
          <p:grpSpPr>
            <a:xfrm>
              <a:off x="8518450" y="4482124"/>
              <a:ext cx="271228" cy="359510"/>
              <a:chOff x="10452757" y="5158155"/>
              <a:chExt cx="271228" cy="359510"/>
            </a:xfrm>
          </p:grpSpPr>
          <p:grpSp>
            <p:nvGrpSpPr>
              <p:cNvPr id="488" name="Group 487"/>
              <p:cNvGrpSpPr/>
              <p:nvPr/>
            </p:nvGrpSpPr>
            <p:grpSpPr>
              <a:xfrm>
                <a:off x="10463202" y="5158155"/>
                <a:ext cx="196983" cy="359510"/>
                <a:chOff x="3715254" y="3158576"/>
                <a:chExt cx="196983" cy="482044"/>
              </a:xfrm>
            </p:grpSpPr>
            <p:sp>
              <p:nvSpPr>
                <p:cNvPr id="500" name="Rectangle 499"/>
                <p:cNvSpPr/>
                <p:nvPr/>
              </p:nvSpPr>
              <p:spPr>
                <a:xfrm>
                  <a:off x="3747492" y="3158576"/>
                  <a:ext cx="164745" cy="482044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02" name="Oval 501"/>
                <p:cNvSpPr/>
                <p:nvPr/>
              </p:nvSpPr>
              <p:spPr>
                <a:xfrm flipH="1" flipV="1">
                  <a:off x="3717236" y="3250865"/>
                  <a:ext cx="45719" cy="6210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03" name="Oval 502"/>
                <p:cNvSpPr/>
                <p:nvPr/>
              </p:nvSpPr>
              <p:spPr>
                <a:xfrm flipH="1" flipV="1">
                  <a:off x="3715254" y="3381605"/>
                  <a:ext cx="45719" cy="6210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04" name="Oval 503"/>
                <p:cNvSpPr/>
                <p:nvPr/>
              </p:nvSpPr>
              <p:spPr>
                <a:xfrm flipH="1" flipV="1">
                  <a:off x="3719210" y="3507801"/>
                  <a:ext cx="45719" cy="6210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489" name="TextBox 488"/>
              <p:cNvSpPr txBox="1"/>
              <p:nvPr/>
            </p:nvSpPr>
            <p:spPr>
              <a:xfrm>
                <a:off x="10452757" y="5175889"/>
                <a:ext cx="271228" cy="1262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500" dirty="0" smtClean="0"/>
                  <a:t>yes</a:t>
                </a:r>
                <a:endParaRPr lang="en-GB" sz="500" dirty="0"/>
              </a:p>
            </p:txBody>
          </p:sp>
          <p:sp>
            <p:nvSpPr>
              <p:cNvPr id="491" name="TextBox 490"/>
              <p:cNvSpPr txBox="1"/>
              <p:nvPr/>
            </p:nvSpPr>
            <p:spPr>
              <a:xfrm>
                <a:off x="10454116" y="5349006"/>
                <a:ext cx="251992" cy="1262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500" dirty="0" smtClean="0"/>
                  <a:t>no</a:t>
                </a:r>
                <a:endParaRPr lang="en-GB" sz="500" dirty="0"/>
              </a:p>
            </p:txBody>
          </p:sp>
          <p:cxnSp>
            <p:nvCxnSpPr>
              <p:cNvPr id="493" name="Straight Connector 492"/>
              <p:cNvCxnSpPr>
                <a:stCxn id="503" idx="2"/>
              </p:cNvCxnSpPr>
              <p:nvPr/>
            </p:nvCxnSpPr>
            <p:spPr>
              <a:xfrm flipV="1">
                <a:off x="10508921" y="5347195"/>
                <a:ext cx="71191" cy="45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95" name="Straight Connector 494"/>
              <p:cNvCxnSpPr/>
              <p:nvPr/>
            </p:nvCxnSpPr>
            <p:spPr>
              <a:xfrm flipV="1">
                <a:off x="10580112" y="5318425"/>
                <a:ext cx="0" cy="2877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98" name="Straight Connector 497"/>
              <p:cNvCxnSpPr/>
              <p:nvPr/>
            </p:nvCxnSpPr>
            <p:spPr>
              <a:xfrm flipV="1">
                <a:off x="10578131" y="5352376"/>
                <a:ext cx="0" cy="2877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485" name="Straight Arrow Connector 484"/>
            <p:cNvCxnSpPr>
              <a:stCxn id="481" idx="3"/>
              <a:endCxn id="503" idx="5"/>
            </p:cNvCxnSpPr>
            <p:nvPr/>
          </p:nvCxnSpPr>
          <p:spPr>
            <a:xfrm flipV="1">
              <a:off x="8424985" y="4655243"/>
              <a:ext cx="110605" cy="272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sp>
          <p:nvSpPr>
            <p:cNvPr id="486" name="Rectangle 485"/>
            <p:cNvSpPr/>
            <p:nvPr/>
          </p:nvSpPr>
          <p:spPr>
            <a:xfrm>
              <a:off x="8288213" y="4775199"/>
              <a:ext cx="128955" cy="12895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/>
                <a:t>0</a:t>
              </a:r>
            </a:p>
          </p:txBody>
        </p:sp>
        <p:cxnSp>
          <p:nvCxnSpPr>
            <p:cNvPr id="487" name="Elbow Connector 486"/>
            <p:cNvCxnSpPr>
              <a:stCxn id="486" idx="3"/>
            </p:cNvCxnSpPr>
            <p:nvPr/>
          </p:nvCxnSpPr>
          <p:spPr>
            <a:xfrm flipV="1">
              <a:off x="8417168" y="4751729"/>
              <a:ext cx="110456" cy="87948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</p:grpSp>
      <p:cxnSp>
        <p:nvCxnSpPr>
          <p:cNvPr id="19" name="Elbow Connector 18"/>
          <p:cNvCxnSpPr>
            <a:stCxn id="321" idx="3"/>
            <a:endCxn id="464" idx="6"/>
          </p:cNvCxnSpPr>
          <p:nvPr/>
        </p:nvCxnSpPr>
        <p:spPr>
          <a:xfrm>
            <a:off x="5422790" y="2714673"/>
            <a:ext cx="266804" cy="10084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05" name="Elbow Connector 504"/>
          <p:cNvCxnSpPr>
            <a:stCxn id="295" idx="3"/>
            <a:endCxn id="482" idx="6"/>
          </p:cNvCxnSpPr>
          <p:nvPr/>
        </p:nvCxnSpPr>
        <p:spPr>
          <a:xfrm>
            <a:off x="5424115" y="3441934"/>
            <a:ext cx="269386" cy="10390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9" name="Elbow Connector 28"/>
          <p:cNvCxnSpPr>
            <a:stCxn id="500" idx="3"/>
            <a:endCxn id="432" idx="1"/>
          </p:cNvCxnSpPr>
          <p:nvPr/>
        </p:nvCxnSpPr>
        <p:spPr>
          <a:xfrm flipV="1">
            <a:off x="6389071" y="3431083"/>
            <a:ext cx="150114" cy="110027"/>
          </a:xfrm>
          <a:prstGeom prst="bentConnector3">
            <a:avLst>
              <a:gd name="adj1" fmla="val 23968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06" name="Elbow Connector 505"/>
          <p:cNvCxnSpPr>
            <a:stCxn id="475" idx="3"/>
            <a:endCxn id="431" idx="1"/>
          </p:cNvCxnSpPr>
          <p:nvPr/>
        </p:nvCxnSpPr>
        <p:spPr>
          <a:xfrm flipV="1">
            <a:off x="6385164" y="2691059"/>
            <a:ext cx="130572" cy="119730"/>
          </a:xfrm>
          <a:prstGeom prst="bentConnector3">
            <a:avLst>
              <a:gd name="adj1" fmla="val 26058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42" name="Straight Arrow Connector 541"/>
          <p:cNvCxnSpPr>
            <a:endCxn id="314" idx="1"/>
          </p:cNvCxnSpPr>
          <p:nvPr/>
        </p:nvCxnSpPr>
        <p:spPr>
          <a:xfrm flipV="1">
            <a:off x="5745666" y="6200174"/>
            <a:ext cx="213435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564" name="Group 563"/>
          <p:cNvGrpSpPr/>
          <p:nvPr/>
        </p:nvGrpSpPr>
        <p:grpSpPr>
          <a:xfrm>
            <a:off x="5465013" y="1125175"/>
            <a:ext cx="171490" cy="307424"/>
            <a:chOff x="2119626" y="1550074"/>
            <a:chExt cx="171490" cy="307424"/>
          </a:xfrm>
        </p:grpSpPr>
        <p:pic>
          <p:nvPicPr>
            <p:cNvPr id="567" name="Picture 566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143313" y="1550074"/>
              <a:ext cx="147803" cy="307424"/>
            </a:xfrm>
            <a:prstGeom prst="rect">
              <a:avLst/>
            </a:prstGeom>
          </p:spPr>
        </p:pic>
        <p:sp>
          <p:nvSpPr>
            <p:cNvPr id="569" name="Oval 568"/>
            <p:cNvSpPr/>
            <p:nvPr/>
          </p:nvSpPr>
          <p:spPr>
            <a:xfrm flipH="1" flipV="1">
              <a:off x="2120740" y="161911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2" name="Oval 571"/>
            <p:cNvSpPr/>
            <p:nvPr/>
          </p:nvSpPr>
          <p:spPr>
            <a:xfrm flipH="1" flipV="1">
              <a:off x="2119626" y="172479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573" name="Straight Arrow Connector 572"/>
          <p:cNvCxnSpPr/>
          <p:nvPr/>
        </p:nvCxnSpPr>
        <p:spPr>
          <a:xfrm flipV="1">
            <a:off x="5294512" y="1219779"/>
            <a:ext cx="159994" cy="24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74" name="Straight Arrow Connector 573"/>
          <p:cNvCxnSpPr/>
          <p:nvPr/>
        </p:nvCxnSpPr>
        <p:spPr>
          <a:xfrm flipV="1">
            <a:off x="5299328" y="1335640"/>
            <a:ext cx="159994" cy="24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561" name="Snip Single Corner Rectangle 560"/>
          <p:cNvSpPr/>
          <p:nvPr/>
        </p:nvSpPr>
        <p:spPr>
          <a:xfrm>
            <a:off x="4578492" y="1138261"/>
            <a:ext cx="746150" cy="113916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Clutch Engaged</a:t>
            </a:r>
            <a:endParaRPr lang="en-GB" sz="600" dirty="0"/>
          </a:p>
        </p:txBody>
      </p:sp>
      <p:sp>
        <p:nvSpPr>
          <p:cNvPr id="563" name="Snip Single Corner Rectangle 562"/>
          <p:cNvSpPr/>
          <p:nvPr/>
        </p:nvSpPr>
        <p:spPr>
          <a:xfrm>
            <a:off x="4578405" y="1294121"/>
            <a:ext cx="746150" cy="113916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Not In Neutral</a:t>
            </a:r>
            <a:endParaRPr lang="en-GB" sz="600" dirty="0"/>
          </a:p>
        </p:txBody>
      </p:sp>
      <p:cxnSp>
        <p:nvCxnSpPr>
          <p:cNvPr id="580" name="Elbow Connector 579"/>
          <p:cNvCxnSpPr>
            <a:stCxn id="567" idx="3"/>
            <a:endCxn id="578" idx="6"/>
          </p:cNvCxnSpPr>
          <p:nvPr/>
        </p:nvCxnSpPr>
        <p:spPr>
          <a:xfrm>
            <a:off x="5636503" y="1278887"/>
            <a:ext cx="787203" cy="571446"/>
          </a:xfrm>
          <a:prstGeom prst="bentConnector3">
            <a:avLst>
              <a:gd name="adj1" fmla="val 70282"/>
            </a:avLst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83" name="Straight Arrow Connector 582"/>
          <p:cNvCxnSpPr/>
          <p:nvPr/>
        </p:nvCxnSpPr>
        <p:spPr>
          <a:xfrm>
            <a:off x="6472248" y="1925875"/>
            <a:ext cx="29976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576" name="Group 575"/>
          <p:cNvGrpSpPr/>
          <p:nvPr/>
        </p:nvGrpSpPr>
        <p:grpSpPr>
          <a:xfrm>
            <a:off x="6422592" y="1750237"/>
            <a:ext cx="171490" cy="307424"/>
            <a:chOff x="2119626" y="1550074"/>
            <a:chExt cx="171490" cy="307424"/>
          </a:xfrm>
        </p:grpSpPr>
        <p:pic>
          <p:nvPicPr>
            <p:cNvPr id="577" name="Picture 576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143313" y="1550074"/>
              <a:ext cx="147803" cy="307424"/>
            </a:xfrm>
            <a:prstGeom prst="rect">
              <a:avLst/>
            </a:prstGeom>
          </p:spPr>
        </p:pic>
        <p:sp>
          <p:nvSpPr>
            <p:cNvPr id="578" name="Oval 577"/>
            <p:cNvSpPr/>
            <p:nvPr/>
          </p:nvSpPr>
          <p:spPr>
            <a:xfrm flipH="1" flipV="1">
              <a:off x="2120740" y="161911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9" name="Oval 578"/>
            <p:cNvSpPr/>
            <p:nvPr/>
          </p:nvSpPr>
          <p:spPr>
            <a:xfrm flipH="1" flipV="1">
              <a:off x="2119626" y="172479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75" name="Snip Single Corner Rectangle 574"/>
          <p:cNvSpPr/>
          <p:nvPr/>
        </p:nvSpPr>
        <p:spPr>
          <a:xfrm>
            <a:off x="522205" y="2596875"/>
            <a:ext cx="717650" cy="188936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Pre-existing Aux Power (KW)</a:t>
            </a:r>
            <a:endParaRPr lang="en-GB" sz="600" dirty="0"/>
          </a:p>
        </p:txBody>
      </p:sp>
      <p:grpSp>
        <p:nvGrpSpPr>
          <p:cNvPr id="581" name="Group 580"/>
          <p:cNvGrpSpPr/>
          <p:nvPr/>
        </p:nvGrpSpPr>
        <p:grpSpPr>
          <a:xfrm>
            <a:off x="3293232" y="2734648"/>
            <a:ext cx="177402" cy="263401"/>
            <a:chOff x="1426057" y="1874219"/>
            <a:chExt cx="177402" cy="263401"/>
          </a:xfrm>
        </p:grpSpPr>
        <p:pic>
          <p:nvPicPr>
            <p:cNvPr id="582" name="Picture 58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442492" y="1874219"/>
              <a:ext cx="160967" cy="263401"/>
            </a:xfrm>
            <a:prstGeom prst="rect">
              <a:avLst/>
            </a:prstGeom>
          </p:spPr>
        </p:pic>
        <p:sp>
          <p:nvSpPr>
            <p:cNvPr id="584" name="Oval 583"/>
            <p:cNvSpPr/>
            <p:nvPr/>
          </p:nvSpPr>
          <p:spPr>
            <a:xfrm flipH="1" flipV="1">
              <a:off x="1427171" y="192454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5" name="Oval 584"/>
            <p:cNvSpPr/>
            <p:nvPr/>
          </p:nvSpPr>
          <p:spPr>
            <a:xfrm flipH="1" flipV="1">
              <a:off x="1426057" y="203022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22" name="Elbow Connector 21"/>
          <p:cNvCxnSpPr>
            <a:stCxn id="444" idx="0"/>
            <a:endCxn id="585" idx="6"/>
          </p:cNvCxnSpPr>
          <p:nvPr/>
        </p:nvCxnSpPr>
        <p:spPr>
          <a:xfrm flipV="1">
            <a:off x="1245199" y="2921709"/>
            <a:ext cx="2048033" cy="377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511" name="Group 510"/>
          <p:cNvGrpSpPr/>
          <p:nvPr/>
        </p:nvGrpSpPr>
        <p:grpSpPr>
          <a:xfrm>
            <a:off x="3005910" y="2591309"/>
            <a:ext cx="151542" cy="314406"/>
            <a:chOff x="2125628" y="1155568"/>
            <a:chExt cx="151542" cy="314406"/>
          </a:xfrm>
        </p:grpSpPr>
        <p:pic>
          <p:nvPicPr>
            <p:cNvPr id="513" name="Picture 51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H="1">
              <a:off x="2150685" y="1155568"/>
              <a:ext cx="126485" cy="314406"/>
            </a:xfrm>
            <a:prstGeom prst="rect">
              <a:avLst/>
            </a:prstGeom>
          </p:spPr>
        </p:pic>
        <p:sp>
          <p:nvSpPr>
            <p:cNvPr id="514" name="Oval 513"/>
            <p:cNvSpPr/>
            <p:nvPr/>
          </p:nvSpPr>
          <p:spPr>
            <a:xfrm flipH="1" flipV="1">
              <a:off x="2126742" y="122386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5" name="Oval 514"/>
            <p:cNvSpPr/>
            <p:nvPr/>
          </p:nvSpPr>
          <p:spPr>
            <a:xfrm flipH="1" flipV="1">
              <a:off x="2125628" y="134288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6" name="Elbow Connector 5"/>
          <p:cNvCxnSpPr>
            <a:stCxn id="575" idx="0"/>
            <a:endCxn id="514" idx="6"/>
          </p:cNvCxnSpPr>
          <p:nvPr/>
        </p:nvCxnSpPr>
        <p:spPr>
          <a:xfrm flipV="1">
            <a:off x="1239855" y="2690653"/>
            <a:ext cx="1767169" cy="69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4" name="Elbow Connector 23"/>
          <p:cNvCxnSpPr>
            <a:stCxn id="368" idx="1"/>
            <a:endCxn id="515" idx="6"/>
          </p:cNvCxnSpPr>
          <p:nvPr/>
        </p:nvCxnSpPr>
        <p:spPr>
          <a:xfrm flipV="1">
            <a:off x="2743015" y="2809681"/>
            <a:ext cx="262895" cy="595534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37" name="Elbow Connector 36"/>
          <p:cNvCxnSpPr>
            <a:stCxn id="513" idx="1"/>
            <a:endCxn id="584" idx="6"/>
          </p:cNvCxnSpPr>
          <p:nvPr/>
        </p:nvCxnSpPr>
        <p:spPr>
          <a:xfrm>
            <a:off x="3157452" y="2748512"/>
            <a:ext cx="136894" cy="67517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519" name="Group 518"/>
          <p:cNvGrpSpPr/>
          <p:nvPr/>
        </p:nvGrpSpPr>
        <p:grpSpPr>
          <a:xfrm>
            <a:off x="2191542" y="2605210"/>
            <a:ext cx="171490" cy="307424"/>
            <a:chOff x="2119626" y="1550074"/>
            <a:chExt cx="171490" cy="307424"/>
          </a:xfrm>
        </p:grpSpPr>
        <p:pic>
          <p:nvPicPr>
            <p:cNvPr id="532" name="Picture 531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143313" y="1550074"/>
              <a:ext cx="147803" cy="307424"/>
            </a:xfrm>
            <a:prstGeom prst="rect">
              <a:avLst/>
            </a:prstGeom>
          </p:spPr>
        </p:pic>
        <p:sp>
          <p:nvSpPr>
            <p:cNvPr id="533" name="Oval 532"/>
            <p:cNvSpPr/>
            <p:nvPr/>
          </p:nvSpPr>
          <p:spPr>
            <a:xfrm flipH="1" flipV="1">
              <a:off x="2120740" y="161911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4" name="Oval 533"/>
            <p:cNvSpPr/>
            <p:nvPr/>
          </p:nvSpPr>
          <p:spPr>
            <a:xfrm flipH="1" flipV="1">
              <a:off x="2119626" y="172479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35" name="Rectangle 534"/>
          <p:cNvSpPr/>
          <p:nvPr/>
        </p:nvSpPr>
        <p:spPr>
          <a:xfrm>
            <a:off x="1695935" y="2751016"/>
            <a:ext cx="406403" cy="13286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 smtClean="0"/>
              <a:t>1000</a:t>
            </a:r>
            <a:endParaRPr lang="en-GB" sz="800" dirty="0"/>
          </a:p>
        </p:txBody>
      </p:sp>
      <p:cxnSp>
        <p:nvCxnSpPr>
          <p:cNvPr id="536" name="Straight Arrow Connector 535"/>
          <p:cNvCxnSpPr>
            <a:stCxn id="535" idx="3"/>
            <a:endCxn id="534" idx="6"/>
          </p:cNvCxnSpPr>
          <p:nvPr/>
        </p:nvCxnSpPr>
        <p:spPr>
          <a:xfrm flipV="1">
            <a:off x="2102338" y="2810986"/>
            <a:ext cx="89204" cy="64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599059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Rectangle 255"/>
          <p:cNvSpPr/>
          <p:nvPr/>
        </p:nvSpPr>
        <p:spPr>
          <a:xfrm>
            <a:off x="6111728" y="3957280"/>
            <a:ext cx="477813" cy="51268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Fuel Map</a:t>
            </a:r>
          </a:p>
          <a:p>
            <a:pPr algn="ctr"/>
            <a:r>
              <a:rPr lang="en-GB" sz="600" dirty="0" smtClean="0"/>
              <a:t>g/h</a:t>
            </a:r>
            <a:endParaRPr lang="en-GB" sz="600" dirty="0"/>
          </a:p>
        </p:txBody>
      </p:sp>
      <p:sp>
        <p:nvSpPr>
          <p:cNvPr id="147" name="TextBox 146"/>
          <p:cNvSpPr txBox="1"/>
          <p:nvPr/>
        </p:nvSpPr>
        <p:spPr>
          <a:xfrm>
            <a:off x="4050552" y="246483"/>
            <a:ext cx="29735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Electrical System</a:t>
            </a:r>
            <a:endParaRPr lang="en-GB" sz="3200" dirty="0"/>
          </a:p>
        </p:txBody>
      </p:sp>
      <p:sp>
        <p:nvSpPr>
          <p:cNvPr id="398" name="Rectangle 397"/>
          <p:cNvSpPr/>
          <p:nvPr/>
        </p:nvSpPr>
        <p:spPr>
          <a:xfrm>
            <a:off x="6110403" y="3319850"/>
            <a:ext cx="477813" cy="51268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Fuel Map</a:t>
            </a:r>
          </a:p>
          <a:p>
            <a:pPr algn="ctr"/>
            <a:r>
              <a:rPr lang="en-GB" sz="600" dirty="0" smtClean="0"/>
              <a:t>g/h</a:t>
            </a:r>
            <a:endParaRPr lang="en-GB" sz="600" dirty="0"/>
          </a:p>
        </p:txBody>
      </p:sp>
      <p:sp>
        <p:nvSpPr>
          <p:cNvPr id="404" name="TextBox 403"/>
          <p:cNvSpPr txBox="1"/>
          <p:nvPr/>
        </p:nvSpPr>
        <p:spPr>
          <a:xfrm>
            <a:off x="5492425" y="3792347"/>
            <a:ext cx="44435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T</a:t>
            </a:r>
            <a:r>
              <a:rPr lang="en-GB" sz="600" dirty="0" smtClean="0"/>
              <a:t>D + HP</a:t>
            </a:r>
            <a:endParaRPr lang="en-GB" sz="800" dirty="0"/>
          </a:p>
        </p:txBody>
      </p:sp>
      <p:sp>
        <p:nvSpPr>
          <p:cNvPr id="432" name="Flowchart: Terminator 431"/>
          <p:cNvSpPr/>
          <p:nvPr/>
        </p:nvSpPr>
        <p:spPr>
          <a:xfrm>
            <a:off x="7435569" y="4077234"/>
            <a:ext cx="936518" cy="254500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 smtClean="0"/>
              <a:t>Fuel Consumption (T</a:t>
            </a:r>
            <a:r>
              <a:rPr lang="en-GB" sz="500" dirty="0" smtClean="0"/>
              <a:t>D + HP</a:t>
            </a:r>
            <a:r>
              <a:rPr lang="en-GB" sz="700" dirty="0" smtClean="0"/>
              <a:t>, N)</a:t>
            </a:r>
            <a:endParaRPr lang="en-GB" sz="700" dirty="0"/>
          </a:p>
        </p:txBody>
      </p:sp>
      <p:cxnSp>
        <p:nvCxnSpPr>
          <p:cNvPr id="434" name="Straight Arrow Connector 433"/>
          <p:cNvCxnSpPr>
            <a:stCxn id="256" idx="3"/>
            <a:endCxn id="504" idx="1"/>
          </p:cNvCxnSpPr>
          <p:nvPr/>
        </p:nvCxnSpPr>
        <p:spPr>
          <a:xfrm>
            <a:off x="6589541" y="4213620"/>
            <a:ext cx="572926" cy="15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24" name="Oval 223"/>
          <p:cNvSpPr/>
          <p:nvPr/>
        </p:nvSpPr>
        <p:spPr>
          <a:xfrm flipH="1" flipV="1">
            <a:off x="6078390" y="4075360"/>
            <a:ext cx="45719" cy="62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3" name="Elbow Connector 132"/>
          <p:cNvCxnSpPr>
            <a:stCxn id="320" idx="1"/>
            <a:endCxn id="419" idx="6"/>
          </p:cNvCxnSpPr>
          <p:nvPr/>
        </p:nvCxnSpPr>
        <p:spPr>
          <a:xfrm>
            <a:off x="3570798" y="3667698"/>
            <a:ext cx="1668189" cy="361261"/>
          </a:xfrm>
          <a:prstGeom prst="bentConnector3">
            <a:avLst>
              <a:gd name="adj1" fmla="val 50000"/>
            </a:avLst>
          </a:prstGeom>
          <a:ln>
            <a:solidFill>
              <a:srgbClr val="E47E0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338" name="Group 337"/>
          <p:cNvGrpSpPr/>
          <p:nvPr/>
        </p:nvGrpSpPr>
        <p:grpSpPr>
          <a:xfrm>
            <a:off x="2737864" y="3475224"/>
            <a:ext cx="177402" cy="263401"/>
            <a:chOff x="1426057" y="1874219"/>
            <a:chExt cx="177402" cy="263401"/>
          </a:xfrm>
        </p:grpSpPr>
        <p:pic>
          <p:nvPicPr>
            <p:cNvPr id="339" name="Picture 33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42492" y="1874219"/>
              <a:ext cx="160967" cy="263401"/>
            </a:xfrm>
            <a:prstGeom prst="rect">
              <a:avLst/>
            </a:prstGeom>
          </p:spPr>
        </p:pic>
        <p:sp>
          <p:nvSpPr>
            <p:cNvPr id="340" name="Oval 339"/>
            <p:cNvSpPr/>
            <p:nvPr/>
          </p:nvSpPr>
          <p:spPr>
            <a:xfrm flipH="1" flipV="1">
              <a:off x="1427171" y="192454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1" name="Oval 340"/>
            <p:cNvSpPr/>
            <p:nvPr/>
          </p:nvSpPr>
          <p:spPr>
            <a:xfrm flipH="1" flipV="1">
              <a:off x="1426057" y="203022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14" name="Group 413"/>
          <p:cNvGrpSpPr/>
          <p:nvPr/>
        </p:nvGrpSpPr>
        <p:grpSpPr>
          <a:xfrm>
            <a:off x="5238987" y="3841898"/>
            <a:ext cx="177402" cy="263401"/>
            <a:chOff x="1426057" y="1874219"/>
            <a:chExt cx="177402" cy="263401"/>
          </a:xfrm>
        </p:grpSpPr>
        <p:pic>
          <p:nvPicPr>
            <p:cNvPr id="417" name="Picture 41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42492" y="1874219"/>
              <a:ext cx="160967" cy="263401"/>
            </a:xfrm>
            <a:prstGeom prst="rect">
              <a:avLst/>
            </a:prstGeom>
          </p:spPr>
        </p:pic>
        <p:sp>
          <p:nvSpPr>
            <p:cNvPr id="418" name="Oval 417"/>
            <p:cNvSpPr/>
            <p:nvPr/>
          </p:nvSpPr>
          <p:spPr>
            <a:xfrm flipH="1" flipV="1">
              <a:off x="1427171" y="192454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9" name="Oval 418"/>
            <p:cNvSpPr/>
            <p:nvPr/>
          </p:nvSpPr>
          <p:spPr>
            <a:xfrm flipH="1" flipV="1">
              <a:off x="1426057" y="203022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43" name="Flowchart: Terminator 342"/>
          <p:cNvSpPr/>
          <p:nvPr/>
        </p:nvSpPr>
        <p:spPr>
          <a:xfrm>
            <a:off x="4189151" y="1973874"/>
            <a:ext cx="885450" cy="228748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 smtClean="0"/>
              <a:t>Regen Power: P</a:t>
            </a:r>
            <a:r>
              <a:rPr lang="en-GB" sz="500" dirty="0" smtClean="0"/>
              <a:t>E(Over-un)</a:t>
            </a:r>
            <a:endParaRPr lang="en-GB" sz="700" dirty="0"/>
          </a:p>
        </p:txBody>
      </p:sp>
      <p:sp>
        <p:nvSpPr>
          <p:cNvPr id="366" name="Flowchart: Terminator 365"/>
          <p:cNvSpPr/>
          <p:nvPr/>
        </p:nvSpPr>
        <p:spPr>
          <a:xfrm>
            <a:off x="4189151" y="2290816"/>
            <a:ext cx="948640" cy="228748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 smtClean="0"/>
              <a:t>Regen Power: P</a:t>
            </a:r>
            <a:r>
              <a:rPr lang="en-GB" sz="500" dirty="0" smtClean="0"/>
              <a:t>E(Cont.)</a:t>
            </a:r>
            <a:endParaRPr lang="en-GB" sz="700" dirty="0"/>
          </a:p>
        </p:txBody>
      </p:sp>
      <p:pic>
        <p:nvPicPr>
          <p:cNvPr id="578" name="Picture 57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60" t="26696" r="35118" b="26550"/>
          <a:stretch/>
        </p:blipFill>
        <p:spPr>
          <a:xfrm>
            <a:off x="9710450" y="1989669"/>
            <a:ext cx="136354" cy="190261"/>
          </a:xfrm>
          <a:prstGeom prst="rect">
            <a:avLst/>
          </a:prstGeom>
        </p:spPr>
      </p:pic>
      <p:pic>
        <p:nvPicPr>
          <p:cNvPr id="580" name="Picture 57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60" t="26696" r="35118" b="26550"/>
          <a:stretch/>
        </p:blipFill>
        <p:spPr>
          <a:xfrm>
            <a:off x="9709423" y="2308229"/>
            <a:ext cx="136354" cy="190261"/>
          </a:xfrm>
          <a:prstGeom prst="rect">
            <a:avLst/>
          </a:prstGeom>
        </p:spPr>
      </p:pic>
      <p:sp>
        <p:nvSpPr>
          <p:cNvPr id="583" name="Rounded Rectangle 582"/>
          <p:cNvSpPr/>
          <p:nvPr/>
        </p:nvSpPr>
        <p:spPr>
          <a:xfrm>
            <a:off x="8810676" y="1931088"/>
            <a:ext cx="1152188" cy="960604"/>
          </a:xfrm>
          <a:prstGeom prst="roundRect">
            <a:avLst>
              <a:gd name="adj" fmla="val 3103"/>
            </a:avLst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84" name="TextBox 583"/>
          <p:cNvSpPr txBox="1"/>
          <p:nvPr/>
        </p:nvSpPr>
        <p:spPr>
          <a:xfrm>
            <a:off x="9492003" y="1802655"/>
            <a:ext cx="571194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00" dirty="0" smtClean="0"/>
              <a:t>Across Cycle</a:t>
            </a:r>
            <a:endParaRPr lang="en-GB" sz="500" dirty="0"/>
          </a:p>
        </p:txBody>
      </p:sp>
      <p:cxnSp>
        <p:nvCxnSpPr>
          <p:cNvPr id="208" name="Straight Arrow Connector 207"/>
          <p:cNvCxnSpPr>
            <a:stCxn id="578" idx="3"/>
            <a:endCxn id="476" idx="1"/>
          </p:cNvCxnSpPr>
          <p:nvPr/>
        </p:nvCxnSpPr>
        <p:spPr>
          <a:xfrm flipV="1">
            <a:off x="9846804" y="2081708"/>
            <a:ext cx="727201" cy="30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11" name="Straight Arrow Connector 210"/>
          <p:cNvCxnSpPr>
            <a:stCxn id="580" idx="3"/>
            <a:endCxn id="594" idx="1"/>
          </p:cNvCxnSpPr>
          <p:nvPr/>
        </p:nvCxnSpPr>
        <p:spPr>
          <a:xfrm flipV="1">
            <a:off x="9845777" y="2403018"/>
            <a:ext cx="739589" cy="3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594" name="Rounded Rectangle 593"/>
          <p:cNvSpPr/>
          <p:nvPr/>
        </p:nvSpPr>
        <p:spPr>
          <a:xfrm>
            <a:off x="10585366" y="2272393"/>
            <a:ext cx="1075691" cy="2612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u="sng" dirty="0"/>
              <a:t>Smart Electrical </a:t>
            </a:r>
            <a:r>
              <a:rPr lang="en-GB" sz="600" u="sng" dirty="0" smtClean="0"/>
              <a:t>: t</a:t>
            </a:r>
            <a:r>
              <a:rPr lang="en-GB" sz="600" dirty="0" smtClean="0"/>
              <a:t>otal </a:t>
            </a:r>
            <a:r>
              <a:rPr lang="en-GB" sz="600" dirty="0"/>
              <a:t>c</a:t>
            </a:r>
            <a:r>
              <a:rPr lang="en-GB" sz="600" dirty="0" smtClean="0"/>
              <a:t>ycle Electrical Energy generated (J)</a:t>
            </a:r>
            <a:endParaRPr lang="en-GB" sz="600" dirty="0"/>
          </a:p>
        </p:txBody>
      </p:sp>
      <p:sp>
        <p:nvSpPr>
          <p:cNvPr id="370" name="Oval 369"/>
          <p:cNvSpPr/>
          <p:nvPr/>
        </p:nvSpPr>
        <p:spPr>
          <a:xfrm flipH="1" flipV="1">
            <a:off x="6089405" y="4285813"/>
            <a:ext cx="45719" cy="62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1" name="Elbow Connector 150"/>
          <p:cNvCxnSpPr>
            <a:stCxn id="306" idx="3"/>
            <a:endCxn id="340" idx="6"/>
          </p:cNvCxnSpPr>
          <p:nvPr/>
        </p:nvCxnSpPr>
        <p:spPr>
          <a:xfrm>
            <a:off x="2506075" y="3492808"/>
            <a:ext cx="232903" cy="63797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64" name="Rounded Rectangle 263"/>
          <p:cNvSpPr/>
          <p:nvPr/>
        </p:nvSpPr>
        <p:spPr>
          <a:xfrm>
            <a:off x="739275" y="1833859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</a:t>
            </a:r>
            <a:r>
              <a:rPr lang="en-GB" sz="700" dirty="0" smtClean="0">
                <a:solidFill>
                  <a:srgbClr val="000000"/>
                </a:solidFill>
              </a:rPr>
              <a:t>6</a:t>
            </a:r>
            <a:endParaRPr lang="en-GB" sz="700" dirty="0">
              <a:solidFill>
                <a:srgbClr val="000000"/>
              </a:solidFill>
            </a:endParaRPr>
          </a:p>
        </p:txBody>
      </p:sp>
      <p:cxnSp>
        <p:nvCxnSpPr>
          <p:cNvPr id="11" name="Elbow Connector 10"/>
          <p:cNvCxnSpPr>
            <a:stCxn id="251" idx="3"/>
            <a:endCxn id="366" idx="1"/>
          </p:cNvCxnSpPr>
          <p:nvPr/>
        </p:nvCxnSpPr>
        <p:spPr>
          <a:xfrm>
            <a:off x="2644171" y="2243086"/>
            <a:ext cx="1544980" cy="162104"/>
          </a:xfrm>
          <a:prstGeom prst="bentConnector3">
            <a:avLst>
              <a:gd name="adj1" fmla="val 6497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40" name="Rounded Rectangle 239"/>
          <p:cNvSpPr/>
          <p:nvPr/>
        </p:nvSpPr>
        <p:spPr>
          <a:xfrm>
            <a:off x="2014286" y="1855144"/>
            <a:ext cx="629885" cy="144265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Over-run Flag</a:t>
            </a:r>
            <a:endParaRPr lang="en-GB" sz="600" dirty="0"/>
          </a:p>
        </p:txBody>
      </p:sp>
      <p:sp>
        <p:nvSpPr>
          <p:cNvPr id="244" name="Rounded Rectangle 243"/>
          <p:cNvSpPr/>
          <p:nvPr/>
        </p:nvSpPr>
        <p:spPr>
          <a:xfrm>
            <a:off x="733975" y="2146324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8</a:t>
            </a:r>
            <a:endParaRPr lang="en-GB" sz="700" dirty="0" smtClean="0">
              <a:solidFill>
                <a:srgbClr val="000000"/>
              </a:solidFill>
            </a:endParaRPr>
          </a:p>
        </p:txBody>
      </p:sp>
      <p:cxnSp>
        <p:nvCxnSpPr>
          <p:cNvPr id="7" name="Straight Arrow Connector 6"/>
          <p:cNvCxnSpPr>
            <a:stCxn id="264" idx="3"/>
            <a:endCxn id="240" idx="1"/>
          </p:cNvCxnSpPr>
          <p:nvPr/>
        </p:nvCxnSpPr>
        <p:spPr>
          <a:xfrm flipV="1">
            <a:off x="1367611" y="1927277"/>
            <a:ext cx="646675" cy="12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244" idx="3"/>
            <a:endCxn id="251" idx="1"/>
          </p:cNvCxnSpPr>
          <p:nvPr/>
        </p:nvCxnSpPr>
        <p:spPr>
          <a:xfrm>
            <a:off x="1362311" y="2241019"/>
            <a:ext cx="227215" cy="20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51" name="Rounded Rectangle 250"/>
          <p:cNvSpPr/>
          <p:nvPr/>
        </p:nvSpPr>
        <p:spPr>
          <a:xfrm>
            <a:off x="1589526" y="2148141"/>
            <a:ext cx="1054645" cy="1898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u="sng" dirty="0"/>
              <a:t>Smart Electrical : </a:t>
            </a:r>
            <a:r>
              <a:rPr lang="en-GB" sz="600" dirty="0"/>
              <a:t>alternator power gen. at crank</a:t>
            </a:r>
          </a:p>
        </p:txBody>
      </p:sp>
      <p:grpSp>
        <p:nvGrpSpPr>
          <p:cNvPr id="257" name="Group 256"/>
          <p:cNvGrpSpPr/>
          <p:nvPr/>
        </p:nvGrpSpPr>
        <p:grpSpPr>
          <a:xfrm>
            <a:off x="2908512" y="1933595"/>
            <a:ext cx="171490" cy="307424"/>
            <a:chOff x="2119626" y="1550074"/>
            <a:chExt cx="171490" cy="307424"/>
          </a:xfrm>
        </p:grpSpPr>
        <p:pic>
          <p:nvPicPr>
            <p:cNvPr id="258" name="Picture 25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143313" y="1550074"/>
              <a:ext cx="147803" cy="307424"/>
            </a:xfrm>
            <a:prstGeom prst="rect">
              <a:avLst/>
            </a:prstGeom>
          </p:spPr>
        </p:pic>
        <p:sp>
          <p:nvSpPr>
            <p:cNvPr id="259" name="Oval 258"/>
            <p:cNvSpPr/>
            <p:nvPr/>
          </p:nvSpPr>
          <p:spPr>
            <a:xfrm flipH="1" flipV="1">
              <a:off x="2120740" y="161911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1" name="Oval 260"/>
            <p:cNvSpPr/>
            <p:nvPr/>
          </p:nvSpPr>
          <p:spPr>
            <a:xfrm flipH="1" flipV="1">
              <a:off x="2119626" y="172479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20" name="Elbow Connector 19"/>
          <p:cNvCxnSpPr>
            <a:stCxn id="240" idx="3"/>
            <a:endCxn id="259" idx="6"/>
          </p:cNvCxnSpPr>
          <p:nvPr/>
        </p:nvCxnSpPr>
        <p:spPr>
          <a:xfrm>
            <a:off x="2644171" y="1927277"/>
            <a:ext cx="265455" cy="106414"/>
          </a:xfrm>
          <a:prstGeom prst="bentConnector3">
            <a:avLst>
              <a:gd name="adj1" fmla="val 3611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1" name="Elbow Connector 30"/>
          <p:cNvCxnSpPr>
            <a:stCxn id="251" idx="3"/>
            <a:endCxn id="261" idx="6"/>
          </p:cNvCxnSpPr>
          <p:nvPr/>
        </p:nvCxnSpPr>
        <p:spPr>
          <a:xfrm flipV="1">
            <a:off x="2644171" y="2139371"/>
            <a:ext cx="264341" cy="103715"/>
          </a:xfrm>
          <a:prstGeom prst="bentConnector3">
            <a:avLst>
              <a:gd name="adj1" fmla="val 36052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4" name="Elbow Connector 33"/>
          <p:cNvCxnSpPr>
            <a:stCxn id="258" idx="3"/>
            <a:endCxn id="343" idx="1"/>
          </p:cNvCxnSpPr>
          <p:nvPr/>
        </p:nvCxnSpPr>
        <p:spPr>
          <a:xfrm>
            <a:off x="3080002" y="2087307"/>
            <a:ext cx="1109149" cy="94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92" name="Rounded Rectangle 291"/>
          <p:cNvSpPr/>
          <p:nvPr/>
        </p:nvSpPr>
        <p:spPr>
          <a:xfrm>
            <a:off x="728111" y="3746573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</a:t>
            </a:r>
            <a:r>
              <a:rPr lang="en-GB" sz="700" dirty="0" smtClean="0">
                <a:solidFill>
                  <a:srgbClr val="000000"/>
                </a:solidFill>
              </a:rPr>
              <a:t>1</a:t>
            </a:r>
            <a:endParaRPr lang="en-GB" sz="700" dirty="0">
              <a:solidFill>
                <a:srgbClr val="000000"/>
              </a:solidFill>
            </a:endParaRPr>
          </a:p>
        </p:txBody>
      </p:sp>
      <p:sp>
        <p:nvSpPr>
          <p:cNvPr id="293" name="Rounded Rectangle 292"/>
          <p:cNvSpPr/>
          <p:nvPr/>
        </p:nvSpPr>
        <p:spPr>
          <a:xfrm>
            <a:off x="1518082" y="3688021"/>
            <a:ext cx="987993" cy="3007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Average power demand at crank from HVAC Mechanicals</a:t>
            </a:r>
            <a:endParaRPr lang="en-GB" sz="600" dirty="0"/>
          </a:p>
        </p:txBody>
      </p:sp>
      <p:cxnSp>
        <p:nvCxnSpPr>
          <p:cNvPr id="295" name="Elbow Connector 294"/>
          <p:cNvCxnSpPr>
            <a:stCxn id="292" idx="3"/>
            <a:endCxn id="293" idx="1"/>
          </p:cNvCxnSpPr>
          <p:nvPr/>
        </p:nvCxnSpPr>
        <p:spPr>
          <a:xfrm flipV="1">
            <a:off x="1356447" y="3838407"/>
            <a:ext cx="161635" cy="286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6" name="Elbow Connector 45"/>
          <p:cNvCxnSpPr>
            <a:stCxn id="293" idx="3"/>
            <a:endCxn id="341" idx="6"/>
          </p:cNvCxnSpPr>
          <p:nvPr/>
        </p:nvCxnSpPr>
        <p:spPr>
          <a:xfrm flipV="1">
            <a:off x="2506075" y="3662285"/>
            <a:ext cx="231789" cy="176122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06" name="Rounded Rectangle 305"/>
          <p:cNvSpPr/>
          <p:nvPr/>
        </p:nvSpPr>
        <p:spPr>
          <a:xfrm>
            <a:off x="1520603" y="3354985"/>
            <a:ext cx="985472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Average power demand  at crank from Pneumatics</a:t>
            </a:r>
            <a:endParaRPr lang="en-GB" sz="600" dirty="0"/>
          </a:p>
        </p:txBody>
      </p:sp>
      <p:sp>
        <p:nvSpPr>
          <p:cNvPr id="308" name="Rounded Rectangle 307"/>
          <p:cNvSpPr/>
          <p:nvPr/>
        </p:nvSpPr>
        <p:spPr>
          <a:xfrm>
            <a:off x="728415" y="3398683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</a:t>
            </a:r>
            <a:r>
              <a:rPr lang="en-GB" sz="700" dirty="0" smtClean="0">
                <a:solidFill>
                  <a:srgbClr val="000000"/>
                </a:solidFill>
              </a:rPr>
              <a:t>3</a:t>
            </a:r>
            <a:endParaRPr lang="en-GB" sz="700" dirty="0">
              <a:solidFill>
                <a:srgbClr val="000000"/>
              </a:solidFill>
            </a:endParaRPr>
          </a:p>
        </p:txBody>
      </p:sp>
      <p:cxnSp>
        <p:nvCxnSpPr>
          <p:cNvPr id="52" name="Straight Arrow Connector 51"/>
          <p:cNvCxnSpPr>
            <a:stCxn id="308" idx="3"/>
            <a:endCxn id="306" idx="1"/>
          </p:cNvCxnSpPr>
          <p:nvPr/>
        </p:nvCxnSpPr>
        <p:spPr>
          <a:xfrm flipV="1">
            <a:off x="1356751" y="3492808"/>
            <a:ext cx="163852" cy="5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314" name="Group 313"/>
          <p:cNvGrpSpPr/>
          <p:nvPr/>
        </p:nvGrpSpPr>
        <p:grpSpPr>
          <a:xfrm>
            <a:off x="3419256" y="3510495"/>
            <a:ext cx="151542" cy="314406"/>
            <a:chOff x="2125628" y="1155568"/>
            <a:chExt cx="151542" cy="314406"/>
          </a:xfrm>
        </p:grpSpPr>
        <p:pic>
          <p:nvPicPr>
            <p:cNvPr id="320" name="Picture 31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flipH="1">
              <a:off x="2150685" y="1155568"/>
              <a:ext cx="126485" cy="314406"/>
            </a:xfrm>
            <a:prstGeom prst="rect">
              <a:avLst/>
            </a:prstGeom>
          </p:spPr>
        </p:pic>
        <p:sp>
          <p:nvSpPr>
            <p:cNvPr id="321" name="Oval 320"/>
            <p:cNvSpPr/>
            <p:nvPr/>
          </p:nvSpPr>
          <p:spPr>
            <a:xfrm flipH="1" flipV="1">
              <a:off x="2126742" y="122386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2" name="Oval 321"/>
            <p:cNvSpPr/>
            <p:nvPr/>
          </p:nvSpPr>
          <p:spPr>
            <a:xfrm flipH="1" flipV="1">
              <a:off x="2125628" y="134288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67" name="Elbow Connector 66"/>
          <p:cNvCxnSpPr>
            <a:stCxn id="316" idx="1"/>
            <a:endCxn id="322" idx="6"/>
          </p:cNvCxnSpPr>
          <p:nvPr/>
        </p:nvCxnSpPr>
        <p:spPr>
          <a:xfrm flipV="1">
            <a:off x="3180887" y="3728867"/>
            <a:ext cx="238369" cy="638059"/>
          </a:xfrm>
          <a:prstGeom prst="bentConnector3">
            <a:avLst>
              <a:gd name="adj1" fmla="val 50000"/>
            </a:avLst>
          </a:prstGeom>
          <a:noFill/>
          <a:ln w="6350" cap="flat" cmpd="sng" algn="ctr">
            <a:solidFill>
              <a:srgbClr val="469C23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69" name="Elbow Connector 68"/>
          <p:cNvCxnSpPr>
            <a:stCxn id="339" idx="3"/>
            <a:endCxn id="321" idx="6"/>
          </p:cNvCxnSpPr>
          <p:nvPr/>
        </p:nvCxnSpPr>
        <p:spPr>
          <a:xfrm>
            <a:off x="2915266" y="3606925"/>
            <a:ext cx="505104" cy="2914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33" name="Rounded Rectangle 332"/>
          <p:cNvSpPr/>
          <p:nvPr/>
        </p:nvSpPr>
        <p:spPr>
          <a:xfrm>
            <a:off x="606318" y="1547447"/>
            <a:ext cx="9811590" cy="4599354"/>
          </a:xfrm>
          <a:prstGeom prst="roundRect">
            <a:avLst>
              <a:gd name="adj" fmla="val 3444"/>
            </a:avLst>
          </a:prstGeom>
          <a:noFill/>
          <a:ln w="12700" cap="flat" cmpd="sng" algn="ctr">
            <a:solidFill>
              <a:schemeClr val="accent1">
                <a:shade val="50000"/>
              </a:schemeClr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4" name="TextBox 333"/>
          <p:cNvSpPr txBox="1"/>
          <p:nvPr/>
        </p:nvSpPr>
        <p:spPr>
          <a:xfrm>
            <a:off x="616437" y="1233811"/>
            <a:ext cx="9206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Module 11: Electrical energy and </a:t>
            </a:r>
            <a:r>
              <a:rPr lang="en-GB" dirty="0"/>
              <a:t>FC </a:t>
            </a:r>
            <a:r>
              <a:rPr lang="en-GB" dirty="0" smtClean="0"/>
              <a:t>calculations </a:t>
            </a:r>
            <a:r>
              <a:rPr lang="en-GB" dirty="0"/>
              <a:t>for smart and non-smart </a:t>
            </a:r>
            <a:r>
              <a:rPr lang="en-GB" dirty="0" smtClean="0"/>
              <a:t>systems over </a:t>
            </a:r>
            <a:r>
              <a:rPr lang="en-GB" dirty="0"/>
              <a:t>the </a:t>
            </a:r>
            <a:r>
              <a:rPr lang="en-GB" dirty="0" smtClean="0"/>
              <a:t>cycle</a:t>
            </a:r>
            <a:endParaRPr lang="en-GB" dirty="0"/>
          </a:p>
        </p:txBody>
      </p:sp>
      <p:cxnSp>
        <p:nvCxnSpPr>
          <p:cNvPr id="101" name="Straight Arrow Connector 100"/>
          <p:cNvCxnSpPr>
            <a:stCxn id="432" idx="3"/>
            <a:endCxn id="273" idx="6"/>
          </p:cNvCxnSpPr>
          <p:nvPr/>
        </p:nvCxnSpPr>
        <p:spPr>
          <a:xfrm flipV="1">
            <a:off x="8372087" y="4202461"/>
            <a:ext cx="175453" cy="20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72" name="Rounded Rectangle 471"/>
          <p:cNvSpPr/>
          <p:nvPr/>
        </p:nvSpPr>
        <p:spPr>
          <a:xfrm>
            <a:off x="10588519" y="4108413"/>
            <a:ext cx="1102166" cy="31010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Total Cycle  </a:t>
            </a:r>
            <a:r>
              <a:rPr lang="en-GB" sz="600" dirty="0"/>
              <a:t>Fuel </a:t>
            </a:r>
            <a:r>
              <a:rPr lang="en-GB" sz="600" dirty="0" smtClean="0"/>
              <a:t>Consumption: zero electrical load (g)</a:t>
            </a:r>
            <a:endParaRPr lang="en-GB" sz="600" dirty="0"/>
          </a:p>
        </p:txBody>
      </p:sp>
      <p:sp>
        <p:nvSpPr>
          <p:cNvPr id="476" name="Rounded Rectangle 475"/>
          <p:cNvSpPr/>
          <p:nvPr/>
        </p:nvSpPr>
        <p:spPr>
          <a:xfrm>
            <a:off x="10574005" y="1940055"/>
            <a:ext cx="1092589" cy="28330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u="sng" dirty="0"/>
              <a:t>Smart Electrical </a:t>
            </a:r>
            <a:r>
              <a:rPr lang="en-GB" sz="600" u="sng" dirty="0" smtClean="0"/>
              <a:t>: t</a:t>
            </a:r>
            <a:r>
              <a:rPr lang="en-GB" sz="600" dirty="0" smtClean="0"/>
              <a:t>otal </a:t>
            </a:r>
            <a:r>
              <a:rPr lang="en-GB" sz="600" dirty="0"/>
              <a:t>c</a:t>
            </a:r>
            <a:r>
              <a:rPr lang="en-GB" sz="600" dirty="0" smtClean="0"/>
              <a:t>ycle Electrical Energy generated during over-run only (J)</a:t>
            </a:r>
            <a:endParaRPr lang="en-GB" sz="600" dirty="0"/>
          </a:p>
        </p:txBody>
      </p:sp>
      <p:sp>
        <p:nvSpPr>
          <p:cNvPr id="488" name="Snip Single Corner Rectangle 487"/>
          <p:cNvSpPr/>
          <p:nvPr/>
        </p:nvSpPr>
        <p:spPr>
          <a:xfrm>
            <a:off x="913193" y="4446777"/>
            <a:ext cx="719559" cy="188936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Engine Speed (RPM)</a:t>
            </a:r>
            <a:endParaRPr lang="en-GB" sz="600" dirty="0"/>
          </a:p>
        </p:txBody>
      </p:sp>
      <p:cxnSp>
        <p:nvCxnSpPr>
          <p:cNvPr id="229" name="Elbow Connector 228"/>
          <p:cNvCxnSpPr>
            <a:stCxn id="488" idx="0"/>
            <a:endCxn id="370" idx="6"/>
          </p:cNvCxnSpPr>
          <p:nvPr/>
        </p:nvCxnSpPr>
        <p:spPr>
          <a:xfrm flipV="1">
            <a:off x="1632752" y="4316865"/>
            <a:ext cx="4456653" cy="224380"/>
          </a:xfrm>
          <a:prstGeom prst="bentConnector3">
            <a:avLst>
              <a:gd name="adj1" fmla="val 50000"/>
            </a:avLst>
          </a:prstGeom>
          <a:noFill/>
          <a:ln w="6350" cap="flat" cmpd="sng" algn="ctr">
            <a:solidFill>
              <a:srgbClr val="006BB7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pic>
        <p:nvPicPr>
          <p:cNvPr id="168" name="Picture 16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60" t="26696" r="35118" b="26550"/>
          <a:stretch/>
        </p:blipFill>
        <p:spPr>
          <a:xfrm>
            <a:off x="9734552" y="2644390"/>
            <a:ext cx="136354" cy="190261"/>
          </a:xfrm>
          <a:prstGeom prst="rect">
            <a:avLst/>
          </a:prstGeom>
        </p:spPr>
      </p:pic>
      <p:cxnSp>
        <p:nvCxnSpPr>
          <p:cNvPr id="170" name="Straight Arrow Connector 169"/>
          <p:cNvCxnSpPr>
            <a:stCxn id="168" idx="3"/>
            <a:endCxn id="171" idx="1"/>
          </p:cNvCxnSpPr>
          <p:nvPr/>
        </p:nvCxnSpPr>
        <p:spPr>
          <a:xfrm>
            <a:off x="9870906" y="2739521"/>
            <a:ext cx="716208" cy="16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71" name="Rounded Rectangle 170"/>
          <p:cNvSpPr/>
          <p:nvPr/>
        </p:nvSpPr>
        <p:spPr>
          <a:xfrm>
            <a:off x="10587114" y="2614043"/>
            <a:ext cx="1081256" cy="25420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Stop Start sensitive: Total Cycle </a:t>
            </a:r>
            <a:r>
              <a:rPr lang="en-GB" sz="600" dirty="0"/>
              <a:t>Electrical </a:t>
            </a:r>
            <a:r>
              <a:rPr lang="en-GB" sz="600" dirty="0" smtClean="0"/>
              <a:t>Demand (J)</a:t>
            </a:r>
            <a:endParaRPr lang="en-GB" sz="600" dirty="0"/>
          </a:p>
        </p:txBody>
      </p:sp>
      <p:cxnSp>
        <p:nvCxnSpPr>
          <p:cNvPr id="173" name="Elbow Connector 172"/>
          <p:cNvCxnSpPr>
            <a:stCxn id="179" idx="3"/>
            <a:endCxn id="402" idx="6"/>
          </p:cNvCxnSpPr>
          <p:nvPr/>
        </p:nvCxnSpPr>
        <p:spPr>
          <a:xfrm>
            <a:off x="2644171" y="2739272"/>
            <a:ext cx="6411140" cy="44868"/>
          </a:xfrm>
          <a:prstGeom prst="bentConnector3">
            <a:avLst>
              <a:gd name="adj1" fmla="val 55364"/>
            </a:avLst>
          </a:prstGeom>
          <a:noFill/>
          <a:ln w="6350" cap="flat" cmpd="sng" algn="ctr">
            <a:solidFill>
              <a:srgbClr val="469C23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76" name="Rounded Rectangle 175"/>
          <p:cNvSpPr/>
          <p:nvPr/>
        </p:nvSpPr>
        <p:spPr>
          <a:xfrm>
            <a:off x="739275" y="2633837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</a:t>
            </a:r>
            <a:r>
              <a:rPr lang="en-GB" sz="700" dirty="0" smtClean="0">
                <a:solidFill>
                  <a:srgbClr val="000000"/>
                </a:solidFill>
              </a:rPr>
              <a:t>6</a:t>
            </a:r>
            <a:endParaRPr lang="en-GB" sz="700" dirty="0">
              <a:solidFill>
                <a:srgbClr val="000000"/>
              </a:solidFill>
            </a:endParaRPr>
          </a:p>
        </p:txBody>
      </p:sp>
      <p:sp>
        <p:nvSpPr>
          <p:cNvPr id="179" name="Rounded Rectangle 178"/>
          <p:cNvSpPr/>
          <p:nvPr/>
        </p:nvSpPr>
        <p:spPr>
          <a:xfrm>
            <a:off x="1589748" y="2575349"/>
            <a:ext cx="1054423" cy="3278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/>
              <a:t>Average power </a:t>
            </a:r>
            <a:r>
              <a:rPr lang="en-GB" sz="600" dirty="0" smtClean="0"/>
              <a:t>demand at </a:t>
            </a:r>
            <a:r>
              <a:rPr lang="en-GB" sz="600" dirty="0"/>
              <a:t>crank from Electrics (including HVAC electrics)</a:t>
            </a:r>
          </a:p>
        </p:txBody>
      </p:sp>
      <p:cxnSp>
        <p:nvCxnSpPr>
          <p:cNvPr id="180" name="Elbow Connector 179"/>
          <p:cNvCxnSpPr>
            <a:endCxn id="179" idx="1"/>
          </p:cNvCxnSpPr>
          <p:nvPr/>
        </p:nvCxnSpPr>
        <p:spPr>
          <a:xfrm flipV="1">
            <a:off x="1367611" y="2739272"/>
            <a:ext cx="222137" cy="28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181" name="Group 180"/>
          <p:cNvGrpSpPr/>
          <p:nvPr/>
        </p:nvGrpSpPr>
        <p:grpSpPr>
          <a:xfrm>
            <a:off x="3411018" y="2826964"/>
            <a:ext cx="151542" cy="314406"/>
            <a:chOff x="2125628" y="1155568"/>
            <a:chExt cx="151542" cy="314406"/>
          </a:xfrm>
        </p:grpSpPr>
        <p:pic>
          <p:nvPicPr>
            <p:cNvPr id="185" name="Picture 18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flipH="1">
              <a:off x="2150685" y="1155568"/>
              <a:ext cx="126485" cy="314406"/>
            </a:xfrm>
            <a:prstGeom prst="rect">
              <a:avLst/>
            </a:prstGeom>
          </p:spPr>
        </p:pic>
        <p:sp>
          <p:nvSpPr>
            <p:cNvPr id="186" name="Oval 185"/>
            <p:cNvSpPr/>
            <p:nvPr/>
          </p:nvSpPr>
          <p:spPr>
            <a:xfrm flipH="1" flipV="1">
              <a:off x="2126742" y="122386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7" name="Oval 186"/>
            <p:cNvSpPr/>
            <p:nvPr/>
          </p:nvSpPr>
          <p:spPr>
            <a:xfrm flipH="1" flipV="1">
              <a:off x="2125628" y="134288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99" name="Elbow Connector 198"/>
          <p:cNvCxnSpPr/>
          <p:nvPr/>
        </p:nvCxnSpPr>
        <p:spPr>
          <a:xfrm flipV="1">
            <a:off x="3180887" y="3045336"/>
            <a:ext cx="230131" cy="1321590"/>
          </a:xfrm>
          <a:prstGeom prst="bentConnector3">
            <a:avLst>
              <a:gd name="adj1" fmla="val 50000"/>
            </a:avLst>
          </a:prstGeom>
          <a:noFill/>
          <a:ln w="6350" cap="flat" cmpd="sng" algn="ctr">
            <a:solidFill>
              <a:srgbClr val="469C23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9" name="Elbow Connector 8"/>
          <p:cNvCxnSpPr>
            <a:stCxn id="251" idx="3"/>
            <a:endCxn id="186" idx="6"/>
          </p:cNvCxnSpPr>
          <p:nvPr/>
        </p:nvCxnSpPr>
        <p:spPr>
          <a:xfrm>
            <a:off x="2644171" y="2243086"/>
            <a:ext cx="767961" cy="683222"/>
          </a:xfrm>
          <a:prstGeom prst="bentConnector3">
            <a:avLst>
              <a:gd name="adj1" fmla="val 12346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200" name="Group 199"/>
          <p:cNvGrpSpPr/>
          <p:nvPr/>
        </p:nvGrpSpPr>
        <p:grpSpPr>
          <a:xfrm>
            <a:off x="5634403" y="3331152"/>
            <a:ext cx="177402" cy="263401"/>
            <a:chOff x="1426057" y="1874219"/>
            <a:chExt cx="177402" cy="263401"/>
          </a:xfrm>
        </p:grpSpPr>
        <p:pic>
          <p:nvPicPr>
            <p:cNvPr id="201" name="Picture 20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42492" y="1874219"/>
              <a:ext cx="160967" cy="263401"/>
            </a:xfrm>
            <a:prstGeom prst="rect">
              <a:avLst/>
            </a:prstGeom>
          </p:spPr>
        </p:pic>
        <p:sp>
          <p:nvSpPr>
            <p:cNvPr id="202" name="Oval 201"/>
            <p:cNvSpPr/>
            <p:nvPr/>
          </p:nvSpPr>
          <p:spPr>
            <a:xfrm flipH="1" flipV="1">
              <a:off x="1427171" y="192454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3" name="Oval 202"/>
            <p:cNvSpPr/>
            <p:nvPr/>
          </p:nvSpPr>
          <p:spPr>
            <a:xfrm flipH="1" flipV="1">
              <a:off x="1426057" y="203022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4" name="Elbow Connector 13"/>
          <p:cNvCxnSpPr>
            <a:stCxn id="417" idx="3"/>
            <a:endCxn id="203" idx="6"/>
          </p:cNvCxnSpPr>
          <p:nvPr/>
        </p:nvCxnSpPr>
        <p:spPr>
          <a:xfrm flipV="1">
            <a:off x="5416389" y="3518213"/>
            <a:ext cx="218014" cy="455386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7" name="Elbow Connector 16"/>
          <p:cNvCxnSpPr>
            <a:stCxn id="185" idx="1"/>
            <a:endCxn id="202" idx="6"/>
          </p:cNvCxnSpPr>
          <p:nvPr/>
        </p:nvCxnSpPr>
        <p:spPr>
          <a:xfrm>
            <a:off x="3562560" y="2984167"/>
            <a:ext cx="2072957" cy="428366"/>
          </a:xfrm>
          <a:prstGeom prst="bentConnector3">
            <a:avLst>
              <a:gd name="adj1" fmla="val 94488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04" name="Oval 203"/>
          <p:cNvSpPr/>
          <p:nvPr/>
        </p:nvSpPr>
        <p:spPr>
          <a:xfrm flipH="1" flipV="1">
            <a:off x="6082509" y="3433564"/>
            <a:ext cx="45719" cy="62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" name="Straight Arrow Connector 20"/>
          <p:cNvCxnSpPr>
            <a:stCxn id="201" idx="3"/>
            <a:endCxn id="204" idx="6"/>
          </p:cNvCxnSpPr>
          <p:nvPr/>
        </p:nvCxnSpPr>
        <p:spPr>
          <a:xfrm>
            <a:off x="5811805" y="3462853"/>
            <a:ext cx="270704" cy="17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05" name="TextBox 204"/>
          <p:cNvSpPr txBox="1"/>
          <p:nvPr/>
        </p:nvSpPr>
        <p:spPr>
          <a:xfrm>
            <a:off x="5713613" y="3270647"/>
            <a:ext cx="48122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T</a:t>
            </a:r>
            <a:r>
              <a:rPr lang="en-GB" sz="600" dirty="0" smtClean="0"/>
              <a:t>D + HPE</a:t>
            </a:r>
            <a:endParaRPr lang="en-GB" sz="800" dirty="0"/>
          </a:p>
        </p:txBody>
      </p:sp>
      <p:sp>
        <p:nvSpPr>
          <p:cNvPr id="206" name="Flowchart: Terminator 205"/>
          <p:cNvSpPr/>
          <p:nvPr/>
        </p:nvSpPr>
        <p:spPr>
          <a:xfrm>
            <a:off x="7439683" y="3455278"/>
            <a:ext cx="936518" cy="254500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 smtClean="0"/>
              <a:t>Fuel Consumption (T</a:t>
            </a:r>
            <a:r>
              <a:rPr lang="en-GB" sz="500" dirty="0" smtClean="0"/>
              <a:t>D + HPEs</a:t>
            </a:r>
            <a:r>
              <a:rPr lang="en-GB" sz="700" dirty="0" smtClean="0"/>
              <a:t>, N)</a:t>
            </a:r>
            <a:endParaRPr lang="en-GB" sz="700" dirty="0"/>
          </a:p>
        </p:txBody>
      </p:sp>
      <p:cxnSp>
        <p:nvCxnSpPr>
          <p:cNvPr id="207" name="Straight Arrow Connector 206"/>
          <p:cNvCxnSpPr>
            <a:stCxn id="398" idx="3"/>
            <a:endCxn id="467" idx="1"/>
          </p:cNvCxnSpPr>
          <p:nvPr/>
        </p:nvCxnSpPr>
        <p:spPr>
          <a:xfrm>
            <a:off x="6588216" y="3576190"/>
            <a:ext cx="570347" cy="20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13" name="Straight Arrow Connector 212"/>
          <p:cNvCxnSpPr>
            <a:stCxn id="206" idx="3"/>
            <a:endCxn id="269" idx="6"/>
          </p:cNvCxnSpPr>
          <p:nvPr/>
        </p:nvCxnSpPr>
        <p:spPr>
          <a:xfrm>
            <a:off x="8376201" y="3582528"/>
            <a:ext cx="177965" cy="13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14" name="Rounded Rectangle 213"/>
          <p:cNvSpPr/>
          <p:nvPr/>
        </p:nvSpPr>
        <p:spPr>
          <a:xfrm>
            <a:off x="10592638" y="3486459"/>
            <a:ext cx="1102166" cy="31010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Total Cycle  </a:t>
            </a:r>
            <a:r>
              <a:rPr lang="en-GB" sz="600" dirty="0"/>
              <a:t>Fuel </a:t>
            </a:r>
            <a:r>
              <a:rPr lang="en-GB" sz="600" dirty="0" smtClean="0"/>
              <a:t>Consumption: Smart electrical load (g)</a:t>
            </a:r>
            <a:endParaRPr lang="en-GB" sz="600" dirty="0"/>
          </a:p>
        </p:txBody>
      </p:sp>
      <p:sp>
        <p:nvSpPr>
          <p:cNvPr id="188" name="TextBox 187"/>
          <p:cNvSpPr txBox="1"/>
          <p:nvPr/>
        </p:nvSpPr>
        <p:spPr>
          <a:xfrm>
            <a:off x="11719669" y="1991494"/>
            <a:ext cx="379819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OUT 1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197" name="TextBox 196"/>
          <p:cNvSpPr txBox="1"/>
          <p:nvPr/>
        </p:nvSpPr>
        <p:spPr>
          <a:xfrm>
            <a:off x="11719669" y="2318065"/>
            <a:ext cx="379819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OUT 2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17" name="TextBox 216"/>
          <p:cNvSpPr txBox="1"/>
          <p:nvPr/>
        </p:nvSpPr>
        <p:spPr>
          <a:xfrm>
            <a:off x="11508654" y="3119591"/>
            <a:ext cx="379819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OUT 3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18" name="TextBox 217"/>
          <p:cNvSpPr txBox="1"/>
          <p:nvPr/>
        </p:nvSpPr>
        <p:spPr>
          <a:xfrm>
            <a:off x="11719669" y="3554304"/>
            <a:ext cx="379819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OUT 4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19" name="TextBox 218"/>
          <p:cNvSpPr txBox="1"/>
          <p:nvPr/>
        </p:nvSpPr>
        <p:spPr>
          <a:xfrm>
            <a:off x="11719669" y="4183347"/>
            <a:ext cx="379819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OUT 5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22" name="TextBox 221"/>
          <p:cNvSpPr txBox="1"/>
          <p:nvPr/>
        </p:nvSpPr>
        <p:spPr>
          <a:xfrm>
            <a:off x="9992745" y="1868466"/>
            <a:ext cx="379819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AG 1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23" name="TextBox 222"/>
          <p:cNvSpPr txBox="1"/>
          <p:nvPr/>
        </p:nvSpPr>
        <p:spPr>
          <a:xfrm>
            <a:off x="9992745" y="2200533"/>
            <a:ext cx="379819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AG 2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25" name="TextBox 224"/>
          <p:cNvSpPr txBox="1"/>
          <p:nvPr/>
        </p:nvSpPr>
        <p:spPr>
          <a:xfrm>
            <a:off x="9595058" y="2933831"/>
            <a:ext cx="379819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AG </a:t>
            </a:r>
            <a:r>
              <a:rPr lang="en-GB" sz="700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228" name="TextBox 227"/>
          <p:cNvSpPr txBox="1"/>
          <p:nvPr/>
        </p:nvSpPr>
        <p:spPr>
          <a:xfrm>
            <a:off x="3068132" y="1941689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>
                <a:solidFill>
                  <a:srgbClr val="FF0000"/>
                </a:solidFill>
              </a:rPr>
              <a:t>S</a:t>
            </a:r>
            <a:r>
              <a:rPr lang="en-GB" sz="700" dirty="0" smtClean="0">
                <a:solidFill>
                  <a:srgbClr val="FF0000"/>
                </a:solidFill>
              </a:rPr>
              <a:t> 1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30" name="TextBox 229"/>
          <p:cNvSpPr txBox="1"/>
          <p:nvPr/>
        </p:nvSpPr>
        <p:spPr>
          <a:xfrm>
            <a:off x="2731563" y="3333773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>
                <a:solidFill>
                  <a:srgbClr val="FF0000"/>
                </a:solidFill>
              </a:rPr>
              <a:t>S</a:t>
            </a:r>
            <a:r>
              <a:rPr lang="en-GB" sz="700" dirty="0" smtClean="0">
                <a:solidFill>
                  <a:srgbClr val="FF0000"/>
                </a:solidFill>
              </a:rPr>
              <a:t> 2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31" name="TextBox 230"/>
          <p:cNvSpPr txBox="1"/>
          <p:nvPr/>
        </p:nvSpPr>
        <p:spPr>
          <a:xfrm>
            <a:off x="3566804" y="2840543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>
                <a:solidFill>
                  <a:srgbClr val="FF0000"/>
                </a:solidFill>
              </a:rPr>
              <a:t>S</a:t>
            </a:r>
            <a:r>
              <a:rPr lang="en-GB" sz="700" dirty="0" smtClean="0">
                <a:solidFill>
                  <a:srgbClr val="FF0000"/>
                </a:solidFill>
              </a:rPr>
              <a:t> 3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32" name="TextBox 231"/>
          <p:cNvSpPr txBox="1"/>
          <p:nvPr/>
        </p:nvSpPr>
        <p:spPr>
          <a:xfrm>
            <a:off x="3566200" y="3529843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>
                <a:solidFill>
                  <a:srgbClr val="FF0000"/>
                </a:solidFill>
              </a:rPr>
              <a:t>S</a:t>
            </a:r>
            <a:r>
              <a:rPr lang="en-GB" sz="700" dirty="0" smtClean="0">
                <a:solidFill>
                  <a:srgbClr val="FF0000"/>
                </a:solidFill>
              </a:rPr>
              <a:t> 4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33" name="TextBox 232"/>
          <p:cNvSpPr txBox="1"/>
          <p:nvPr/>
        </p:nvSpPr>
        <p:spPr>
          <a:xfrm>
            <a:off x="5187078" y="3705473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>
                <a:solidFill>
                  <a:srgbClr val="FF0000"/>
                </a:solidFill>
              </a:rPr>
              <a:t>S</a:t>
            </a:r>
            <a:r>
              <a:rPr lang="en-GB" sz="700" dirty="0" smtClean="0">
                <a:solidFill>
                  <a:srgbClr val="FF0000"/>
                </a:solidFill>
              </a:rPr>
              <a:t> 5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34" name="TextBox 233"/>
          <p:cNvSpPr txBox="1"/>
          <p:nvPr/>
        </p:nvSpPr>
        <p:spPr>
          <a:xfrm>
            <a:off x="5592098" y="3194962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>
                <a:solidFill>
                  <a:srgbClr val="FF0000"/>
                </a:solidFill>
              </a:rPr>
              <a:t>S</a:t>
            </a:r>
            <a:r>
              <a:rPr lang="en-GB" sz="700" dirty="0" smtClean="0">
                <a:solidFill>
                  <a:srgbClr val="FF0000"/>
                </a:solidFill>
              </a:rPr>
              <a:t> 6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35" name="TextBox 234"/>
          <p:cNvSpPr txBox="1"/>
          <p:nvPr/>
        </p:nvSpPr>
        <p:spPr>
          <a:xfrm>
            <a:off x="6597064" y="3436624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>
                <a:solidFill>
                  <a:srgbClr val="FF0000"/>
                </a:solidFill>
              </a:rPr>
              <a:t>S</a:t>
            </a:r>
            <a:r>
              <a:rPr lang="en-GB" sz="700" dirty="0" smtClean="0">
                <a:solidFill>
                  <a:srgbClr val="FF0000"/>
                </a:solidFill>
              </a:rPr>
              <a:t> 7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36" name="TextBox 235"/>
          <p:cNvSpPr txBox="1"/>
          <p:nvPr/>
        </p:nvSpPr>
        <p:spPr>
          <a:xfrm>
            <a:off x="6604660" y="4060525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>
                <a:solidFill>
                  <a:srgbClr val="FF0000"/>
                </a:solidFill>
              </a:rPr>
              <a:t>S</a:t>
            </a:r>
            <a:r>
              <a:rPr lang="en-GB" sz="700" dirty="0" smtClean="0">
                <a:solidFill>
                  <a:srgbClr val="FF0000"/>
                </a:solidFill>
              </a:rPr>
              <a:t> 8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37" name="TextBox 236"/>
          <p:cNvSpPr txBox="1"/>
          <p:nvPr/>
        </p:nvSpPr>
        <p:spPr>
          <a:xfrm>
            <a:off x="1381260" y="1776076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1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38" name="TextBox 237"/>
          <p:cNvSpPr txBox="1"/>
          <p:nvPr/>
        </p:nvSpPr>
        <p:spPr>
          <a:xfrm>
            <a:off x="1381260" y="2097299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2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39" name="TextBox 238"/>
          <p:cNvSpPr txBox="1"/>
          <p:nvPr/>
        </p:nvSpPr>
        <p:spPr>
          <a:xfrm>
            <a:off x="1381260" y="2588329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3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42" name="TextBox 241"/>
          <p:cNvSpPr txBox="1"/>
          <p:nvPr/>
        </p:nvSpPr>
        <p:spPr>
          <a:xfrm>
            <a:off x="1301747" y="3269585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5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43" name="TextBox 242"/>
          <p:cNvSpPr txBox="1"/>
          <p:nvPr/>
        </p:nvSpPr>
        <p:spPr>
          <a:xfrm>
            <a:off x="1301747" y="3666380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</a:t>
            </a:r>
            <a:r>
              <a:rPr lang="en-GB" sz="700" dirty="0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245" name="TextBox 244"/>
          <p:cNvSpPr txBox="1"/>
          <p:nvPr/>
        </p:nvSpPr>
        <p:spPr>
          <a:xfrm>
            <a:off x="701320" y="4452234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7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60" name="Oval 259"/>
          <p:cNvSpPr/>
          <p:nvPr/>
        </p:nvSpPr>
        <p:spPr>
          <a:xfrm flipH="1" flipV="1">
            <a:off x="6090730" y="3682838"/>
            <a:ext cx="45719" cy="62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2" name="Elbow Connector 261"/>
          <p:cNvCxnSpPr>
            <a:stCxn id="488" idx="0"/>
            <a:endCxn id="260" idx="6"/>
          </p:cNvCxnSpPr>
          <p:nvPr/>
        </p:nvCxnSpPr>
        <p:spPr>
          <a:xfrm flipV="1">
            <a:off x="1632752" y="3713890"/>
            <a:ext cx="4457978" cy="827355"/>
          </a:xfrm>
          <a:prstGeom prst="bentConnector3">
            <a:avLst>
              <a:gd name="adj1" fmla="val 50000"/>
            </a:avLst>
          </a:prstGeom>
          <a:noFill/>
          <a:ln w="6350" cap="flat" cmpd="sng" algn="ctr">
            <a:solidFill>
              <a:srgbClr val="006BB7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63" name="Elbow Connector 262"/>
          <p:cNvCxnSpPr>
            <a:stCxn id="417" idx="3"/>
            <a:endCxn id="224" idx="6"/>
          </p:cNvCxnSpPr>
          <p:nvPr/>
        </p:nvCxnSpPr>
        <p:spPr>
          <a:xfrm>
            <a:off x="5416389" y="3973599"/>
            <a:ext cx="662001" cy="13281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65" name="TextBox 264"/>
          <p:cNvSpPr txBox="1"/>
          <p:nvPr/>
        </p:nvSpPr>
        <p:spPr>
          <a:xfrm>
            <a:off x="9517383" y="3988618"/>
            <a:ext cx="571194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00" dirty="0" smtClean="0"/>
              <a:t>Across Cycle</a:t>
            </a:r>
            <a:endParaRPr lang="en-GB" sz="500" dirty="0"/>
          </a:p>
        </p:txBody>
      </p:sp>
      <p:grpSp>
        <p:nvGrpSpPr>
          <p:cNvPr id="267" name="Group 266"/>
          <p:cNvGrpSpPr/>
          <p:nvPr/>
        </p:nvGrpSpPr>
        <p:grpSpPr>
          <a:xfrm>
            <a:off x="8553052" y="3484581"/>
            <a:ext cx="151542" cy="314406"/>
            <a:chOff x="2125628" y="1155568"/>
            <a:chExt cx="151542" cy="314406"/>
          </a:xfrm>
        </p:grpSpPr>
        <p:pic>
          <p:nvPicPr>
            <p:cNvPr id="268" name="Picture 26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flipH="1">
              <a:off x="2150685" y="1155568"/>
              <a:ext cx="126485" cy="314406"/>
            </a:xfrm>
            <a:prstGeom prst="rect">
              <a:avLst/>
            </a:prstGeom>
          </p:spPr>
        </p:pic>
        <p:sp>
          <p:nvSpPr>
            <p:cNvPr id="269" name="Oval 268"/>
            <p:cNvSpPr/>
            <p:nvPr/>
          </p:nvSpPr>
          <p:spPr>
            <a:xfrm flipH="1" flipV="1">
              <a:off x="2126742" y="122386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0" name="Oval 269"/>
            <p:cNvSpPr/>
            <p:nvPr/>
          </p:nvSpPr>
          <p:spPr>
            <a:xfrm flipH="1" flipV="1">
              <a:off x="2125628" y="134288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71" name="Group 270"/>
          <p:cNvGrpSpPr/>
          <p:nvPr/>
        </p:nvGrpSpPr>
        <p:grpSpPr>
          <a:xfrm>
            <a:off x="8546426" y="4103117"/>
            <a:ext cx="151542" cy="314406"/>
            <a:chOff x="2125628" y="1155568"/>
            <a:chExt cx="151542" cy="314406"/>
          </a:xfrm>
        </p:grpSpPr>
        <p:pic>
          <p:nvPicPr>
            <p:cNvPr id="272" name="Picture 27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flipH="1">
              <a:off x="2150685" y="1155568"/>
              <a:ext cx="126485" cy="314406"/>
            </a:xfrm>
            <a:prstGeom prst="rect">
              <a:avLst/>
            </a:prstGeom>
          </p:spPr>
        </p:pic>
        <p:sp>
          <p:nvSpPr>
            <p:cNvPr id="273" name="Oval 272"/>
            <p:cNvSpPr/>
            <p:nvPr/>
          </p:nvSpPr>
          <p:spPr>
            <a:xfrm flipH="1" flipV="1">
              <a:off x="2126742" y="122386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4" name="Oval 273"/>
            <p:cNvSpPr/>
            <p:nvPr/>
          </p:nvSpPr>
          <p:spPr>
            <a:xfrm flipH="1" flipV="1">
              <a:off x="2125628" y="134288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75" name="Rectangle 274"/>
          <p:cNvSpPr/>
          <p:nvPr/>
        </p:nvSpPr>
        <p:spPr>
          <a:xfrm>
            <a:off x="7828792" y="4422963"/>
            <a:ext cx="457617" cy="19186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/>
              <a:t>3600</a:t>
            </a:r>
            <a:endParaRPr lang="en-GB" sz="1000" dirty="0"/>
          </a:p>
        </p:txBody>
      </p:sp>
      <p:cxnSp>
        <p:nvCxnSpPr>
          <p:cNvPr id="276" name="Elbow Connector 275"/>
          <p:cNvCxnSpPr>
            <a:stCxn id="275" idx="3"/>
            <a:endCxn id="270" idx="6"/>
          </p:cNvCxnSpPr>
          <p:nvPr/>
        </p:nvCxnSpPr>
        <p:spPr>
          <a:xfrm flipV="1">
            <a:off x="8286409" y="3702953"/>
            <a:ext cx="266643" cy="81594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77" name="Elbow Connector 276"/>
          <p:cNvCxnSpPr>
            <a:stCxn id="275" idx="3"/>
            <a:endCxn id="274" idx="6"/>
          </p:cNvCxnSpPr>
          <p:nvPr/>
        </p:nvCxnSpPr>
        <p:spPr>
          <a:xfrm flipV="1">
            <a:off x="8286409" y="4321489"/>
            <a:ext cx="260017" cy="197406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pic>
        <p:nvPicPr>
          <p:cNvPr id="278" name="Picture 27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60" t="26696" r="35118" b="26550"/>
          <a:stretch/>
        </p:blipFill>
        <p:spPr>
          <a:xfrm>
            <a:off x="9721046" y="3547278"/>
            <a:ext cx="136354" cy="190261"/>
          </a:xfrm>
          <a:prstGeom prst="rect">
            <a:avLst/>
          </a:prstGeom>
        </p:spPr>
      </p:pic>
      <p:sp>
        <p:nvSpPr>
          <p:cNvPr id="279" name="Rounded Rectangle 278"/>
          <p:cNvSpPr/>
          <p:nvPr/>
        </p:nvSpPr>
        <p:spPr>
          <a:xfrm>
            <a:off x="9615012" y="3494860"/>
            <a:ext cx="359130" cy="291081"/>
          </a:xfrm>
          <a:prstGeom prst="roundRect">
            <a:avLst>
              <a:gd name="adj" fmla="val 3103"/>
            </a:avLst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0" name="TextBox 279"/>
          <p:cNvSpPr txBox="1"/>
          <p:nvPr/>
        </p:nvSpPr>
        <p:spPr>
          <a:xfrm>
            <a:off x="9512984" y="3368964"/>
            <a:ext cx="571194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00" dirty="0" smtClean="0"/>
              <a:t>Across Cycle</a:t>
            </a:r>
            <a:endParaRPr lang="en-GB" sz="500" dirty="0"/>
          </a:p>
        </p:txBody>
      </p:sp>
      <p:pic>
        <p:nvPicPr>
          <p:cNvPr id="281" name="Picture 28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60" t="26696" r="35118" b="26550"/>
          <a:stretch/>
        </p:blipFill>
        <p:spPr>
          <a:xfrm>
            <a:off x="9727169" y="4166932"/>
            <a:ext cx="136354" cy="190261"/>
          </a:xfrm>
          <a:prstGeom prst="rect">
            <a:avLst/>
          </a:prstGeom>
        </p:spPr>
      </p:pic>
      <p:sp>
        <p:nvSpPr>
          <p:cNvPr id="282" name="Rounded Rectangle 281"/>
          <p:cNvSpPr/>
          <p:nvPr/>
        </p:nvSpPr>
        <p:spPr>
          <a:xfrm>
            <a:off x="9621135" y="4114514"/>
            <a:ext cx="359130" cy="291081"/>
          </a:xfrm>
          <a:prstGeom prst="roundRect">
            <a:avLst>
              <a:gd name="adj" fmla="val 3103"/>
            </a:avLst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3" name="TextBox 282"/>
          <p:cNvSpPr txBox="1"/>
          <p:nvPr/>
        </p:nvSpPr>
        <p:spPr>
          <a:xfrm>
            <a:off x="9957178" y="3474796"/>
            <a:ext cx="379819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AG 4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84" name="TextBox 283"/>
          <p:cNvSpPr txBox="1"/>
          <p:nvPr/>
        </p:nvSpPr>
        <p:spPr>
          <a:xfrm>
            <a:off x="9973082" y="4109572"/>
            <a:ext cx="379819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AG 5</a:t>
            </a:r>
            <a:endParaRPr lang="en-GB" sz="700" dirty="0">
              <a:solidFill>
                <a:srgbClr val="FF0000"/>
              </a:solidFill>
            </a:endParaRPr>
          </a:p>
        </p:txBody>
      </p:sp>
      <p:cxnSp>
        <p:nvCxnSpPr>
          <p:cNvPr id="286" name="Straight Arrow Connector 285"/>
          <p:cNvCxnSpPr>
            <a:stCxn id="278" idx="3"/>
            <a:endCxn id="214" idx="1"/>
          </p:cNvCxnSpPr>
          <p:nvPr/>
        </p:nvCxnSpPr>
        <p:spPr>
          <a:xfrm flipV="1">
            <a:off x="9857400" y="3641510"/>
            <a:ext cx="735238" cy="8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87" name="Straight Arrow Connector 286"/>
          <p:cNvCxnSpPr>
            <a:stCxn id="281" idx="3"/>
            <a:endCxn id="472" idx="1"/>
          </p:cNvCxnSpPr>
          <p:nvPr/>
        </p:nvCxnSpPr>
        <p:spPr>
          <a:xfrm>
            <a:off x="9863523" y="4262063"/>
            <a:ext cx="724996" cy="14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88" name="Snip Single Corner Rectangle 287"/>
          <p:cNvSpPr/>
          <p:nvPr/>
        </p:nvSpPr>
        <p:spPr>
          <a:xfrm>
            <a:off x="9630169" y="61045"/>
            <a:ext cx="505721" cy="137823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289" name="Rectangle 288"/>
          <p:cNvSpPr/>
          <p:nvPr/>
        </p:nvSpPr>
        <p:spPr>
          <a:xfrm>
            <a:off x="9631745" y="230885"/>
            <a:ext cx="504146" cy="14350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290" name="Rounded Rectangle 289"/>
          <p:cNvSpPr/>
          <p:nvPr/>
        </p:nvSpPr>
        <p:spPr>
          <a:xfrm>
            <a:off x="9630169" y="417153"/>
            <a:ext cx="505721" cy="1430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291" name="TextBox 290"/>
          <p:cNvSpPr txBox="1"/>
          <p:nvPr/>
        </p:nvSpPr>
        <p:spPr>
          <a:xfrm>
            <a:off x="10135890" y="14355"/>
            <a:ext cx="208422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External Variables: pre-existing </a:t>
            </a:r>
            <a:r>
              <a:rPr lang="en-GB" sz="800" dirty="0"/>
              <a:t>VECTO signals</a:t>
            </a:r>
          </a:p>
        </p:txBody>
      </p:sp>
      <p:sp>
        <p:nvSpPr>
          <p:cNvPr id="294" name="TextBox 293"/>
          <p:cNvSpPr txBox="1"/>
          <p:nvPr/>
        </p:nvSpPr>
        <p:spPr>
          <a:xfrm>
            <a:off x="10135890" y="192184"/>
            <a:ext cx="192873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Lookup Maps / Scalars / GUI Input Values </a:t>
            </a:r>
            <a:endParaRPr lang="en-GB" sz="800" dirty="0"/>
          </a:p>
        </p:txBody>
      </p:sp>
      <p:sp>
        <p:nvSpPr>
          <p:cNvPr id="296" name="TextBox 295"/>
          <p:cNvSpPr txBox="1"/>
          <p:nvPr/>
        </p:nvSpPr>
        <p:spPr>
          <a:xfrm>
            <a:off x="10135890" y="378005"/>
            <a:ext cx="7312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Signal names</a:t>
            </a:r>
            <a:endParaRPr lang="en-GB" sz="800" dirty="0"/>
          </a:p>
        </p:txBody>
      </p:sp>
      <p:sp>
        <p:nvSpPr>
          <p:cNvPr id="297" name="Flowchart: Terminator 296"/>
          <p:cNvSpPr/>
          <p:nvPr/>
        </p:nvSpPr>
        <p:spPr>
          <a:xfrm>
            <a:off x="9630168" y="603243"/>
            <a:ext cx="505721" cy="145139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700" dirty="0" smtClean="0"/>
          </a:p>
        </p:txBody>
      </p:sp>
      <p:sp>
        <p:nvSpPr>
          <p:cNvPr id="298" name="TextBox 297"/>
          <p:cNvSpPr txBox="1"/>
          <p:nvPr/>
        </p:nvSpPr>
        <p:spPr>
          <a:xfrm>
            <a:off x="10135889" y="585878"/>
            <a:ext cx="12202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Signal information boxes</a:t>
            </a:r>
            <a:endParaRPr lang="en-GB" sz="800" dirty="0"/>
          </a:p>
        </p:txBody>
      </p:sp>
      <p:sp>
        <p:nvSpPr>
          <p:cNvPr id="299" name="TextBox 298"/>
          <p:cNvSpPr txBox="1"/>
          <p:nvPr/>
        </p:nvSpPr>
        <p:spPr>
          <a:xfrm>
            <a:off x="9624032" y="797084"/>
            <a:ext cx="511857" cy="14272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GB" sz="600" dirty="0"/>
          </a:p>
        </p:txBody>
      </p:sp>
      <p:sp>
        <p:nvSpPr>
          <p:cNvPr id="300" name="TextBox 299"/>
          <p:cNvSpPr txBox="1"/>
          <p:nvPr/>
        </p:nvSpPr>
        <p:spPr>
          <a:xfrm>
            <a:off x="10135888" y="766658"/>
            <a:ext cx="81945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Function Boxes</a:t>
            </a:r>
            <a:endParaRPr lang="en-GB" sz="800" dirty="0"/>
          </a:p>
        </p:txBody>
      </p:sp>
      <p:grpSp>
        <p:nvGrpSpPr>
          <p:cNvPr id="309" name="Group 308"/>
          <p:cNvGrpSpPr/>
          <p:nvPr/>
        </p:nvGrpSpPr>
        <p:grpSpPr>
          <a:xfrm>
            <a:off x="3029345" y="4209723"/>
            <a:ext cx="151542" cy="314406"/>
            <a:chOff x="2125628" y="1155568"/>
            <a:chExt cx="151542" cy="314406"/>
          </a:xfrm>
        </p:grpSpPr>
        <p:pic>
          <p:nvPicPr>
            <p:cNvPr id="316" name="Picture 31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flipH="1">
              <a:off x="2150685" y="1155568"/>
              <a:ext cx="126485" cy="314406"/>
            </a:xfrm>
            <a:prstGeom prst="rect">
              <a:avLst/>
            </a:prstGeom>
          </p:spPr>
        </p:pic>
        <p:sp>
          <p:nvSpPr>
            <p:cNvPr id="317" name="Oval 316"/>
            <p:cNvSpPr/>
            <p:nvPr/>
          </p:nvSpPr>
          <p:spPr>
            <a:xfrm flipH="1" flipV="1">
              <a:off x="2126742" y="122386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9" name="Oval 318"/>
            <p:cNvSpPr/>
            <p:nvPr/>
          </p:nvSpPr>
          <p:spPr>
            <a:xfrm flipH="1" flipV="1">
              <a:off x="2125628" y="134288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23" name="Rectangle 322"/>
          <p:cNvSpPr/>
          <p:nvPr/>
        </p:nvSpPr>
        <p:spPr>
          <a:xfrm>
            <a:off x="695565" y="4051741"/>
            <a:ext cx="922216" cy="24672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 smtClean="0"/>
              <a:t>RPM to Rad/s:</a:t>
            </a:r>
          </a:p>
          <a:p>
            <a:pPr algn="ctr"/>
            <a:r>
              <a:rPr lang="en-GB" sz="800" dirty="0" smtClean="0"/>
              <a:t>9.55</a:t>
            </a:r>
            <a:endParaRPr lang="en-GB" sz="800" dirty="0"/>
          </a:p>
        </p:txBody>
      </p:sp>
      <p:cxnSp>
        <p:nvCxnSpPr>
          <p:cNvPr id="16" name="Elbow Connector 15"/>
          <p:cNvCxnSpPr>
            <a:stCxn id="451" idx="3"/>
            <a:endCxn id="317" idx="6"/>
          </p:cNvCxnSpPr>
          <p:nvPr/>
        </p:nvCxnSpPr>
        <p:spPr>
          <a:xfrm>
            <a:off x="2739293" y="4153879"/>
            <a:ext cx="291166" cy="155188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9" name="Elbow Connector 18"/>
          <p:cNvCxnSpPr>
            <a:stCxn id="323" idx="3"/>
            <a:endCxn id="319" idx="6"/>
          </p:cNvCxnSpPr>
          <p:nvPr/>
        </p:nvCxnSpPr>
        <p:spPr>
          <a:xfrm>
            <a:off x="1617781" y="4175102"/>
            <a:ext cx="1411564" cy="252993"/>
          </a:xfrm>
          <a:prstGeom prst="bentConnector3">
            <a:avLst>
              <a:gd name="adj1" fmla="val 4046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54" name="Rounded Rectangle 253"/>
          <p:cNvSpPr/>
          <p:nvPr/>
        </p:nvSpPr>
        <p:spPr>
          <a:xfrm>
            <a:off x="9626246" y="998703"/>
            <a:ext cx="510308" cy="132862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303" name="TextBox 302"/>
          <p:cNvSpPr txBox="1"/>
          <p:nvPr/>
        </p:nvSpPr>
        <p:spPr>
          <a:xfrm>
            <a:off x="10134311" y="954447"/>
            <a:ext cx="117532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Time-Step logged signal</a:t>
            </a:r>
            <a:endParaRPr lang="en-GB" sz="800" dirty="0"/>
          </a:p>
        </p:txBody>
      </p:sp>
      <p:pic>
        <p:nvPicPr>
          <p:cNvPr id="351" name="Picture 35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60" t="26696" r="35118" b="26550"/>
          <a:stretch/>
        </p:blipFill>
        <p:spPr>
          <a:xfrm>
            <a:off x="9746275" y="3109401"/>
            <a:ext cx="136354" cy="190261"/>
          </a:xfrm>
          <a:prstGeom prst="rect">
            <a:avLst/>
          </a:prstGeom>
        </p:spPr>
      </p:pic>
      <p:sp>
        <p:nvSpPr>
          <p:cNvPr id="353" name="TextBox 352"/>
          <p:cNvSpPr txBox="1"/>
          <p:nvPr/>
        </p:nvSpPr>
        <p:spPr>
          <a:xfrm>
            <a:off x="9512810" y="3256360"/>
            <a:ext cx="571194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00" dirty="0" smtClean="0"/>
              <a:t>Across Cycle</a:t>
            </a:r>
            <a:endParaRPr lang="en-GB" sz="500" dirty="0"/>
          </a:p>
        </p:txBody>
      </p:sp>
      <p:cxnSp>
        <p:nvCxnSpPr>
          <p:cNvPr id="354" name="Straight Arrow Connector 353"/>
          <p:cNvCxnSpPr>
            <a:stCxn id="351" idx="3"/>
            <a:endCxn id="355" idx="1"/>
          </p:cNvCxnSpPr>
          <p:nvPr/>
        </p:nvCxnSpPr>
        <p:spPr>
          <a:xfrm>
            <a:off x="9882629" y="3204532"/>
            <a:ext cx="724023" cy="15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55" name="Rounded Rectangle 354"/>
          <p:cNvSpPr/>
          <p:nvPr/>
        </p:nvSpPr>
        <p:spPr>
          <a:xfrm>
            <a:off x="10606652" y="3102500"/>
            <a:ext cx="860258" cy="207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Total Cycle </a:t>
            </a:r>
            <a:r>
              <a:rPr lang="en-GB" sz="600" dirty="0"/>
              <a:t>Electrical </a:t>
            </a:r>
            <a:r>
              <a:rPr lang="en-GB" sz="600" dirty="0" smtClean="0"/>
              <a:t>Demand (J)</a:t>
            </a:r>
            <a:endParaRPr lang="en-GB" sz="600" dirty="0"/>
          </a:p>
        </p:txBody>
      </p:sp>
      <p:sp>
        <p:nvSpPr>
          <p:cNvPr id="356" name="Rounded Rectangle 355"/>
          <p:cNvSpPr/>
          <p:nvPr/>
        </p:nvSpPr>
        <p:spPr>
          <a:xfrm>
            <a:off x="9615012" y="3090647"/>
            <a:ext cx="367261" cy="213273"/>
          </a:xfrm>
          <a:prstGeom prst="roundRect">
            <a:avLst>
              <a:gd name="adj" fmla="val 3103"/>
            </a:avLst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361" name="Elbow Connector 360"/>
          <p:cNvCxnSpPr>
            <a:stCxn id="179" idx="3"/>
            <a:endCxn id="351" idx="1"/>
          </p:cNvCxnSpPr>
          <p:nvPr/>
        </p:nvCxnSpPr>
        <p:spPr>
          <a:xfrm>
            <a:off x="2644171" y="2739272"/>
            <a:ext cx="7102104" cy="465260"/>
          </a:xfrm>
          <a:prstGeom prst="bentConnector3">
            <a:avLst>
              <a:gd name="adj1" fmla="val 50000"/>
            </a:avLst>
          </a:prstGeom>
          <a:noFill/>
          <a:ln w="6350" cap="flat" cmpd="sng" algn="ctr">
            <a:solidFill>
              <a:srgbClr val="469C23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57" name="Group 56"/>
          <p:cNvGrpSpPr/>
          <p:nvPr/>
        </p:nvGrpSpPr>
        <p:grpSpPr>
          <a:xfrm>
            <a:off x="7139035" y="1625600"/>
            <a:ext cx="271228" cy="359510"/>
            <a:chOff x="10452757" y="5158155"/>
            <a:chExt cx="271228" cy="359510"/>
          </a:xfrm>
        </p:grpSpPr>
        <p:grpSp>
          <p:nvGrpSpPr>
            <p:cNvPr id="367" name="Group 366"/>
            <p:cNvGrpSpPr/>
            <p:nvPr/>
          </p:nvGrpSpPr>
          <p:grpSpPr>
            <a:xfrm>
              <a:off x="10463202" y="5158155"/>
              <a:ext cx="196983" cy="359510"/>
              <a:chOff x="3715254" y="3158576"/>
              <a:chExt cx="196983" cy="482044"/>
            </a:xfrm>
          </p:grpSpPr>
          <p:sp>
            <p:nvSpPr>
              <p:cNvPr id="379" name="Rectangle 378"/>
              <p:cNvSpPr/>
              <p:nvPr/>
            </p:nvSpPr>
            <p:spPr>
              <a:xfrm>
                <a:off x="3747492" y="3158576"/>
                <a:ext cx="164745" cy="482044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81" name="Oval 380"/>
              <p:cNvSpPr/>
              <p:nvPr/>
            </p:nvSpPr>
            <p:spPr>
              <a:xfrm flipH="1" flipV="1">
                <a:off x="3717236" y="3250865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84" name="Oval 383"/>
              <p:cNvSpPr/>
              <p:nvPr/>
            </p:nvSpPr>
            <p:spPr>
              <a:xfrm flipH="1" flipV="1">
                <a:off x="3715254" y="3381605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85" name="Oval 384"/>
              <p:cNvSpPr/>
              <p:nvPr/>
            </p:nvSpPr>
            <p:spPr>
              <a:xfrm flipH="1" flipV="1">
                <a:off x="3719210" y="3507801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71" name="TextBox 370"/>
            <p:cNvSpPr txBox="1"/>
            <p:nvPr/>
          </p:nvSpPr>
          <p:spPr>
            <a:xfrm>
              <a:off x="10452757" y="5175889"/>
              <a:ext cx="271228" cy="1262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 smtClean="0"/>
                <a:t>yes</a:t>
              </a:r>
              <a:endParaRPr lang="en-GB" sz="500" dirty="0"/>
            </a:p>
          </p:txBody>
        </p:sp>
        <p:sp>
          <p:nvSpPr>
            <p:cNvPr id="372" name="TextBox 371"/>
            <p:cNvSpPr txBox="1"/>
            <p:nvPr/>
          </p:nvSpPr>
          <p:spPr>
            <a:xfrm>
              <a:off x="10454116" y="5349006"/>
              <a:ext cx="251992" cy="1262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 smtClean="0"/>
                <a:t>no</a:t>
              </a:r>
              <a:endParaRPr lang="en-GB" sz="500" dirty="0"/>
            </a:p>
          </p:txBody>
        </p:sp>
        <p:cxnSp>
          <p:nvCxnSpPr>
            <p:cNvPr id="373" name="Straight Connector 372"/>
            <p:cNvCxnSpPr>
              <a:stCxn id="384" idx="2"/>
            </p:cNvCxnSpPr>
            <p:nvPr/>
          </p:nvCxnSpPr>
          <p:spPr>
            <a:xfrm flipV="1">
              <a:off x="10508921" y="5347195"/>
              <a:ext cx="71191" cy="45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4" name="Straight Connector 373"/>
            <p:cNvCxnSpPr/>
            <p:nvPr/>
          </p:nvCxnSpPr>
          <p:spPr>
            <a:xfrm flipV="1">
              <a:off x="10580112" y="5318425"/>
              <a:ext cx="0" cy="2877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5" name="Straight Connector 374"/>
            <p:cNvCxnSpPr/>
            <p:nvPr/>
          </p:nvCxnSpPr>
          <p:spPr>
            <a:xfrm flipV="1">
              <a:off x="10578131" y="5352376"/>
              <a:ext cx="0" cy="2877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86" name="Snip Single Corner Rectangle 385"/>
          <p:cNvSpPr/>
          <p:nvPr/>
        </p:nvSpPr>
        <p:spPr>
          <a:xfrm>
            <a:off x="6309771" y="1742831"/>
            <a:ext cx="719559" cy="115772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EngineStopped</a:t>
            </a:r>
            <a:endParaRPr lang="en-GB" sz="600" dirty="0"/>
          </a:p>
        </p:txBody>
      </p:sp>
      <p:sp>
        <p:nvSpPr>
          <p:cNvPr id="387" name="Rectangle 386"/>
          <p:cNvSpPr/>
          <p:nvPr/>
        </p:nvSpPr>
        <p:spPr>
          <a:xfrm>
            <a:off x="6889260" y="1578706"/>
            <a:ext cx="128955" cy="12895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/>
              <a:t>0</a:t>
            </a:r>
          </a:p>
        </p:txBody>
      </p:sp>
      <p:cxnSp>
        <p:nvCxnSpPr>
          <p:cNvPr id="59" name="Elbow Connector 58"/>
          <p:cNvCxnSpPr>
            <a:stCxn id="387" idx="3"/>
            <a:endCxn id="371" idx="1"/>
          </p:cNvCxnSpPr>
          <p:nvPr/>
        </p:nvCxnSpPr>
        <p:spPr>
          <a:xfrm>
            <a:off x="7018215" y="1643184"/>
            <a:ext cx="120820" cy="63274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>
            <a:stCxn id="386" idx="0"/>
            <a:endCxn id="384" idx="5"/>
          </p:cNvCxnSpPr>
          <p:nvPr/>
        </p:nvCxnSpPr>
        <p:spPr>
          <a:xfrm flipV="1">
            <a:off x="7029330" y="1798719"/>
            <a:ext cx="126845" cy="19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88" name="Rectangle 387"/>
          <p:cNvSpPr/>
          <p:nvPr/>
        </p:nvSpPr>
        <p:spPr>
          <a:xfrm>
            <a:off x="6900983" y="1903045"/>
            <a:ext cx="128955" cy="12895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 smtClean="0"/>
              <a:t>1</a:t>
            </a:r>
            <a:endParaRPr lang="en-GB" sz="800" dirty="0"/>
          </a:p>
        </p:txBody>
      </p:sp>
      <p:cxnSp>
        <p:nvCxnSpPr>
          <p:cNvPr id="63" name="Elbow Connector 62"/>
          <p:cNvCxnSpPr>
            <a:stCxn id="388" idx="3"/>
            <a:endCxn id="372" idx="1"/>
          </p:cNvCxnSpPr>
          <p:nvPr/>
        </p:nvCxnSpPr>
        <p:spPr>
          <a:xfrm flipV="1">
            <a:off x="7029938" y="1879575"/>
            <a:ext cx="110456" cy="87948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390" name="Group 389"/>
          <p:cNvGrpSpPr/>
          <p:nvPr/>
        </p:nvGrpSpPr>
        <p:grpSpPr>
          <a:xfrm>
            <a:off x="9055310" y="1937502"/>
            <a:ext cx="171490" cy="307424"/>
            <a:chOff x="2119626" y="1550074"/>
            <a:chExt cx="171490" cy="307424"/>
          </a:xfrm>
        </p:grpSpPr>
        <p:pic>
          <p:nvPicPr>
            <p:cNvPr id="391" name="Picture 39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143313" y="1550074"/>
              <a:ext cx="147803" cy="307424"/>
            </a:xfrm>
            <a:prstGeom prst="rect">
              <a:avLst/>
            </a:prstGeom>
          </p:spPr>
        </p:pic>
        <p:sp>
          <p:nvSpPr>
            <p:cNvPr id="392" name="Oval 391"/>
            <p:cNvSpPr/>
            <p:nvPr/>
          </p:nvSpPr>
          <p:spPr>
            <a:xfrm flipH="1" flipV="1">
              <a:off x="2120740" y="161911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3" name="Oval 392"/>
            <p:cNvSpPr/>
            <p:nvPr/>
          </p:nvSpPr>
          <p:spPr>
            <a:xfrm flipH="1" flipV="1">
              <a:off x="2119626" y="172479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94" name="Group 393"/>
          <p:cNvGrpSpPr/>
          <p:nvPr/>
        </p:nvGrpSpPr>
        <p:grpSpPr>
          <a:xfrm>
            <a:off x="9059218" y="2254026"/>
            <a:ext cx="171490" cy="307424"/>
            <a:chOff x="2119626" y="1550074"/>
            <a:chExt cx="171490" cy="307424"/>
          </a:xfrm>
        </p:grpSpPr>
        <p:pic>
          <p:nvPicPr>
            <p:cNvPr id="395" name="Picture 39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143313" y="1550074"/>
              <a:ext cx="147803" cy="307424"/>
            </a:xfrm>
            <a:prstGeom prst="rect">
              <a:avLst/>
            </a:prstGeom>
          </p:spPr>
        </p:pic>
        <p:sp>
          <p:nvSpPr>
            <p:cNvPr id="396" name="Oval 395"/>
            <p:cNvSpPr/>
            <p:nvPr/>
          </p:nvSpPr>
          <p:spPr>
            <a:xfrm flipH="1" flipV="1">
              <a:off x="2120740" y="161911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7" name="Oval 396"/>
            <p:cNvSpPr/>
            <p:nvPr/>
          </p:nvSpPr>
          <p:spPr>
            <a:xfrm flipH="1" flipV="1">
              <a:off x="2119626" y="172479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99" name="Group 398"/>
          <p:cNvGrpSpPr/>
          <p:nvPr/>
        </p:nvGrpSpPr>
        <p:grpSpPr>
          <a:xfrm>
            <a:off x="9055311" y="2578364"/>
            <a:ext cx="171490" cy="307424"/>
            <a:chOff x="2119626" y="1550074"/>
            <a:chExt cx="171490" cy="307424"/>
          </a:xfrm>
        </p:grpSpPr>
        <p:pic>
          <p:nvPicPr>
            <p:cNvPr id="400" name="Picture 39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143313" y="1550074"/>
              <a:ext cx="147803" cy="307424"/>
            </a:xfrm>
            <a:prstGeom prst="rect">
              <a:avLst/>
            </a:prstGeom>
          </p:spPr>
        </p:pic>
        <p:sp>
          <p:nvSpPr>
            <p:cNvPr id="401" name="Oval 400"/>
            <p:cNvSpPr/>
            <p:nvPr/>
          </p:nvSpPr>
          <p:spPr>
            <a:xfrm flipH="1" flipV="1">
              <a:off x="2120740" y="161911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2" name="Oval 401"/>
            <p:cNvSpPr/>
            <p:nvPr/>
          </p:nvSpPr>
          <p:spPr>
            <a:xfrm flipH="1" flipV="1">
              <a:off x="2119626" y="172479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03" name="Group 402"/>
          <p:cNvGrpSpPr/>
          <p:nvPr/>
        </p:nvGrpSpPr>
        <p:grpSpPr>
          <a:xfrm>
            <a:off x="9078756" y="3484950"/>
            <a:ext cx="171490" cy="307424"/>
            <a:chOff x="2119626" y="1550074"/>
            <a:chExt cx="171490" cy="307424"/>
          </a:xfrm>
        </p:grpSpPr>
        <p:pic>
          <p:nvPicPr>
            <p:cNvPr id="405" name="Picture 40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143313" y="1550074"/>
              <a:ext cx="147803" cy="307424"/>
            </a:xfrm>
            <a:prstGeom prst="rect">
              <a:avLst/>
            </a:prstGeom>
          </p:spPr>
        </p:pic>
        <p:sp>
          <p:nvSpPr>
            <p:cNvPr id="406" name="Oval 405"/>
            <p:cNvSpPr/>
            <p:nvPr/>
          </p:nvSpPr>
          <p:spPr>
            <a:xfrm flipH="1" flipV="1">
              <a:off x="2120740" y="161911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7" name="Oval 406"/>
            <p:cNvSpPr/>
            <p:nvPr/>
          </p:nvSpPr>
          <p:spPr>
            <a:xfrm flipH="1" flipV="1">
              <a:off x="2119626" y="172479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08" name="Group 407"/>
          <p:cNvGrpSpPr/>
          <p:nvPr/>
        </p:nvGrpSpPr>
        <p:grpSpPr>
          <a:xfrm>
            <a:off x="9082664" y="4098454"/>
            <a:ext cx="171490" cy="307424"/>
            <a:chOff x="2119626" y="1550074"/>
            <a:chExt cx="171490" cy="307424"/>
          </a:xfrm>
        </p:grpSpPr>
        <p:pic>
          <p:nvPicPr>
            <p:cNvPr id="409" name="Picture 40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143313" y="1550074"/>
              <a:ext cx="147803" cy="307424"/>
            </a:xfrm>
            <a:prstGeom prst="rect">
              <a:avLst/>
            </a:prstGeom>
          </p:spPr>
        </p:pic>
        <p:sp>
          <p:nvSpPr>
            <p:cNvPr id="410" name="Oval 409"/>
            <p:cNvSpPr/>
            <p:nvPr/>
          </p:nvSpPr>
          <p:spPr>
            <a:xfrm flipH="1" flipV="1">
              <a:off x="2120740" y="161911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1" name="Oval 410"/>
            <p:cNvSpPr/>
            <p:nvPr/>
          </p:nvSpPr>
          <p:spPr>
            <a:xfrm flipH="1" flipV="1">
              <a:off x="2119626" y="172479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455" name="Elbow Connector 454"/>
          <p:cNvCxnSpPr>
            <a:stCxn id="379" idx="3"/>
            <a:endCxn id="392" idx="6"/>
          </p:cNvCxnSpPr>
          <p:nvPr/>
        </p:nvCxnSpPr>
        <p:spPr>
          <a:xfrm>
            <a:off x="7346463" y="1805355"/>
            <a:ext cx="1709961" cy="232243"/>
          </a:xfrm>
          <a:prstGeom prst="bentConnector3">
            <a:avLst>
              <a:gd name="adj1" fmla="val 82451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2" name="Elbow Connector 411"/>
          <p:cNvCxnSpPr>
            <a:stCxn id="379" idx="3"/>
            <a:endCxn id="396" idx="6"/>
          </p:cNvCxnSpPr>
          <p:nvPr/>
        </p:nvCxnSpPr>
        <p:spPr>
          <a:xfrm>
            <a:off x="7346463" y="1805355"/>
            <a:ext cx="1713869" cy="548767"/>
          </a:xfrm>
          <a:prstGeom prst="bentConnector3">
            <a:avLst>
              <a:gd name="adj1" fmla="val 82377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3" name="Elbow Connector 412"/>
          <p:cNvCxnSpPr>
            <a:stCxn id="379" idx="3"/>
            <a:endCxn id="401" idx="6"/>
          </p:cNvCxnSpPr>
          <p:nvPr/>
        </p:nvCxnSpPr>
        <p:spPr>
          <a:xfrm>
            <a:off x="7346463" y="1805355"/>
            <a:ext cx="1709962" cy="873105"/>
          </a:xfrm>
          <a:prstGeom prst="bentConnector3">
            <a:avLst>
              <a:gd name="adj1" fmla="val 82451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6" name="Elbow Connector 415"/>
          <p:cNvCxnSpPr>
            <a:stCxn id="379" idx="3"/>
            <a:endCxn id="406" idx="6"/>
          </p:cNvCxnSpPr>
          <p:nvPr/>
        </p:nvCxnSpPr>
        <p:spPr>
          <a:xfrm>
            <a:off x="7346463" y="1805355"/>
            <a:ext cx="1733407" cy="1779691"/>
          </a:xfrm>
          <a:prstGeom prst="bentConnector3">
            <a:avLst>
              <a:gd name="adj1" fmla="val 81561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0" name="Elbow Connector 419"/>
          <p:cNvCxnSpPr>
            <a:stCxn id="379" idx="3"/>
            <a:endCxn id="410" idx="6"/>
          </p:cNvCxnSpPr>
          <p:nvPr/>
        </p:nvCxnSpPr>
        <p:spPr>
          <a:xfrm>
            <a:off x="7346463" y="1805355"/>
            <a:ext cx="1737315" cy="2393195"/>
          </a:xfrm>
          <a:prstGeom prst="bentConnector3">
            <a:avLst>
              <a:gd name="adj1" fmla="val 8149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1" name="Elbow Connector 470"/>
          <p:cNvCxnSpPr>
            <a:stCxn id="343" idx="3"/>
            <a:endCxn id="393" idx="6"/>
          </p:cNvCxnSpPr>
          <p:nvPr/>
        </p:nvCxnSpPr>
        <p:spPr>
          <a:xfrm>
            <a:off x="5074601" y="2088248"/>
            <a:ext cx="3980709" cy="55030"/>
          </a:xfrm>
          <a:prstGeom prst="bentConnector3">
            <a:avLst>
              <a:gd name="adj1" fmla="val 51374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75" name="Elbow Connector 474"/>
          <p:cNvCxnSpPr>
            <a:stCxn id="366" idx="3"/>
            <a:endCxn id="397" idx="6"/>
          </p:cNvCxnSpPr>
          <p:nvPr/>
        </p:nvCxnSpPr>
        <p:spPr>
          <a:xfrm>
            <a:off x="5137791" y="2405190"/>
            <a:ext cx="3921427" cy="5461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79" name="Elbow Connector 478"/>
          <p:cNvCxnSpPr>
            <a:stCxn id="268" idx="1"/>
            <a:endCxn id="407" idx="6"/>
          </p:cNvCxnSpPr>
          <p:nvPr/>
        </p:nvCxnSpPr>
        <p:spPr>
          <a:xfrm>
            <a:off x="8704594" y="3641784"/>
            <a:ext cx="374162" cy="4894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86" name="Elbow Connector 485"/>
          <p:cNvCxnSpPr>
            <a:stCxn id="272" idx="1"/>
            <a:endCxn id="411" idx="6"/>
          </p:cNvCxnSpPr>
          <p:nvPr/>
        </p:nvCxnSpPr>
        <p:spPr>
          <a:xfrm>
            <a:off x="8697968" y="4260320"/>
            <a:ext cx="384696" cy="4391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91" name="Straight Arrow Connector 490"/>
          <p:cNvCxnSpPr>
            <a:stCxn id="391" idx="3"/>
            <a:endCxn id="578" idx="1"/>
          </p:cNvCxnSpPr>
          <p:nvPr/>
        </p:nvCxnSpPr>
        <p:spPr>
          <a:xfrm flipV="1">
            <a:off x="9226800" y="2084800"/>
            <a:ext cx="483650" cy="64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93" name="Straight Arrow Connector 492"/>
          <p:cNvCxnSpPr>
            <a:stCxn id="395" idx="3"/>
            <a:endCxn id="580" idx="1"/>
          </p:cNvCxnSpPr>
          <p:nvPr/>
        </p:nvCxnSpPr>
        <p:spPr>
          <a:xfrm flipV="1">
            <a:off x="9230708" y="2403360"/>
            <a:ext cx="478715" cy="43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95" name="Straight Arrow Connector 494"/>
          <p:cNvCxnSpPr>
            <a:stCxn id="405" idx="3"/>
            <a:endCxn id="278" idx="1"/>
          </p:cNvCxnSpPr>
          <p:nvPr/>
        </p:nvCxnSpPr>
        <p:spPr>
          <a:xfrm>
            <a:off x="9250246" y="3638662"/>
            <a:ext cx="470800" cy="37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97" name="Straight Arrow Connector 496"/>
          <p:cNvCxnSpPr>
            <a:stCxn id="400" idx="3"/>
            <a:endCxn id="168" idx="1"/>
          </p:cNvCxnSpPr>
          <p:nvPr/>
        </p:nvCxnSpPr>
        <p:spPr>
          <a:xfrm>
            <a:off x="9226801" y="2732076"/>
            <a:ext cx="507751" cy="74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99" name="Straight Arrow Connector 498"/>
          <p:cNvCxnSpPr>
            <a:stCxn id="409" idx="3"/>
            <a:endCxn id="281" idx="1"/>
          </p:cNvCxnSpPr>
          <p:nvPr/>
        </p:nvCxnSpPr>
        <p:spPr>
          <a:xfrm>
            <a:off x="9254154" y="4252166"/>
            <a:ext cx="473015" cy="98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28" name="TextBox 327"/>
          <p:cNvSpPr txBox="1"/>
          <p:nvPr/>
        </p:nvSpPr>
        <p:spPr>
          <a:xfrm>
            <a:off x="9992745" y="2543624"/>
            <a:ext cx="379819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AG </a:t>
            </a:r>
            <a:r>
              <a:rPr lang="en-GB" sz="700" dirty="0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329" name="TextBox 328"/>
          <p:cNvSpPr txBox="1"/>
          <p:nvPr/>
        </p:nvSpPr>
        <p:spPr>
          <a:xfrm>
            <a:off x="11698563" y="2644390"/>
            <a:ext cx="379819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OUT 6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342" name="TextBox 341"/>
          <p:cNvSpPr txBox="1"/>
          <p:nvPr/>
        </p:nvSpPr>
        <p:spPr>
          <a:xfrm>
            <a:off x="7375694" y="1833920"/>
            <a:ext cx="334096" cy="182603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SW 1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362" name="TextBox 361"/>
          <p:cNvSpPr txBox="1"/>
          <p:nvPr/>
        </p:nvSpPr>
        <p:spPr>
          <a:xfrm>
            <a:off x="6001486" y="1706438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8</a:t>
            </a:r>
            <a:endParaRPr lang="en-GB" sz="700" dirty="0">
              <a:solidFill>
                <a:srgbClr val="FF0000"/>
              </a:solidFill>
            </a:endParaRPr>
          </a:p>
        </p:txBody>
      </p:sp>
      <p:grpSp>
        <p:nvGrpSpPr>
          <p:cNvPr id="433" name="Group 432"/>
          <p:cNvGrpSpPr/>
          <p:nvPr/>
        </p:nvGrpSpPr>
        <p:grpSpPr>
          <a:xfrm>
            <a:off x="1870190" y="3974124"/>
            <a:ext cx="932903" cy="422030"/>
            <a:chOff x="7856775" y="4482124"/>
            <a:chExt cx="932903" cy="422030"/>
          </a:xfrm>
        </p:grpSpPr>
        <p:sp>
          <p:nvSpPr>
            <p:cNvPr id="435" name="Rectangle 434"/>
            <p:cNvSpPr/>
            <p:nvPr/>
          </p:nvSpPr>
          <p:spPr>
            <a:xfrm>
              <a:off x="7889010" y="4611078"/>
              <a:ext cx="535975" cy="113325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 smtClean="0">
                  <a:solidFill>
                    <a:sysClr val="windowText" lastClr="000000"/>
                  </a:solidFill>
                </a:rPr>
                <a:t>&gt;1 RPM</a:t>
              </a:r>
              <a:endParaRPr lang="en-GB" sz="80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36" name="Oval 435"/>
            <p:cNvSpPr/>
            <p:nvPr/>
          </p:nvSpPr>
          <p:spPr>
            <a:xfrm flipH="1" flipV="1">
              <a:off x="7856775" y="4648459"/>
              <a:ext cx="45719" cy="4631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37" name="Group 436"/>
            <p:cNvGrpSpPr/>
            <p:nvPr/>
          </p:nvGrpSpPr>
          <p:grpSpPr>
            <a:xfrm>
              <a:off x="8518450" y="4482124"/>
              <a:ext cx="271228" cy="359510"/>
              <a:chOff x="10452757" y="5158155"/>
              <a:chExt cx="271228" cy="359510"/>
            </a:xfrm>
          </p:grpSpPr>
          <p:grpSp>
            <p:nvGrpSpPr>
              <p:cNvPr id="444" name="Group 443"/>
              <p:cNvGrpSpPr/>
              <p:nvPr/>
            </p:nvGrpSpPr>
            <p:grpSpPr>
              <a:xfrm>
                <a:off x="10463202" y="5158155"/>
                <a:ext cx="196983" cy="359510"/>
                <a:chOff x="3715254" y="3158576"/>
                <a:chExt cx="196983" cy="482044"/>
              </a:xfrm>
            </p:grpSpPr>
            <p:sp>
              <p:nvSpPr>
                <p:cNvPr id="451" name="Rectangle 450"/>
                <p:cNvSpPr/>
                <p:nvPr/>
              </p:nvSpPr>
              <p:spPr>
                <a:xfrm>
                  <a:off x="3747492" y="3158576"/>
                  <a:ext cx="164745" cy="482044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52" name="Oval 451"/>
                <p:cNvSpPr/>
                <p:nvPr/>
              </p:nvSpPr>
              <p:spPr>
                <a:xfrm flipH="1" flipV="1">
                  <a:off x="3717236" y="3250865"/>
                  <a:ext cx="45719" cy="6210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53" name="Oval 452"/>
                <p:cNvSpPr/>
                <p:nvPr/>
              </p:nvSpPr>
              <p:spPr>
                <a:xfrm flipH="1" flipV="1">
                  <a:off x="3715254" y="3381605"/>
                  <a:ext cx="45719" cy="6210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54" name="Oval 453"/>
                <p:cNvSpPr/>
                <p:nvPr/>
              </p:nvSpPr>
              <p:spPr>
                <a:xfrm flipH="1" flipV="1">
                  <a:off x="3719210" y="3507801"/>
                  <a:ext cx="45719" cy="6210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446" name="TextBox 445"/>
              <p:cNvSpPr txBox="1"/>
              <p:nvPr/>
            </p:nvSpPr>
            <p:spPr>
              <a:xfrm>
                <a:off x="10452757" y="5175889"/>
                <a:ext cx="271228" cy="1262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500" dirty="0" smtClean="0"/>
                  <a:t>yes</a:t>
                </a:r>
                <a:endParaRPr lang="en-GB" sz="500" dirty="0"/>
              </a:p>
            </p:txBody>
          </p:sp>
          <p:sp>
            <p:nvSpPr>
              <p:cNvPr id="447" name="TextBox 446"/>
              <p:cNvSpPr txBox="1"/>
              <p:nvPr/>
            </p:nvSpPr>
            <p:spPr>
              <a:xfrm>
                <a:off x="10454116" y="5349006"/>
                <a:ext cx="251992" cy="1262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500" dirty="0" smtClean="0"/>
                  <a:t>no</a:t>
                </a:r>
                <a:endParaRPr lang="en-GB" sz="500" dirty="0"/>
              </a:p>
            </p:txBody>
          </p:sp>
          <p:cxnSp>
            <p:nvCxnSpPr>
              <p:cNvPr id="448" name="Straight Connector 447"/>
              <p:cNvCxnSpPr>
                <a:stCxn id="453" idx="2"/>
              </p:cNvCxnSpPr>
              <p:nvPr/>
            </p:nvCxnSpPr>
            <p:spPr>
              <a:xfrm flipV="1">
                <a:off x="10508921" y="5347195"/>
                <a:ext cx="71191" cy="45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49" name="Straight Connector 448"/>
              <p:cNvCxnSpPr/>
              <p:nvPr/>
            </p:nvCxnSpPr>
            <p:spPr>
              <a:xfrm flipV="1">
                <a:off x="10580112" y="5318425"/>
                <a:ext cx="0" cy="2877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50" name="Straight Connector 449"/>
              <p:cNvCxnSpPr/>
              <p:nvPr/>
            </p:nvCxnSpPr>
            <p:spPr>
              <a:xfrm flipV="1">
                <a:off x="10578131" y="5352376"/>
                <a:ext cx="0" cy="2877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438" name="Straight Arrow Connector 437"/>
            <p:cNvCxnSpPr>
              <a:stCxn id="435" idx="3"/>
              <a:endCxn id="453" idx="5"/>
            </p:cNvCxnSpPr>
            <p:nvPr/>
          </p:nvCxnSpPr>
          <p:spPr>
            <a:xfrm flipV="1">
              <a:off x="8424985" y="4655243"/>
              <a:ext cx="110605" cy="1249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sp>
          <p:nvSpPr>
            <p:cNvPr id="442" name="Rectangle 441"/>
            <p:cNvSpPr/>
            <p:nvPr/>
          </p:nvSpPr>
          <p:spPr>
            <a:xfrm>
              <a:off x="8288213" y="4775199"/>
              <a:ext cx="128955" cy="12895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 smtClean="0"/>
                <a:t>1</a:t>
              </a:r>
              <a:endParaRPr lang="en-GB" sz="800" dirty="0"/>
            </a:p>
          </p:txBody>
        </p:sp>
        <p:cxnSp>
          <p:nvCxnSpPr>
            <p:cNvPr id="443" name="Elbow Connector 442"/>
            <p:cNvCxnSpPr>
              <a:stCxn id="442" idx="3"/>
            </p:cNvCxnSpPr>
            <p:nvPr/>
          </p:nvCxnSpPr>
          <p:spPr>
            <a:xfrm flipV="1">
              <a:off x="8417168" y="4751729"/>
              <a:ext cx="110456" cy="87948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</p:grpSp>
      <p:cxnSp>
        <p:nvCxnSpPr>
          <p:cNvPr id="456" name="Elbow Connector 455"/>
          <p:cNvCxnSpPr>
            <a:stCxn id="488" idx="0"/>
            <a:endCxn id="435" idx="1"/>
          </p:cNvCxnSpPr>
          <p:nvPr/>
        </p:nvCxnSpPr>
        <p:spPr>
          <a:xfrm flipV="1">
            <a:off x="1632752" y="4159741"/>
            <a:ext cx="269673" cy="381504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458" name="Elbow Connector 457"/>
          <p:cNvCxnSpPr>
            <a:stCxn id="488" idx="0"/>
            <a:endCxn id="446" idx="1"/>
          </p:cNvCxnSpPr>
          <p:nvPr/>
        </p:nvCxnSpPr>
        <p:spPr>
          <a:xfrm flipV="1">
            <a:off x="1632752" y="4054982"/>
            <a:ext cx="899113" cy="486263"/>
          </a:xfrm>
          <a:prstGeom prst="bentConnector3">
            <a:avLst>
              <a:gd name="adj1" fmla="val 15231"/>
            </a:avLst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grpSp>
        <p:nvGrpSpPr>
          <p:cNvPr id="459" name="Group 458"/>
          <p:cNvGrpSpPr/>
          <p:nvPr/>
        </p:nvGrpSpPr>
        <p:grpSpPr>
          <a:xfrm>
            <a:off x="6670421" y="3497383"/>
            <a:ext cx="759370" cy="422030"/>
            <a:chOff x="8030308" y="4482124"/>
            <a:chExt cx="759370" cy="422030"/>
          </a:xfrm>
        </p:grpSpPr>
        <p:sp>
          <p:nvSpPr>
            <p:cNvPr id="460" name="Rectangle 459"/>
            <p:cNvSpPr/>
            <p:nvPr/>
          </p:nvSpPr>
          <p:spPr>
            <a:xfrm>
              <a:off x="8077201" y="4591538"/>
              <a:ext cx="347784" cy="132865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 smtClean="0">
                  <a:solidFill>
                    <a:sysClr val="windowText" lastClr="000000"/>
                  </a:solidFill>
                </a:rPr>
                <a:t>&gt;</a:t>
              </a:r>
              <a:r>
                <a:rPr lang="en-GB" sz="800" dirty="0">
                  <a:solidFill>
                    <a:sysClr val="windowText" lastClr="000000"/>
                  </a:solidFill>
                </a:rPr>
                <a:t> 0</a:t>
              </a:r>
            </a:p>
          </p:txBody>
        </p:sp>
        <p:sp>
          <p:nvSpPr>
            <p:cNvPr id="461" name="Oval 460"/>
            <p:cNvSpPr/>
            <p:nvPr/>
          </p:nvSpPr>
          <p:spPr>
            <a:xfrm flipH="1" flipV="1">
              <a:off x="8030308" y="4638431"/>
              <a:ext cx="78153" cy="5634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62" name="Group 461"/>
            <p:cNvGrpSpPr/>
            <p:nvPr/>
          </p:nvGrpSpPr>
          <p:grpSpPr>
            <a:xfrm>
              <a:off x="8518450" y="4482124"/>
              <a:ext cx="271228" cy="359510"/>
              <a:chOff x="10452757" y="5158155"/>
              <a:chExt cx="271228" cy="359510"/>
            </a:xfrm>
          </p:grpSpPr>
          <p:grpSp>
            <p:nvGrpSpPr>
              <p:cNvPr id="466" name="Group 465"/>
              <p:cNvGrpSpPr/>
              <p:nvPr/>
            </p:nvGrpSpPr>
            <p:grpSpPr>
              <a:xfrm>
                <a:off x="10463202" y="5158155"/>
                <a:ext cx="196983" cy="359510"/>
                <a:chOff x="3715254" y="3158576"/>
                <a:chExt cx="196983" cy="482044"/>
              </a:xfrm>
            </p:grpSpPr>
            <p:sp>
              <p:nvSpPr>
                <p:cNvPr id="477" name="Rectangle 476"/>
                <p:cNvSpPr/>
                <p:nvPr/>
              </p:nvSpPr>
              <p:spPr>
                <a:xfrm>
                  <a:off x="3747492" y="3158576"/>
                  <a:ext cx="164745" cy="482044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85" name="Oval 484"/>
                <p:cNvSpPr/>
                <p:nvPr/>
              </p:nvSpPr>
              <p:spPr>
                <a:xfrm flipH="1" flipV="1">
                  <a:off x="3717236" y="3250865"/>
                  <a:ext cx="45719" cy="6210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89" name="Oval 488"/>
                <p:cNvSpPr/>
                <p:nvPr/>
              </p:nvSpPr>
              <p:spPr>
                <a:xfrm flipH="1" flipV="1">
                  <a:off x="3715254" y="3381605"/>
                  <a:ext cx="45719" cy="6210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90" name="Oval 489"/>
                <p:cNvSpPr/>
                <p:nvPr/>
              </p:nvSpPr>
              <p:spPr>
                <a:xfrm flipH="1" flipV="1">
                  <a:off x="3719210" y="3507801"/>
                  <a:ext cx="45719" cy="6210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467" name="TextBox 466"/>
              <p:cNvSpPr txBox="1"/>
              <p:nvPr/>
            </p:nvSpPr>
            <p:spPr>
              <a:xfrm>
                <a:off x="10452757" y="5175889"/>
                <a:ext cx="271228" cy="1262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500" dirty="0" smtClean="0"/>
                  <a:t>yes</a:t>
                </a:r>
                <a:endParaRPr lang="en-GB" sz="500" dirty="0"/>
              </a:p>
            </p:txBody>
          </p:sp>
          <p:sp>
            <p:nvSpPr>
              <p:cNvPr id="468" name="TextBox 467"/>
              <p:cNvSpPr txBox="1"/>
              <p:nvPr/>
            </p:nvSpPr>
            <p:spPr>
              <a:xfrm>
                <a:off x="10454116" y="5349006"/>
                <a:ext cx="251992" cy="1262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500" dirty="0" smtClean="0"/>
                  <a:t>no</a:t>
                </a:r>
                <a:endParaRPr lang="en-GB" sz="500" dirty="0"/>
              </a:p>
            </p:txBody>
          </p:sp>
          <p:cxnSp>
            <p:nvCxnSpPr>
              <p:cNvPr id="469" name="Straight Connector 468"/>
              <p:cNvCxnSpPr>
                <a:stCxn id="489" idx="2"/>
              </p:cNvCxnSpPr>
              <p:nvPr/>
            </p:nvCxnSpPr>
            <p:spPr>
              <a:xfrm flipV="1">
                <a:off x="10508921" y="5347195"/>
                <a:ext cx="71191" cy="45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70" name="Straight Connector 469"/>
              <p:cNvCxnSpPr/>
              <p:nvPr/>
            </p:nvCxnSpPr>
            <p:spPr>
              <a:xfrm flipV="1">
                <a:off x="10580112" y="5318425"/>
                <a:ext cx="0" cy="2877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74" name="Straight Connector 473"/>
              <p:cNvCxnSpPr/>
              <p:nvPr/>
            </p:nvCxnSpPr>
            <p:spPr>
              <a:xfrm flipV="1">
                <a:off x="10578131" y="5352376"/>
                <a:ext cx="0" cy="2877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463" name="Straight Arrow Connector 462"/>
            <p:cNvCxnSpPr>
              <a:stCxn id="460" idx="3"/>
              <a:endCxn id="489" idx="5"/>
            </p:cNvCxnSpPr>
            <p:nvPr/>
          </p:nvCxnSpPr>
          <p:spPr>
            <a:xfrm flipV="1">
              <a:off x="8424985" y="4655243"/>
              <a:ext cx="110605" cy="272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sp>
          <p:nvSpPr>
            <p:cNvPr id="464" name="Rectangle 463"/>
            <p:cNvSpPr/>
            <p:nvPr/>
          </p:nvSpPr>
          <p:spPr>
            <a:xfrm>
              <a:off x="8288213" y="4775199"/>
              <a:ext cx="128955" cy="12895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/>
                <a:t>0</a:t>
              </a:r>
            </a:p>
          </p:txBody>
        </p:sp>
        <p:cxnSp>
          <p:nvCxnSpPr>
            <p:cNvPr id="465" name="Elbow Connector 464"/>
            <p:cNvCxnSpPr>
              <a:stCxn id="464" idx="3"/>
            </p:cNvCxnSpPr>
            <p:nvPr/>
          </p:nvCxnSpPr>
          <p:spPr>
            <a:xfrm flipV="1">
              <a:off x="8417168" y="4751729"/>
              <a:ext cx="110456" cy="87948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</p:grpSp>
      <p:cxnSp>
        <p:nvCxnSpPr>
          <p:cNvPr id="5" name="Straight Arrow Connector 4"/>
          <p:cNvCxnSpPr>
            <a:stCxn id="477" idx="3"/>
            <a:endCxn id="206" idx="1"/>
          </p:cNvCxnSpPr>
          <p:nvPr/>
        </p:nvCxnSpPr>
        <p:spPr>
          <a:xfrm flipV="1">
            <a:off x="7365991" y="3582528"/>
            <a:ext cx="73692" cy="946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492" name="Group 491"/>
          <p:cNvGrpSpPr/>
          <p:nvPr/>
        </p:nvGrpSpPr>
        <p:grpSpPr>
          <a:xfrm>
            <a:off x="6674325" y="4134337"/>
            <a:ext cx="759370" cy="422030"/>
            <a:chOff x="8030308" y="4482124"/>
            <a:chExt cx="759370" cy="422030"/>
          </a:xfrm>
        </p:grpSpPr>
        <p:sp>
          <p:nvSpPr>
            <p:cNvPr id="494" name="Rectangle 493"/>
            <p:cNvSpPr/>
            <p:nvPr/>
          </p:nvSpPr>
          <p:spPr>
            <a:xfrm>
              <a:off x="8077201" y="4591538"/>
              <a:ext cx="347784" cy="132865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 smtClean="0">
                  <a:solidFill>
                    <a:sysClr val="windowText" lastClr="000000"/>
                  </a:solidFill>
                </a:rPr>
                <a:t>&gt;</a:t>
              </a:r>
              <a:r>
                <a:rPr lang="en-GB" sz="800" dirty="0">
                  <a:solidFill>
                    <a:sysClr val="windowText" lastClr="000000"/>
                  </a:solidFill>
                </a:rPr>
                <a:t> 0</a:t>
              </a:r>
            </a:p>
          </p:txBody>
        </p:sp>
        <p:sp>
          <p:nvSpPr>
            <p:cNvPr id="496" name="Oval 495"/>
            <p:cNvSpPr/>
            <p:nvPr/>
          </p:nvSpPr>
          <p:spPr>
            <a:xfrm flipH="1" flipV="1">
              <a:off x="8030308" y="4638431"/>
              <a:ext cx="78153" cy="5634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98" name="Group 497"/>
            <p:cNvGrpSpPr/>
            <p:nvPr/>
          </p:nvGrpSpPr>
          <p:grpSpPr>
            <a:xfrm>
              <a:off x="8518450" y="4482124"/>
              <a:ext cx="271228" cy="359510"/>
              <a:chOff x="10452757" y="5158155"/>
              <a:chExt cx="271228" cy="359510"/>
            </a:xfrm>
          </p:grpSpPr>
          <p:grpSp>
            <p:nvGrpSpPr>
              <p:cNvPr id="503" name="Group 502"/>
              <p:cNvGrpSpPr/>
              <p:nvPr/>
            </p:nvGrpSpPr>
            <p:grpSpPr>
              <a:xfrm>
                <a:off x="10463202" y="5158155"/>
                <a:ext cx="196983" cy="359510"/>
                <a:chOff x="3715254" y="3158576"/>
                <a:chExt cx="196983" cy="482044"/>
              </a:xfrm>
            </p:grpSpPr>
            <p:sp>
              <p:nvSpPr>
                <p:cNvPr id="509" name="Rectangle 508"/>
                <p:cNvSpPr/>
                <p:nvPr/>
              </p:nvSpPr>
              <p:spPr>
                <a:xfrm>
                  <a:off x="3747492" y="3158576"/>
                  <a:ext cx="164745" cy="482044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10" name="Oval 509"/>
                <p:cNvSpPr/>
                <p:nvPr/>
              </p:nvSpPr>
              <p:spPr>
                <a:xfrm flipH="1" flipV="1">
                  <a:off x="3717236" y="3250865"/>
                  <a:ext cx="45719" cy="6210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11" name="Oval 510"/>
                <p:cNvSpPr/>
                <p:nvPr/>
              </p:nvSpPr>
              <p:spPr>
                <a:xfrm flipH="1" flipV="1">
                  <a:off x="3715254" y="3381605"/>
                  <a:ext cx="45719" cy="6210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12" name="Oval 511"/>
                <p:cNvSpPr/>
                <p:nvPr/>
              </p:nvSpPr>
              <p:spPr>
                <a:xfrm flipH="1" flipV="1">
                  <a:off x="3719210" y="3507801"/>
                  <a:ext cx="45719" cy="6210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504" name="TextBox 503"/>
              <p:cNvSpPr txBox="1"/>
              <p:nvPr/>
            </p:nvSpPr>
            <p:spPr>
              <a:xfrm>
                <a:off x="10452757" y="5175889"/>
                <a:ext cx="271228" cy="1262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500" dirty="0" smtClean="0"/>
                  <a:t>yes</a:t>
                </a:r>
                <a:endParaRPr lang="en-GB" sz="500" dirty="0"/>
              </a:p>
            </p:txBody>
          </p:sp>
          <p:sp>
            <p:nvSpPr>
              <p:cNvPr id="505" name="TextBox 504"/>
              <p:cNvSpPr txBox="1"/>
              <p:nvPr/>
            </p:nvSpPr>
            <p:spPr>
              <a:xfrm>
                <a:off x="10454116" y="5349006"/>
                <a:ext cx="251992" cy="1262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500" dirty="0" smtClean="0"/>
                  <a:t>no</a:t>
                </a:r>
                <a:endParaRPr lang="en-GB" sz="500" dirty="0"/>
              </a:p>
            </p:txBody>
          </p:sp>
          <p:cxnSp>
            <p:nvCxnSpPr>
              <p:cNvPr id="506" name="Straight Connector 505"/>
              <p:cNvCxnSpPr>
                <a:stCxn id="511" idx="2"/>
              </p:cNvCxnSpPr>
              <p:nvPr/>
            </p:nvCxnSpPr>
            <p:spPr>
              <a:xfrm flipV="1">
                <a:off x="10508921" y="5347195"/>
                <a:ext cx="71191" cy="45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07" name="Straight Connector 506"/>
              <p:cNvCxnSpPr/>
              <p:nvPr/>
            </p:nvCxnSpPr>
            <p:spPr>
              <a:xfrm flipV="1">
                <a:off x="10580112" y="5318425"/>
                <a:ext cx="0" cy="2877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08" name="Straight Connector 507"/>
              <p:cNvCxnSpPr/>
              <p:nvPr/>
            </p:nvCxnSpPr>
            <p:spPr>
              <a:xfrm flipV="1">
                <a:off x="10578131" y="5352376"/>
                <a:ext cx="0" cy="2877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500" name="Straight Arrow Connector 499"/>
            <p:cNvCxnSpPr>
              <a:stCxn id="494" idx="3"/>
              <a:endCxn id="511" idx="5"/>
            </p:cNvCxnSpPr>
            <p:nvPr/>
          </p:nvCxnSpPr>
          <p:spPr>
            <a:xfrm flipV="1">
              <a:off x="8424985" y="4655243"/>
              <a:ext cx="110605" cy="272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sp>
          <p:nvSpPr>
            <p:cNvPr id="501" name="Rectangle 500"/>
            <p:cNvSpPr/>
            <p:nvPr/>
          </p:nvSpPr>
          <p:spPr>
            <a:xfrm>
              <a:off x="8288213" y="4775199"/>
              <a:ext cx="128955" cy="12895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/>
                <a:t>0</a:t>
              </a:r>
            </a:p>
          </p:txBody>
        </p:sp>
        <p:cxnSp>
          <p:nvCxnSpPr>
            <p:cNvPr id="502" name="Elbow Connector 501"/>
            <p:cNvCxnSpPr>
              <a:stCxn id="501" idx="3"/>
            </p:cNvCxnSpPr>
            <p:nvPr/>
          </p:nvCxnSpPr>
          <p:spPr>
            <a:xfrm flipV="1">
              <a:off x="8417168" y="4751729"/>
              <a:ext cx="110456" cy="87948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</p:grpSp>
      <p:cxnSp>
        <p:nvCxnSpPr>
          <p:cNvPr id="10" name="Straight Arrow Connector 9"/>
          <p:cNvCxnSpPr>
            <a:stCxn id="509" idx="3"/>
            <a:endCxn id="504" idx="3"/>
          </p:cNvCxnSpPr>
          <p:nvPr/>
        </p:nvCxnSpPr>
        <p:spPr>
          <a:xfrm flipV="1">
            <a:off x="7369895" y="4215195"/>
            <a:ext cx="63800" cy="988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8" name="Elbow Connector 17"/>
          <p:cNvCxnSpPr>
            <a:stCxn id="398" idx="3"/>
            <a:endCxn id="461" idx="6"/>
          </p:cNvCxnSpPr>
          <p:nvPr/>
        </p:nvCxnSpPr>
        <p:spPr>
          <a:xfrm>
            <a:off x="6588216" y="3576190"/>
            <a:ext cx="82205" cy="10567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6" name="Elbow Connector 25"/>
          <p:cNvCxnSpPr>
            <a:stCxn id="256" idx="3"/>
            <a:endCxn id="494" idx="1"/>
          </p:cNvCxnSpPr>
          <p:nvPr/>
        </p:nvCxnSpPr>
        <p:spPr>
          <a:xfrm>
            <a:off x="6589541" y="4213620"/>
            <a:ext cx="131677" cy="96564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555" name="Snip Single Corner Rectangle 554"/>
          <p:cNvSpPr/>
          <p:nvPr/>
        </p:nvSpPr>
        <p:spPr>
          <a:xfrm>
            <a:off x="674133" y="3120611"/>
            <a:ext cx="719559" cy="188936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Engine Driveline Torque</a:t>
            </a:r>
            <a:endParaRPr lang="en-GB" sz="600" dirty="0"/>
          </a:p>
        </p:txBody>
      </p:sp>
      <p:sp>
        <p:nvSpPr>
          <p:cNvPr id="556" name="Snip Single Corner Rectangle 555"/>
          <p:cNvSpPr/>
          <p:nvPr/>
        </p:nvSpPr>
        <p:spPr>
          <a:xfrm>
            <a:off x="670698" y="2886466"/>
            <a:ext cx="717650" cy="188936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Pre-existing Aux Power (KW)</a:t>
            </a:r>
            <a:endParaRPr lang="en-GB" sz="600" dirty="0"/>
          </a:p>
        </p:txBody>
      </p:sp>
      <p:grpSp>
        <p:nvGrpSpPr>
          <p:cNvPr id="557" name="Group 556"/>
          <p:cNvGrpSpPr/>
          <p:nvPr/>
        </p:nvGrpSpPr>
        <p:grpSpPr>
          <a:xfrm>
            <a:off x="3919513" y="3083595"/>
            <a:ext cx="177402" cy="263401"/>
            <a:chOff x="1426057" y="1874219"/>
            <a:chExt cx="177402" cy="263401"/>
          </a:xfrm>
        </p:grpSpPr>
        <p:pic>
          <p:nvPicPr>
            <p:cNvPr id="558" name="Picture 55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42492" y="1874219"/>
              <a:ext cx="160967" cy="263401"/>
            </a:xfrm>
            <a:prstGeom prst="rect">
              <a:avLst/>
            </a:prstGeom>
          </p:spPr>
        </p:pic>
        <p:sp>
          <p:nvSpPr>
            <p:cNvPr id="559" name="Oval 558"/>
            <p:cNvSpPr/>
            <p:nvPr/>
          </p:nvSpPr>
          <p:spPr>
            <a:xfrm flipH="1" flipV="1">
              <a:off x="1427171" y="192454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0" name="Oval 559"/>
            <p:cNvSpPr/>
            <p:nvPr/>
          </p:nvSpPr>
          <p:spPr>
            <a:xfrm flipH="1" flipV="1">
              <a:off x="1426057" y="203022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561" name="Elbow Connector 560"/>
          <p:cNvCxnSpPr>
            <a:stCxn id="347" idx="1"/>
            <a:endCxn id="559" idx="6"/>
          </p:cNvCxnSpPr>
          <p:nvPr/>
        </p:nvCxnSpPr>
        <p:spPr>
          <a:xfrm>
            <a:off x="3187738" y="3103406"/>
            <a:ext cx="732889" cy="61570"/>
          </a:xfrm>
          <a:prstGeom prst="bentConnector3">
            <a:avLst>
              <a:gd name="adj1" fmla="val 18527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62" name="Elbow Connector 561"/>
          <p:cNvCxnSpPr>
            <a:stCxn id="555" idx="0"/>
            <a:endCxn id="560" idx="6"/>
          </p:cNvCxnSpPr>
          <p:nvPr/>
        </p:nvCxnSpPr>
        <p:spPr>
          <a:xfrm>
            <a:off x="1393692" y="3215079"/>
            <a:ext cx="2525821" cy="55577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3" name="Elbow Connector 22"/>
          <p:cNvCxnSpPr>
            <a:stCxn id="558" idx="3"/>
            <a:endCxn id="418" idx="6"/>
          </p:cNvCxnSpPr>
          <p:nvPr/>
        </p:nvCxnSpPr>
        <p:spPr>
          <a:xfrm>
            <a:off x="4096915" y="3215296"/>
            <a:ext cx="1143186" cy="70798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18" name="Flowchart: Terminator 517"/>
          <p:cNvSpPr/>
          <p:nvPr/>
        </p:nvSpPr>
        <p:spPr>
          <a:xfrm>
            <a:off x="7410263" y="5166975"/>
            <a:ext cx="936518" cy="254500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 smtClean="0"/>
              <a:t>Fuel Consumption (T</a:t>
            </a:r>
            <a:r>
              <a:rPr lang="en-GB" sz="500" dirty="0" smtClean="0"/>
              <a:t>D + HPE</a:t>
            </a:r>
            <a:r>
              <a:rPr lang="en-GB" sz="700" dirty="0" smtClean="0"/>
              <a:t>, N)</a:t>
            </a:r>
            <a:endParaRPr lang="en-GB" sz="700" dirty="0"/>
          </a:p>
        </p:txBody>
      </p:sp>
      <p:cxnSp>
        <p:nvCxnSpPr>
          <p:cNvPr id="519" name="Straight Arrow Connector 518"/>
          <p:cNvCxnSpPr>
            <a:stCxn id="518" idx="3"/>
            <a:endCxn id="566" idx="6"/>
          </p:cNvCxnSpPr>
          <p:nvPr/>
        </p:nvCxnSpPr>
        <p:spPr>
          <a:xfrm flipV="1">
            <a:off x="8346781" y="5292202"/>
            <a:ext cx="175453" cy="20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530" name="Rounded Rectangle 529"/>
          <p:cNvSpPr/>
          <p:nvPr/>
        </p:nvSpPr>
        <p:spPr>
          <a:xfrm>
            <a:off x="10563213" y="5198154"/>
            <a:ext cx="1102166" cy="31010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Total Cycle  </a:t>
            </a:r>
            <a:r>
              <a:rPr lang="en-GB" sz="600" dirty="0"/>
              <a:t>Fuel </a:t>
            </a:r>
            <a:r>
              <a:rPr lang="en-GB" sz="600" dirty="0" smtClean="0"/>
              <a:t>Consumption: average loads (g)</a:t>
            </a:r>
            <a:endParaRPr lang="en-GB" sz="600" dirty="0"/>
          </a:p>
        </p:txBody>
      </p:sp>
      <p:sp>
        <p:nvSpPr>
          <p:cNvPr id="535" name="TextBox 534"/>
          <p:cNvSpPr txBox="1"/>
          <p:nvPr/>
        </p:nvSpPr>
        <p:spPr>
          <a:xfrm>
            <a:off x="9492077" y="5078359"/>
            <a:ext cx="571194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00" dirty="0" smtClean="0"/>
              <a:t>Across Cycle</a:t>
            </a:r>
            <a:endParaRPr lang="en-GB" sz="500" dirty="0"/>
          </a:p>
        </p:txBody>
      </p:sp>
      <p:grpSp>
        <p:nvGrpSpPr>
          <p:cNvPr id="536" name="Group 535"/>
          <p:cNvGrpSpPr/>
          <p:nvPr/>
        </p:nvGrpSpPr>
        <p:grpSpPr>
          <a:xfrm>
            <a:off x="8521120" y="5192858"/>
            <a:ext cx="151542" cy="314406"/>
            <a:chOff x="2125628" y="1155568"/>
            <a:chExt cx="151542" cy="314406"/>
          </a:xfrm>
        </p:grpSpPr>
        <p:pic>
          <p:nvPicPr>
            <p:cNvPr id="565" name="Picture 56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flipH="1">
              <a:off x="2150685" y="1155568"/>
              <a:ext cx="126485" cy="314406"/>
            </a:xfrm>
            <a:prstGeom prst="rect">
              <a:avLst/>
            </a:prstGeom>
          </p:spPr>
        </p:pic>
        <p:sp>
          <p:nvSpPr>
            <p:cNvPr id="566" name="Oval 565"/>
            <p:cNvSpPr/>
            <p:nvPr/>
          </p:nvSpPr>
          <p:spPr>
            <a:xfrm flipH="1" flipV="1">
              <a:off x="2126742" y="122386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7" name="Oval 566"/>
            <p:cNvSpPr/>
            <p:nvPr/>
          </p:nvSpPr>
          <p:spPr>
            <a:xfrm flipH="1" flipV="1">
              <a:off x="2125628" y="134288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68" name="Rectangle 567"/>
          <p:cNvSpPr/>
          <p:nvPr/>
        </p:nvSpPr>
        <p:spPr>
          <a:xfrm>
            <a:off x="7803486" y="5512704"/>
            <a:ext cx="457617" cy="19186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/>
              <a:t>3600</a:t>
            </a:r>
            <a:endParaRPr lang="en-GB" sz="1000" dirty="0"/>
          </a:p>
        </p:txBody>
      </p:sp>
      <p:cxnSp>
        <p:nvCxnSpPr>
          <p:cNvPr id="569" name="Elbow Connector 568"/>
          <p:cNvCxnSpPr>
            <a:stCxn id="568" idx="3"/>
            <a:endCxn id="567" idx="6"/>
          </p:cNvCxnSpPr>
          <p:nvPr/>
        </p:nvCxnSpPr>
        <p:spPr>
          <a:xfrm flipV="1">
            <a:off x="8261103" y="5411230"/>
            <a:ext cx="260017" cy="197406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pic>
        <p:nvPicPr>
          <p:cNvPr id="570" name="Picture 56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60" t="26696" r="35118" b="26550"/>
          <a:stretch/>
        </p:blipFill>
        <p:spPr>
          <a:xfrm>
            <a:off x="9701863" y="5256673"/>
            <a:ext cx="136354" cy="190261"/>
          </a:xfrm>
          <a:prstGeom prst="rect">
            <a:avLst/>
          </a:prstGeom>
        </p:spPr>
      </p:pic>
      <p:sp>
        <p:nvSpPr>
          <p:cNvPr id="571" name="Rounded Rectangle 570"/>
          <p:cNvSpPr/>
          <p:nvPr/>
        </p:nvSpPr>
        <p:spPr>
          <a:xfrm>
            <a:off x="9595829" y="5204255"/>
            <a:ext cx="359130" cy="291081"/>
          </a:xfrm>
          <a:prstGeom prst="roundRect">
            <a:avLst>
              <a:gd name="adj" fmla="val 3103"/>
            </a:avLst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573" name="Straight Arrow Connector 572"/>
          <p:cNvCxnSpPr>
            <a:stCxn id="570" idx="3"/>
            <a:endCxn id="530" idx="1"/>
          </p:cNvCxnSpPr>
          <p:nvPr/>
        </p:nvCxnSpPr>
        <p:spPr>
          <a:xfrm>
            <a:off x="9838217" y="5351804"/>
            <a:ext cx="724996" cy="14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574" name="Group 573"/>
          <p:cNvGrpSpPr/>
          <p:nvPr/>
        </p:nvGrpSpPr>
        <p:grpSpPr>
          <a:xfrm>
            <a:off x="9057358" y="5188195"/>
            <a:ext cx="171490" cy="307424"/>
            <a:chOff x="2119626" y="1550074"/>
            <a:chExt cx="171490" cy="307424"/>
          </a:xfrm>
        </p:grpSpPr>
        <p:pic>
          <p:nvPicPr>
            <p:cNvPr id="575" name="Picture 57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143313" y="1550074"/>
              <a:ext cx="147803" cy="307424"/>
            </a:xfrm>
            <a:prstGeom prst="rect">
              <a:avLst/>
            </a:prstGeom>
          </p:spPr>
        </p:pic>
        <p:sp>
          <p:nvSpPr>
            <p:cNvPr id="576" name="Oval 575"/>
            <p:cNvSpPr/>
            <p:nvPr/>
          </p:nvSpPr>
          <p:spPr>
            <a:xfrm flipH="1" flipV="1">
              <a:off x="2120740" y="161911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7" name="Oval 576"/>
            <p:cNvSpPr/>
            <p:nvPr/>
          </p:nvSpPr>
          <p:spPr>
            <a:xfrm flipH="1" flipV="1">
              <a:off x="2119626" y="172479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579" name="Elbow Connector 578"/>
          <p:cNvCxnSpPr>
            <a:stCxn id="565" idx="1"/>
            <a:endCxn id="577" idx="6"/>
          </p:cNvCxnSpPr>
          <p:nvPr/>
        </p:nvCxnSpPr>
        <p:spPr>
          <a:xfrm>
            <a:off x="8672662" y="5350061"/>
            <a:ext cx="384696" cy="4391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81" name="Straight Arrow Connector 580"/>
          <p:cNvCxnSpPr>
            <a:stCxn id="575" idx="3"/>
            <a:endCxn id="570" idx="1"/>
          </p:cNvCxnSpPr>
          <p:nvPr/>
        </p:nvCxnSpPr>
        <p:spPr>
          <a:xfrm>
            <a:off x="9228848" y="5341907"/>
            <a:ext cx="473015" cy="98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582" name="Group 581"/>
          <p:cNvGrpSpPr/>
          <p:nvPr/>
        </p:nvGrpSpPr>
        <p:grpSpPr>
          <a:xfrm>
            <a:off x="6649019" y="5224078"/>
            <a:ext cx="759370" cy="422030"/>
            <a:chOff x="8030308" y="4482124"/>
            <a:chExt cx="759370" cy="422030"/>
          </a:xfrm>
        </p:grpSpPr>
        <p:sp>
          <p:nvSpPr>
            <p:cNvPr id="585" name="Rectangle 584"/>
            <p:cNvSpPr/>
            <p:nvPr/>
          </p:nvSpPr>
          <p:spPr>
            <a:xfrm>
              <a:off x="8077201" y="4591538"/>
              <a:ext cx="347784" cy="132865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 smtClean="0">
                  <a:solidFill>
                    <a:sysClr val="windowText" lastClr="000000"/>
                  </a:solidFill>
                </a:rPr>
                <a:t>&gt;</a:t>
              </a:r>
              <a:r>
                <a:rPr lang="en-GB" sz="800" dirty="0">
                  <a:solidFill>
                    <a:sysClr val="windowText" lastClr="000000"/>
                  </a:solidFill>
                </a:rPr>
                <a:t> 0</a:t>
              </a:r>
            </a:p>
          </p:txBody>
        </p:sp>
        <p:sp>
          <p:nvSpPr>
            <p:cNvPr id="586" name="Oval 585"/>
            <p:cNvSpPr/>
            <p:nvPr/>
          </p:nvSpPr>
          <p:spPr>
            <a:xfrm flipH="1" flipV="1">
              <a:off x="8030308" y="4638431"/>
              <a:ext cx="78153" cy="5634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587" name="Group 586"/>
            <p:cNvGrpSpPr/>
            <p:nvPr/>
          </p:nvGrpSpPr>
          <p:grpSpPr>
            <a:xfrm>
              <a:off x="8518450" y="4482124"/>
              <a:ext cx="271228" cy="359510"/>
              <a:chOff x="10452757" y="5158155"/>
              <a:chExt cx="271228" cy="359510"/>
            </a:xfrm>
          </p:grpSpPr>
          <p:grpSp>
            <p:nvGrpSpPr>
              <p:cNvPr id="591" name="Group 590"/>
              <p:cNvGrpSpPr/>
              <p:nvPr/>
            </p:nvGrpSpPr>
            <p:grpSpPr>
              <a:xfrm>
                <a:off x="10463202" y="5158155"/>
                <a:ext cx="196983" cy="359510"/>
                <a:chOff x="3715254" y="3158576"/>
                <a:chExt cx="196983" cy="482044"/>
              </a:xfrm>
            </p:grpSpPr>
            <p:sp>
              <p:nvSpPr>
                <p:cNvPr id="598" name="Rectangle 597"/>
                <p:cNvSpPr/>
                <p:nvPr/>
              </p:nvSpPr>
              <p:spPr>
                <a:xfrm>
                  <a:off x="3747492" y="3158576"/>
                  <a:ext cx="164745" cy="482044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99" name="Oval 598"/>
                <p:cNvSpPr/>
                <p:nvPr/>
              </p:nvSpPr>
              <p:spPr>
                <a:xfrm flipH="1" flipV="1">
                  <a:off x="3717236" y="3250865"/>
                  <a:ext cx="45719" cy="6210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00" name="Oval 599"/>
                <p:cNvSpPr/>
                <p:nvPr/>
              </p:nvSpPr>
              <p:spPr>
                <a:xfrm flipH="1" flipV="1">
                  <a:off x="3715254" y="3381605"/>
                  <a:ext cx="45719" cy="6210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01" name="Oval 600"/>
                <p:cNvSpPr/>
                <p:nvPr/>
              </p:nvSpPr>
              <p:spPr>
                <a:xfrm flipH="1" flipV="1">
                  <a:off x="3719210" y="3507801"/>
                  <a:ext cx="45719" cy="6210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592" name="TextBox 591"/>
              <p:cNvSpPr txBox="1"/>
              <p:nvPr/>
            </p:nvSpPr>
            <p:spPr>
              <a:xfrm>
                <a:off x="10452757" y="5175889"/>
                <a:ext cx="271228" cy="1262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500" dirty="0" smtClean="0"/>
                  <a:t>yes</a:t>
                </a:r>
                <a:endParaRPr lang="en-GB" sz="500" dirty="0"/>
              </a:p>
            </p:txBody>
          </p:sp>
          <p:sp>
            <p:nvSpPr>
              <p:cNvPr id="593" name="TextBox 592"/>
              <p:cNvSpPr txBox="1"/>
              <p:nvPr/>
            </p:nvSpPr>
            <p:spPr>
              <a:xfrm>
                <a:off x="10454116" y="5349006"/>
                <a:ext cx="251992" cy="1262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500" dirty="0" smtClean="0"/>
                  <a:t>no</a:t>
                </a:r>
                <a:endParaRPr lang="en-GB" sz="500" dirty="0"/>
              </a:p>
            </p:txBody>
          </p:sp>
          <p:cxnSp>
            <p:nvCxnSpPr>
              <p:cNvPr id="595" name="Straight Connector 594"/>
              <p:cNvCxnSpPr>
                <a:stCxn id="600" idx="2"/>
              </p:cNvCxnSpPr>
              <p:nvPr/>
            </p:nvCxnSpPr>
            <p:spPr>
              <a:xfrm flipV="1">
                <a:off x="10508921" y="5347195"/>
                <a:ext cx="71191" cy="45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96" name="Straight Connector 595"/>
              <p:cNvCxnSpPr/>
              <p:nvPr/>
            </p:nvCxnSpPr>
            <p:spPr>
              <a:xfrm flipV="1">
                <a:off x="10580112" y="5318425"/>
                <a:ext cx="0" cy="2877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97" name="Straight Connector 596"/>
              <p:cNvCxnSpPr/>
              <p:nvPr/>
            </p:nvCxnSpPr>
            <p:spPr>
              <a:xfrm flipV="1">
                <a:off x="10578131" y="5352376"/>
                <a:ext cx="0" cy="2877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588" name="Straight Arrow Connector 587"/>
            <p:cNvCxnSpPr>
              <a:stCxn id="585" idx="3"/>
              <a:endCxn id="600" idx="5"/>
            </p:cNvCxnSpPr>
            <p:nvPr/>
          </p:nvCxnSpPr>
          <p:spPr>
            <a:xfrm flipV="1">
              <a:off x="8424985" y="4655243"/>
              <a:ext cx="110605" cy="272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sp>
          <p:nvSpPr>
            <p:cNvPr id="589" name="Rectangle 588"/>
            <p:cNvSpPr/>
            <p:nvPr/>
          </p:nvSpPr>
          <p:spPr>
            <a:xfrm>
              <a:off x="8288213" y="4775199"/>
              <a:ext cx="128955" cy="12895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/>
                <a:t>0</a:t>
              </a:r>
            </a:p>
          </p:txBody>
        </p:sp>
        <p:cxnSp>
          <p:nvCxnSpPr>
            <p:cNvPr id="590" name="Elbow Connector 589"/>
            <p:cNvCxnSpPr>
              <a:stCxn id="589" idx="3"/>
            </p:cNvCxnSpPr>
            <p:nvPr/>
          </p:nvCxnSpPr>
          <p:spPr>
            <a:xfrm flipV="1">
              <a:off x="8417168" y="4751729"/>
              <a:ext cx="110456" cy="87948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</p:grpSp>
      <p:cxnSp>
        <p:nvCxnSpPr>
          <p:cNvPr id="602" name="Straight Arrow Connector 601"/>
          <p:cNvCxnSpPr>
            <a:stCxn id="598" idx="3"/>
            <a:endCxn id="592" idx="3"/>
          </p:cNvCxnSpPr>
          <p:nvPr/>
        </p:nvCxnSpPr>
        <p:spPr>
          <a:xfrm flipV="1">
            <a:off x="7344589" y="5304936"/>
            <a:ext cx="63800" cy="988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603" name="Elbow Connector 602"/>
          <p:cNvCxnSpPr/>
          <p:nvPr/>
        </p:nvCxnSpPr>
        <p:spPr>
          <a:xfrm>
            <a:off x="6567378" y="5307269"/>
            <a:ext cx="131677" cy="96564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604" name="Straight Arrow Connector 603"/>
          <p:cNvCxnSpPr/>
          <p:nvPr/>
        </p:nvCxnSpPr>
        <p:spPr>
          <a:xfrm>
            <a:off x="6588567" y="5302347"/>
            <a:ext cx="570347" cy="20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513" name="Rectangle 512"/>
          <p:cNvSpPr/>
          <p:nvPr/>
        </p:nvSpPr>
        <p:spPr>
          <a:xfrm>
            <a:off x="6126847" y="5150675"/>
            <a:ext cx="477813" cy="51268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Fuel Map</a:t>
            </a:r>
          </a:p>
          <a:p>
            <a:pPr algn="ctr"/>
            <a:r>
              <a:rPr lang="en-GB" sz="600" dirty="0" smtClean="0"/>
              <a:t>g/h</a:t>
            </a:r>
            <a:endParaRPr lang="en-GB" sz="600" dirty="0"/>
          </a:p>
        </p:txBody>
      </p:sp>
      <p:sp>
        <p:nvSpPr>
          <p:cNvPr id="605" name="Oval 604"/>
          <p:cNvSpPr/>
          <p:nvPr/>
        </p:nvSpPr>
        <p:spPr>
          <a:xfrm flipH="1" flipV="1">
            <a:off x="6114650" y="5301313"/>
            <a:ext cx="45719" cy="62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06" name="Elbow Connector 605"/>
          <p:cNvCxnSpPr>
            <a:stCxn id="488" idx="0"/>
          </p:cNvCxnSpPr>
          <p:nvPr/>
        </p:nvCxnSpPr>
        <p:spPr>
          <a:xfrm>
            <a:off x="1632752" y="4541245"/>
            <a:ext cx="4492913" cy="1001573"/>
          </a:xfrm>
          <a:prstGeom prst="bentConnector3">
            <a:avLst>
              <a:gd name="adj1" fmla="val 49677"/>
            </a:avLst>
          </a:prstGeom>
          <a:noFill/>
          <a:ln w="6350" cap="flat" cmpd="sng" algn="ctr">
            <a:solidFill>
              <a:srgbClr val="006BB7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607" name="Oval 606"/>
          <p:cNvSpPr/>
          <p:nvPr/>
        </p:nvSpPr>
        <p:spPr>
          <a:xfrm flipH="1" flipV="1">
            <a:off x="6128390" y="5530848"/>
            <a:ext cx="45719" cy="62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608" name="Group 607"/>
          <p:cNvGrpSpPr/>
          <p:nvPr/>
        </p:nvGrpSpPr>
        <p:grpSpPr>
          <a:xfrm>
            <a:off x="5716983" y="5207523"/>
            <a:ext cx="177402" cy="263401"/>
            <a:chOff x="1426057" y="1874219"/>
            <a:chExt cx="177402" cy="263401"/>
          </a:xfrm>
        </p:grpSpPr>
        <p:pic>
          <p:nvPicPr>
            <p:cNvPr id="609" name="Picture 60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42492" y="1874219"/>
              <a:ext cx="160967" cy="263401"/>
            </a:xfrm>
            <a:prstGeom prst="rect">
              <a:avLst/>
            </a:prstGeom>
          </p:spPr>
        </p:pic>
        <p:sp>
          <p:nvSpPr>
            <p:cNvPr id="610" name="Oval 609"/>
            <p:cNvSpPr/>
            <p:nvPr/>
          </p:nvSpPr>
          <p:spPr>
            <a:xfrm flipH="1" flipV="1">
              <a:off x="1427171" y="192454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1" name="Oval 610"/>
            <p:cNvSpPr/>
            <p:nvPr/>
          </p:nvSpPr>
          <p:spPr>
            <a:xfrm flipH="1" flipV="1">
              <a:off x="1426057" y="203022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612" name="Straight Arrow Connector 611"/>
          <p:cNvCxnSpPr/>
          <p:nvPr/>
        </p:nvCxnSpPr>
        <p:spPr>
          <a:xfrm flipV="1">
            <a:off x="5862671" y="5327335"/>
            <a:ext cx="25220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614" name="Straight Arrow Connector 613"/>
          <p:cNvCxnSpPr/>
          <p:nvPr/>
        </p:nvCxnSpPr>
        <p:spPr>
          <a:xfrm>
            <a:off x="5529186" y="5288291"/>
            <a:ext cx="1800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615" name="Straight Arrow Connector 614"/>
          <p:cNvCxnSpPr/>
          <p:nvPr/>
        </p:nvCxnSpPr>
        <p:spPr>
          <a:xfrm>
            <a:off x="5523084" y="3979233"/>
            <a:ext cx="2864" cy="1316200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H="1">
            <a:off x="4917960" y="2739271"/>
            <a:ext cx="0" cy="2540194"/>
          </a:xfrm>
          <a:prstGeom prst="line">
            <a:avLst/>
          </a:prstGeom>
          <a:ln>
            <a:solidFill>
              <a:srgbClr val="469C23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616" name="Straight Arrow Connector 615"/>
          <p:cNvCxnSpPr/>
          <p:nvPr/>
        </p:nvCxnSpPr>
        <p:spPr>
          <a:xfrm>
            <a:off x="4917960" y="5279465"/>
            <a:ext cx="20872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620" name="Straight Arrow Connector 619"/>
          <p:cNvCxnSpPr/>
          <p:nvPr/>
        </p:nvCxnSpPr>
        <p:spPr>
          <a:xfrm>
            <a:off x="8750213" y="5279465"/>
            <a:ext cx="317163" cy="562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621" name="Straight Arrow Connector 620"/>
          <p:cNvCxnSpPr/>
          <p:nvPr/>
        </p:nvCxnSpPr>
        <p:spPr>
          <a:xfrm flipV="1">
            <a:off x="8755130" y="4153878"/>
            <a:ext cx="7467" cy="113400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622" name="Group 621"/>
          <p:cNvGrpSpPr/>
          <p:nvPr/>
        </p:nvGrpSpPr>
        <p:grpSpPr>
          <a:xfrm>
            <a:off x="5138261" y="5198459"/>
            <a:ext cx="151542" cy="314406"/>
            <a:chOff x="2125628" y="1155568"/>
            <a:chExt cx="151542" cy="314406"/>
          </a:xfrm>
        </p:grpSpPr>
        <p:pic>
          <p:nvPicPr>
            <p:cNvPr id="623" name="Picture 62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flipH="1">
              <a:off x="2150685" y="1155568"/>
              <a:ext cx="126485" cy="314406"/>
            </a:xfrm>
            <a:prstGeom prst="rect">
              <a:avLst/>
            </a:prstGeom>
          </p:spPr>
        </p:pic>
        <p:sp>
          <p:nvSpPr>
            <p:cNvPr id="624" name="Oval 623"/>
            <p:cNvSpPr/>
            <p:nvPr/>
          </p:nvSpPr>
          <p:spPr>
            <a:xfrm flipH="1" flipV="1">
              <a:off x="2126742" y="122386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5" name="Oval 624"/>
            <p:cNvSpPr/>
            <p:nvPr/>
          </p:nvSpPr>
          <p:spPr>
            <a:xfrm flipH="1" flipV="1">
              <a:off x="2125628" y="134288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626" name="Straight Arrow Connector 625"/>
          <p:cNvCxnSpPr/>
          <p:nvPr/>
        </p:nvCxnSpPr>
        <p:spPr>
          <a:xfrm>
            <a:off x="5289803" y="5384690"/>
            <a:ext cx="43387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627" name="Elbow Connector 626"/>
          <p:cNvCxnSpPr/>
          <p:nvPr/>
        </p:nvCxnSpPr>
        <p:spPr>
          <a:xfrm>
            <a:off x="3281252" y="4376616"/>
            <a:ext cx="1843890" cy="1029381"/>
          </a:xfrm>
          <a:prstGeom prst="bentConnector3">
            <a:avLst>
              <a:gd name="adj1" fmla="val 803"/>
            </a:avLst>
          </a:prstGeom>
          <a:noFill/>
          <a:ln w="6350" cap="flat" cmpd="sng" algn="ctr">
            <a:solidFill>
              <a:srgbClr val="469C23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346" name="Group 345"/>
          <p:cNvGrpSpPr/>
          <p:nvPr/>
        </p:nvGrpSpPr>
        <p:grpSpPr>
          <a:xfrm>
            <a:off x="3036196" y="2946203"/>
            <a:ext cx="151542" cy="314406"/>
            <a:chOff x="2125628" y="1155568"/>
            <a:chExt cx="151542" cy="314406"/>
          </a:xfrm>
        </p:grpSpPr>
        <p:pic>
          <p:nvPicPr>
            <p:cNvPr id="347" name="Picture 34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flipH="1">
              <a:off x="2150685" y="1155568"/>
              <a:ext cx="126485" cy="314406"/>
            </a:xfrm>
            <a:prstGeom prst="rect">
              <a:avLst/>
            </a:prstGeom>
          </p:spPr>
        </p:pic>
        <p:sp>
          <p:nvSpPr>
            <p:cNvPr id="348" name="Oval 347"/>
            <p:cNvSpPr/>
            <p:nvPr/>
          </p:nvSpPr>
          <p:spPr>
            <a:xfrm flipH="1" flipV="1">
              <a:off x="2126742" y="122386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9" name="Oval 348"/>
            <p:cNvSpPr/>
            <p:nvPr/>
          </p:nvSpPr>
          <p:spPr>
            <a:xfrm flipH="1" flipV="1">
              <a:off x="2125628" y="134288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6" name="Elbow Connector 5"/>
          <p:cNvCxnSpPr>
            <a:stCxn id="556" idx="0"/>
            <a:endCxn id="365" idx="6"/>
          </p:cNvCxnSpPr>
          <p:nvPr/>
        </p:nvCxnSpPr>
        <p:spPr>
          <a:xfrm>
            <a:off x="1388348" y="2980934"/>
            <a:ext cx="944985" cy="2917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2" name="Elbow Connector 11"/>
          <p:cNvCxnSpPr>
            <a:stCxn id="316" idx="1"/>
            <a:endCxn id="349" idx="6"/>
          </p:cNvCxnSpPr>
          <p:nvPr/>
        </p:nvCxnSpPr>
        <p:spPr>
          <a:xfrm flipH="1" flipV="1">
            <a:off x="3036196" y="3164575"/>
            <a:ext cx="144691" cy="1202351"/>
          </a:xfrm>
          <a:prstGeom prst="bentConnector5">
            <a:avLst>
              <a:gd name="adj1" fmla="val -72591"/>
              <a:gd name="adj2" fmla="val 29211"/>
              <a:gd name="adj3" fmla="val 155511"/>
            </a:avLst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363" name="Group 362"/>
          <p:cNvGrpSpPr/>
          <p:nvPr/>
        </p:nvGrpSpPr>
        <p:grpSpPr>
          <a:xfrm>
            <a:off x="2332219" y="2910010"/>
            <a:ext cx="171490" cy="307424"/>
            <a:chOff x="2119626" y="1550074"/>
            <a:chExt cx="171490" cy="307424"/>
          </a:xfrm>
        </p:grpSpPr>
        <p:pic>
          <p:nvPicPr>
            <p:cNvPr id="364" name="Picture 36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143313" y="1550074"/>
              <a:ext cx="147803" cy="307424"/>
            </a:xfrm>
            <a:prstGeom prst="rect">
              <a:avLst/>
            </a:prstGeom>
          </p:spPr>
        </p:pic>
        <p:sp>
          <p:nvSpPr>
            <p:cNvPr id="365" name="Oval 364"/>
            <p:cNvSpPr/>
            <p:nvPr/>
          </p:nvSpPr>
          <p:spPr>
            <a:xfrm flipH="1" flipV="1">
              <a:off x="2120740" y="161911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8" name="Oval 367"/>
            <p:cNvSpPr/>
            <p:nvPr/>
          </p:nvSpPr>
          <p:spPr>
            <a:xfrm flipH="1" flipV="1">
              <a:off x="2119626" y="172479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69" name="Rectangle 368"/>
          <p:cNvSpPr/>
          <p:nvPr/>
        </p:nvSpPr>
        <p:spPr>
          <a:xfrm>
            <a:off x="1836612" y="3055816"/>
            <a:ext cx="406403" cy="13286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 smtClean="0"/>
              <a:t>1000</a:t>
            </a:r>
            <a:endParaRPr lang="en-GB" sz="800" dirty="0"/>
          </a:p>
        </p:txBody>
      </p:sp>
      <p:cxnSp>
        <p:nvCxnSpPr>
          <p:cNvPr id="29" name="Straight Arrow Connector 28"/>
          <p:cNvCxnSpPr>
            <a:stCxn id="369" idx="3"/>
            <a:endCxn id="368" idx="6"/>
          </p:cNvCxnSpPr>
          <p:nvPr/>
        </p:nvCxnSpPr>
        <p:spPr>
          <a:xfrm flipV="1">
            <a:off x="2243015" y="3115786"/>
            <a:ext cx="89204" cy="64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5" name="Elbow Connector 34"/>
          <p:cNvCxnSpPr>
            <a:stCxn id="364" idx="3"/>
            <a:endCxn id="348" idx="6"/>
          </p:cNvCxnSpPr>
          <p:nvPr/>
        </p:nvCxnSpPr>
        <p:spPr>
          <a:xfrm flipV="1">
            <a:off x="2503709" y="3045547"/>
            <a:ext cx="533601" cy="1817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2556475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TextBox 146"/>
          <p:cNvSpPr txBox="1"/>
          <p:nvPr/>
        </p:nvSpPr>
        <p:spPr>
          <a:xfrm>
            <a:off x="4050552" y="246483"/>
            <a:ext cx="29735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Electrical System</a:t>
            </a:r>
            <a:endParaRPr lang="en-GB" sz="3200" dirty="0"/>
          </a:p>
        </p:txBody>
      </p:sp>
      <p:sp>
        <p:nvSpPr>
          <p:cNvPr id="346" name="TextBox 345"/>
          <p:cNvSpPr txBox="1"/>
          <p:nvPr/>
        </p:nvSpPr>
        <p:spPr>
          <a:xfrm>
            <a:off x="3632335" y="3867286"/>
            <a:ext cx="46659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Point1</a:t>
            </a:r>
            <a:endParaRPr lang="en-GB" sz="800" dirty="0"/>
          </a:p>
        </p:txBody>
      </p:sp>
      <p:cxnSp>
        <p:nvCxnSpPr>
          <p:cNvPr id="349" name="Straight Arrow Connector 348"/>
          <p:cNvCxnSpPr>
            <a:stCxn id="445" idx="3"/>
          </p:cNvCxnSpPr>
          <p:nvPr/>
        </p:nvCxnSpPr>
        <p:spPr>
          <a:xfrm>
            <a:off x="3099976" y="3802771"/>
            <a:ext cx="532359" cy="1606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52" name="Straight Arrow Connector 351"/>
          <p:cNvCxnSpPr>
            <a:stCxn id="473" idx="3"/>
            <a:endCxn id="346" idx="1"/>
          </p:cNvCxnSpPr>
          <p:nvPr/>
        </p:nvCxnSpPr>
        <p:spPr>
          <a:xfrm flipV="1">
            <a:off x="3098500" y="3975008"/>
            <a:ext cx="533835" cy="851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57" name="Rectangle 356"/>
          <p:cNvSpPr/>
          <p:nvPr/>
        </p:nvSpPr>
        <p:spPr>
          <a:xfrm>
            <a:off x="4476194" y="4095094"/>
            <a:ext cx="1468268" cy="59243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59" name="Straight Arrow Connector 358"/>
          <p:cNvCxnSpPr/>
          <p:nvPr/>
        </p:nvCxnSpPr>
        <p:spPr>
          <a:xfrm>
            <a:off x="4584279" y="4590203"/>
            <a:ext cx="122391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0" name="Straight Arrow Connector 359"/>
          <p:cNvCxnSpPr/>
          <p:nvPr/>
        </p:nvCxnSpPr>
        <p:spPr>
          <a:xfrm flipV="1">
            <a:off x="4584279" y="4157106"/>
            <a:ext cx="0" cy="4288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3" name="Oval 362"/>
          <p:cNvSpPr/>
          <p:nvPr/>
        </p:nvSpPr>
        <p:spPr>
          <a:xfrm>
            <a:off x="4553811" y="4426031"/>
            <a:ext cx="65390" cy="6946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68" name="Straight Connector 367"/>
          <p:cNvCxnSpPr/>
          <p:nvPr/>
        </p:nvCxnSpPr>
        <p:spPr>
          <a:xfrm>
            <a:off x="5406325" y="4089805"/>
            <a:ext cx="0" cy="941597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6" name="TextBox 375"/>
          <p:cNvSpPr txBox="1"/>
          <p:nvPr/>
        </p:nvSpPr>
        <p:spPr>
          <a:xfrm>
            <a:off x="5577794" y="4413796"/>
            <a:ext cx="39946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 smtClean="0"/>
              <a:t>Energy</a:t>
            </a:r>
            <a:endParaRPr lang="en-GB" sz="600" dirty="0"/>
          </a:p>
        </p:txBody>
      </p:sp>
      <p:sp>
        <p:nvSpPr>
          <p:cNvPr id="377" name="TextBox 376"/>
          <p:cNvSpPr txBox="1"/>
          <p:nvPr/>
        </p:nvSpPr>
        <p:spPr>
          <a:xfrm>
            <a:off x="4562230" y="4075827"/>
            <a:ext cx="26161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 smtClean="0"/>
              <a:t>FC</a:t>
            </a:r>
            <a:endParaRPr lang="en-GB" sz="600" dirty="0"/>
          </a:p>
        </p:txBody>
      </p:sp>
      <p:sp>
        <p:nvSpPr>
          <p:cNvPr id="378" name="TextBox 377"/>
          <p:cNvSpPr txBox="1"/>
          <p:nvPr/>
        </p:nvSpPr>
        <p:spPr>
          <a:xfrm>
            <a:off x="4396527" y="3934040"/>
            <a:ext cx="1220206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 smtClean="0"/>
              <a:t>Interpolation /Extrapolation Map</a:t>
            </a:r>
            <a:endParaRPr lang="en-GB" sz="600" dirty="0"/>
          </a:p>
        </p:txBody>
      </p:sp>
      <p:sp>
        <p:nvSpPr>
          <p:cNvPr id="380" name="TextBox 379"/>
          <p:cNvSpPr txBox="1"/>
          <p:nvPr/>
        </p:nvSpPr>
        <p:spPr>
          <a:xfrm>
            <a:off x="3651745" y="4346266"/>
            <a:ext cx="4555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Point2</a:t>
            </a:r>
            <a:endParaRPr lang="en-GB" sz="800" dirty="0"/>
          </a:p>
        </p:txBody>
      </p:sp>
      <p:cxnSp>
        <p:nvCxnSpPr>
          <p:cNvPr id="383" name="Straight Arrow Connector 382"/>
          <p:cNvCxnSpPr>
            <a:endCxn id="380" idx="1"/>
          </p:cNvCxnSpPr>
          <p:nvPr/>
        </p:nvCxnSpPr>
        <p:spPr>
          <a:xfrm flipV="1">
            <a:off x="3173994" y="4453988"/>
            <a:ext cx="477751" cy="1137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24" name="Straight Arrow Connector 423"/>
          <p:cNvCxnSpPr>
            <a:stCxn id="357" idx="3"/>
            <a:endCxn id="521" idx="1"/>
          </p:cNvCxnSpPr>
          <p:nvPr/>
        </p:nvCxnSpPr>
        <p:spPr>
          <a:xfrm flipV="1">
            <a:off x="5944462" y="4389337"/>
            <a:ext cx="1269991" cy="1973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427" name="Oval 426"/>
          <p:cNvSpPr/>
          <p:nvPr/>
        </p:nvSpPr>
        <p:spPr>
          <a:xfrm flipH="1" flipV="1">
            <a:off x="4450896" y="4424644"/>
            <a:ext cx="45719" cy="62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8" name="Oval 427"/>
          <p:cNvSpPr/>
          <p:nvPr/>
        </p:nvSpPr>
        <p:spPr>
          <a:xfrm flipH="1" flipV="1">
            <a:off x="4451117" y="4245288"/>
            <a:ext cx="45719" cy="62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29" name="Elbow Connector 428"/>
          <p:cNvCxnSpPr>
            <a:stCxn id="346" idx="3"/>
            <a:endCxn id="428" idx="6"/>
          </p:cNvCxnSpPr>
          <p:nvPr/>
        </p:nvCxnSpPr>
        <p:spPr>
          <a:xfrm>
            <a:off x="4098932" y="3975008"/>
            <a:ext cx="352185" cy="301332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1" name="Elbow Connector 430"/>
          <p:cNvCxnSpPr>
            <a:stCxn id="380" idx="3"/>
            <a:endCxn id="427" idx="6"/>
          </p:cNvCxnSpPr>
          <p:nvPr/>
        </p:nvCxnSpPr>
        <p:spPr>
          <a:xfrm>
            <a:off x="4107319" y="4453988"/>
            <a:ext cx="343577" cy="1708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445" name="TextBox 444"/>
          <p:cNvSpPr txBox="1"/>
          <p:nvPr/>
        </p:nvSpPr>
        <p:spPr>
          <a:xfrm>
            <a:off x="2970778" y="3710438"/>
            <a:ext cx="129198" cy="18466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sz="600" dirty="0" smtClean="0"/>
              <a:t>0</a:t>
            </a:r>
            <a:endParaRPr lang="en-GB" sz="600" dirty="0"/>
          </a:p>
        </p:txBody>
      </p:sp>
      <p:cxnSp>
        <p:nvCxnSpPr>
          <p:cNvPr id="457" name="Straight Arrow Connector 456"/>
          <p:cNvCxnSpPr/>
          <p:nvPr/>
        </p:nvCxnSpPr>
        <p:spPr>
          <a:xfrm>
            <a:off x="5410974" y="3898810"/>
            <a:ext cx="1129" cy="1914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473" name="Rounded Rectangle 472"/>
          <p:cNvSpPr/>
          <p:nvPr/>
        </p:nvSpPr>
        <p:spPr>
          <a:xfrm>
            <a:off x="2009000" y="3922580"/>
            <a:ext cx="1089500" cy="27514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Total Cycle  </a:t>
            </a:r>
            <a:r>
              <a:rPr lang="en-GB" sz="600" dirty="0"/>
              <a:t>Fuel </a:t>
            </a:r>
            <a:r>
              <a:rPr lang="en-GB" sz="600" dirty="0" smtClean="0"/>
              <a:t>Consumption: zero electrical load</a:t>
            </a:r>
            <a:endParaRPr lang="en-GB" sz="600" dirty="0"/>
          </a:p>
        </p:txBody>
      </p:sp>
      <p:sp>
        <p:nvSpPr>
          <p:cNvPr id="478" name="Rounded Rectangle 477"/>
          <p:cNvSpPr/>
          <p:nvPr/>
        </p:nvSpPr>
        <p:spPr>
          <a:xfrm>
            <a:off x="2014617" y="4256979"/>
            <a:ext cx="1092589" cy="1957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u="sng" dirty="0"/>
              <a:t>Smart Electrical : t</a:t>
            </a:r>
            <a:r>
              <a:rPr lang="en-GB" sz="600" dirty="0"/>
              <a:t>otal cycle Electrical Energy generated</a:t>
            </a:r>
          </a:p>
        </p:txBody>
      </p:sp>
      <p:sp>
        <p:nvSpPr>
          <p:cNvPr id="480" name="Rounded Rectangle 479"/>
          <p:cNvSpPr/>
          <p:nvPr/>
        </p:nvSpPr>
        <p:spPr>
          <a:xfrm>
            <a:off x="4976196" y="3697295"/>
            <a:ext cx="860258" cy="207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/>
              <a:t>Total Cycle Electrical Demand</a:t>
            </a:r>
          </a:p>
        </p:txBody>
      </p:sp>
      <p:sp>
        <p:nvSpPr>
          <p:cNvPr id="481" name="Rounded Rectangle 480"/>
          <p:cNvSpPr/>
          <p:nvPr/>
        </p:nvSpPr>
        <p:spPr>
          <a:xfrm>
            <a:off x="616011" y="3352799"/>
            <a:ext cx="7910574" cy="3008924"/>
          </a:xfrm>
          <a:prstGeom prst="roundRect">
            <a:avLst>
              <a:gd name="adj" fmla="val 3444"/>
            </a:avLst>
          </a:prstGeom>
          <a:noFill/>
          <a:ln w="12700" cap="flat" cmpd="sng" algn="ctr">
            <a:solidFill>
              <a:schemeClr val="accent1">
                <a:shade val="50000"/>
              </a:schemeClr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2" name="TextBox 481"/>
          <p:cNvSpPr txBox="1"/>
          <p:nvPr/>
        </p:nvSpPr>
        <p:spPr>
          <a:xfrm>
            <a:off x="616011" y="2387284"/>
            <a:ext cx="10115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Module 12: Actual FC calculation for true electrical demand for smart &amp; non-smart systems over the cycle </a:t>
            </a:r>
            <a:endParaRPr lang="en-GB" dirty="0"/>
          </a:p>
        </p:txBody>
      </p:sp>
      <p:sp>
        <p:nvSpPr>
          <p:cNvPr id="483" name="Rounded Rectangle 482"/>
          <p:cNvSpPr/>
          <p:nvPr/>
        </p:nvSpPr>
        <p:spPr>
          <a:xfrm>
            <a:off x="706625" y="4454387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 smtClean="0">
                <a:solidFill>
                  <a:srgbClr val="000000"/>
                </a:solidFill>
              </a:rPr>
              <a:t>Module 11</a:t>
            </a:r>
            <a:endParaRPr lang="en-GB" sz="700" dirty="0">
              <a:solidFill>
                <a:srgbClr val="000000"/>
              </a:solidFill>
            </a:endParaRPr>
          </a:p>
        </p:txBody>
      </p:sp>
      <p:cxnSp>
        <p:nvCxnSpPr>
          <p:cNvPr id="125" name="Elbow Connector 124"/>
          <p:cNvCxnSpPr>
            <a:stCxn id="483" idx="3"/>
            <a:endCxn id="473" idx="1"/>
          </p:cNvCxnSpPr>
          <p:nvPr/>
        </p:nvCxnSpPr>
        <p:spPr>
          <a:xfrm flipV="1">
            <a:off x="1334961" y="4060155"/>
            <a:ext cx="674039" cy="488927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34" name="Elbow Connector 133"/>
          <p:cNvCxnSpPr>
            <a:stCxn id="483" idx="3"/>
            <a:endCxn id="478" idx="1"/>
          </p:cNvCxnSpPr>
          <p:nvPr/>
        </p:nvCxnSpPr>
        <p:spPr>
          <a:xfrm flipV="1">
            <a:off x="1334961" y="4354867"/>
            <a:ext cx="679656" cy="19421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484" name="Rounded Rectangle 483"/>
          <p:cNvSpPr/>
          <p:nvPr/>
        </p:nvSpPr>
        <p:spPr>
          <a:xfrm>
            <a:off x="4046973" y="3704868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 smtClean="0">
                <a:solidFill>
                  <a:srgbClr val="000000"/>
                </a:solidFill>
              </a:rPr>
              <a:t>Module 11</a:t>
            </a:r>
            <a:endParaRPr lang="en-GB" sz="700" dirty="0">
              <a:solidFill>
                <a:srgbClr val="000000"/>
              </a:solidFill>
            </a:endParaRPr>
          </a:p>
        </p:txBody>
      </p:sp>
      <p:cxnSp>
        <p:nvCxnSpPr>
          <p:cNvPr id="136" name="Straight Arrow Connector 135"/>
          <p:cNvCxnSpPr>
            <a:stCxn id="484" idx="3"/>
            <a:endCxn id="480" idx="1"/>
          </p:cNvCxnSpPr>
          <p:nvPr/>
        </p:nvCxnSpPr>
        <p:spPr>
          <a:xfrm>
            <a:off x="4675309" y="3799563"/>
            <a:ext cx="300887" cy="13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95" name="Rounded Rectangle 194"/>
          <p:cNvSpPr/>
          <p:nvPr/>
        </p:nvSpPr>
        <p:spPr>
          <a:xfrm>
            <a:off x="1911100" y="4490891"/>
            <a:ext cx="1196106" cy="216226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/>
              <a:t>Total Cycle  Fuel Consumption: Smart electrical load</a:t>
            </a:r>
          </a:p>
        </p:txBody>
      </p:sp>
      <p:sp>
        <p:nvSpPr>
          <p:cNvPr id="182" name="TextBox 181"/>
          <p:cNvSpPr txBox="1"/>
          <p:nvPr/>
        </p:nvSpPr>
        <p:spPr>
          <a:xfrm>
            <a:off x="3174255" y="3862037"/>
            <a:ext cx="2305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Y</a:t>
            </a:r>
            <a:endParaRPr lang="en-GB" sz="800" dirty="0"/>
          </a:p>
        </p:txBody>
      </p:sp>
      <p:sp>
        <p:nvSpPr>
          <p:cNvPr id="193" name="TextBox 192"/>
          <p:cNvSpPr txBox="1"/>
          <p:nvPr/>
        </p:nvSpPr>
        <p:spPr>
          <a:xfrm>
            <a:off x="3362529" y="4443812"/>
            <a:ext cx="2305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Y</a:t>
            </a:r>
            <a:endParaRPr lang="en-GB" sz="800" dirty="0"/>
          </a:p>
        </p:txBody>
      </p:sp>
      <p:sp>
        <p:nvSpPr>
          <p:cNvPr id="196" name="TextBox 195"/>
          <p:cNvSpPr txBox="1"/>
          <p:nvPr/>
        </p:nvSpPr>
        <p:spPr>
          <a:xfrm>
            <a:off x="3187713" y="3695087"/>
            <a:ext cx="2305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X</a:t>
            </a:r>
          </a:p>
        </p:txBody>
      </p:sp>
      <p:sp>
        <p:nvSpPr>
          <p:cNvPr id="198" name="TextBox 197"/>
          <p:cNvSpPr txBox="1"/>
          <p:nvPr/>
        </p:nvSpPr>
        <p:spPr>
          <a:xfrm>
            <a:off x="3369615" y="4200008"/>
            <a:ext cx="2305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X</a:t>
            </a:r>
          </a:p>
        </p:txBody>
      </p:sp>
      <p:sp>
        <p:nvSpPr>
          <p:cNvPr id="220" name="Rounded Rectangle 219"/>
          <p:cNvSpPr/>
          <p:nvPr/>
        </p:nvSpPr>
        <p:spPr>
          <a:xfrm>
            <a:off x="10222879" y="4341679"/>
            <a:ext cx="1195481" cy="2947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Fuel consumption with smart Electrics and average pneumatic power demand</a:t>
            </a:r>
            <a:endParaRPr lang="en-GB" sz="600" dirty="0"/>
          </a:p>
        </p:txBody>
      </p:sp>
      <p:sp>
        <p:nvSpPr>
          <p:cNvPr id="221" name="TextBox 220"/>
          <p:cNvSpPr txBox="1"/>
          <p:nvPr/>
        </p:nvSpPr>
        <p:spPr>
          <a:xfrm>
            <a:off x="9935404" y="4328670"/>
            <a:ext cx="2796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=</a:t>
            </a:r>
            <a:endParaRPr lang="en-GB" sz="1400" dirty="0"/>
          </a:p>
        </p:txBody>
      </p:sp>
      <p:cxnSp>
        <p:nvCxnSpPr>
          <p:cNvPr id="35" name="Elbow Connector 34"/>
          <p:cNvCxnSpPr>
            <a:stCxn id="483" idx="3"/>
            <a:endCxn id="195" idx="1"/>
          </p:cNvCxnSpPr>
          <p:nvPr/>
        </p:nvCxnSpPr>
        <p:spPr>
          <a:xfrm>
            <a:off x="1334961" y="4549082"/>
            <a:ext cx="576139" cy="49922"/>
          </a:xfrm>
          <a:prstGeom prst="bentConnector3">
            <a:avLst>
              <a:gd name="adj1" fmla="val 58139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46" name="TextBox 245"/>
          <p:cNvSpPr txBox="1"/>
          <p:nvPr/>
        </p:nvSpPr>
        <p:spPr>
          <a:xfrm>
            <a:off x="2747455" y="3702502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1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47" name="TextBox 246"/>
          <p:cNvSpPr txBox="1"/>
          <p:nvPr/>
        </p:nvSpPr>
        <p:spPr>
          <a:xfrm>
            <a:off x="1691731" y="3904113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2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48" name="TextBox 247"/>
          <p:cNvSpPr txBox="1"/>
          <p:nvPr/>
        </p:nvSpPr>
        <p:spPr>
          <a:xfrm>
            <a:off x="1683605" y="4206420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3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49" name="TextBox 248"/>
          <p:cNvSpPr txBox="1"/>
          <p:nvPr/>
        </p:nvSpPr>
        <p:spPr>
          <a:xfrm>
            <a:off x="1687822" y="4443474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4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50" name="TextBox 249"/>
          <p:cNvSpPr txBox="1"/>
          <p:nvPr/>
        </p:nvSpPr>
        <p:spPr>
          <a:xfrm>
            <a:off x="4697754" y="3654152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5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52" name="TextBox 251"/>
          <p:cNvSpPr txBox="1"/>
          <p:nvPr/>
        </p:nvSpPr>
        <p:spPr>
          <a:xfrm>
            <a:off x="9835244" y="4180525"/>
            <a:ext cx="379819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OUT 1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53" name="TextBox 252"/>
          <p:cNvSpPr txBox="1"/>
          <p:nvPr/>
        </p:nvSpPr>
        <p:spPr>
          <a:xfrm>
            <a:off x="7457469" y="4325240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>
                <a:solidFill>
                  <a:srgbClr val="FF0000"/>
                </a:solidFill>
              </a:rPr>
              <a:t>S</a:t>
            </a:r>
            <a:r>
              <a:rPr lang="en-GB" sz="700" dirty="0" smtClean="0">
                <a:solidFill>
                  <a:srgbClr val="FF0000"/>
                </a:solidFill>
              </a:rPr>
              <a:t> 1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55" name="Flowchart: Terminator 254"/>
          <p:cNvSpPr/>
          <p:nvPr/>
        </p:nvSpPr>
        <p:spPr>
          <a:xfrm>
            <a:off x="8628846" y="4308868"/>
            <a:ext cx="1199380" cy="366220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/>
              <a:t>Interpolated FC between points </a:t>
            </a:r>
            <a:r>
              <a:rPr lang="en-GB" sz="700" dirty="0" smtClean="0"/>
              <a:t>1-2 </a:t>
            </a:r>
            <a:r>
              <a:rPr lang="en-GB" sz="700" dirty="0"/>
              <a:t>Representing Smart </a:t>
            </a:r>
            <a:r>
              <a:rPr lang="en-GB" sz="700" dirty="0" err="1"/>
              <a:t>electricals</a:t>
            </a:r>
            <a:endParaRPr lang="en-GB" sz="700" dirty="0"/>
          </a:p>
        </p:txBody>
      </p:sp>
      <p:sp>
        <p:nvSpPr>
          <p:cNvPr id="288" name="Snip Single Corner Rectangle 287"/>
          <p:cNvSpPr/>
          <p:nvPr/>
        </p:nvSpPr>
        <p:spPr>
          <a:xfrm>
            <a:off x="9630169" y="61045"/>
            <a:ext cx="505721" cy="137823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289" name="Rectangle 288"/>
          <p:cNvSpPr/>
          <p:nvPr/>
        </p:nvSpPr>
        <p:spPr>
          <a:xfrm>
            <a:off x="9631745" y="230885"/>
            <a:ext cx="504146" cy="14350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290" name="Rounded Rectangle 289"/>
          <p:cNvSpPr/>
          <p:nvPr/>
        </p:nvSpPr>
        <p:spPr>
          <a:xfrm>
            <a:off x="9630169" y="417153"/>
            <a:ext cx="505721" cy="1430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291" name="TextBox 290"/>
          <p:cNvSpPr txBox="1"/>
          <p:nvPr/>
        </p:nvSpPr>
        <p:spPr>
          <a:xfrm>
            <a:off x="10135890" y="14355"/>
            <a:ext cx="208422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External Variables: pre-existing </a:t>
            </a:r>
            <a:r>
              <a:rPr lang="en-GB" sz="800" dirty="0"/>
              <a:t>VECTO signals</a:t>
            </a:r>
          </a:p>
        </p:txBody>
      </p:sp>
      <p:sp>
        <p:nvSpPr>
          <p:cNvPr id="294" name="TextBox 293"/>
          <p:cNvSpPr txBox="1"/>
          <p:nvPr/>
        </p:nvSpPr>
        <p:spPr>
          <a:xfrm>
            <a:off x="10135890" y="192184"/>
            <a:ext cx="192873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Lookup Maps / Scalars / GUI Input Values </a:t>
            </a:r>
            <a:endParaRPr lang="en-GB" sz="800" dirty="0"/>
          </a:p>
        </p:txBody>
      </p:sp>
      <p:sp>
        <p:nvSpPr>
          <p:cNvPr id="296" name="TextBox 295"/>
          <p:cNvSpPr txBox="1"/>
          <p:nvPr/>
        </p:nvSpPr>
        <p:spPr>
          <a:xfrm>
            <a:off x="10135890" y="378005"/>
            <a:ext cx="7312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Signal names</a:t>
            </a:r>
            <a:endParaRPr lang="en-GB" sz="800" dirty="0"/>
          </a:p>
        </p:txBody>
      </p:sp>
      <p:sp>
        <p:nvSpPr>
          <p:cNvPr id="297" name="Flowchart: Terminator 296"/>
          <p:cNvSpPr/>
          <p:nvPr/>
        </p:nvSpPr>
        <p:spPr>
          <a:xfrm>
            <a:off x="9630168" y="603243"/>
            <a:ext cx="505721" cy="145139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700" dirty="0" smtClean="0"/>
          </a:p>
        </p:txBody>
      </p:sp>
      <p:sp>
        <p:nvSpPr>
          <p:cNvPr id="298" name="TextBox 297"/>
          <p:cNvSpPr txBox="1"/>
          <p:nvPr/>
        </p:nvSpPr>
        <p:spPr>
          <a:xfrm>
            <a:off x="10135889" y="585878"/>
            <a:ext cx="12202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Signal information boxes</a:t>
            </a:r>
            <a:endParaRPr lang="en-GB" sz="800" dirty="0"/>
          </a:p>
        </p:txBody>
      </p:sp>
      <p:sp>
        <p:nvSpPr>
          <p:cNvPr id="299" name="TextBox 298"/>
          <p:cNvSpPr txBox="1"/>
          <p:nvPr/>
        </p:nvSpPr>
        <p:spPr>
          <a:xfrm>
            <a:off x="9624032" y="797084"/>
            <a:ext cx="511857" cy="14272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GB" sz="600" dirty="0"/>
          </a:p>
        </p:txBody>
      </p:sp>
      <p:sp>
        <p:nvSpPr>
          <p:cNvPr id="300" name="TextBox 299"/>
          <p:cNvSpPr txBox="1"/>
          <p:nvPr/>
        </p:nvSpPr>
        <p:spPr>
          <a:xfrm>
            <a:off x="10135888" y="766658"/>
            <a:ext cx="81945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Function Boxes</a:t>
            </a:r>
            <a:endParaRPr lang="en-GB" sz="800" dirty="0"/>
          </a:p>
        </p:txBody>
      </p:sp>
      <p:sp>
        <p:nvSpPr>
          <p:cNvPr id="303" name="TextBox 302"/>
          <p:cNvSpPr txBox="1"/>
          <p:nvPr/>
        </p:nvSpPr>
        <p:spPr>
          <a:xfrm>
            <a:off x="10134311" y="954447"/>
            <a:ext cx="117532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Time-Step logged signal</a:t>
            </a:r>
            <a:endParaRPr lang="en-GB" sz="800" dirty="0"/>
          </a:p>
        </p:txBody>
      </p:sp>
      <p:sp>
        <p:nvSpPr>
          <p:cNvPr id="312" name="Rounded Rectangle 311"/>
          <p:cNvSpPr/>
          <p:nvPr/>
        </p:nvSpPr>
        <p:spPr>
          <a:xfrm>
            <a:off x="706627" y="5134322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 smtClean="0">
                <a:solidFill>
                  <a:srgbClr val="000000"/>
                </a:solidFill>
              </a:rPr>
              <a:t>Module 10</a:t>
            </a:r>
            <a:endParaRPr lang="en-GB" sz="700" dirty="0">
              <a:solidFill>
                <a:srgbClr val="000000"/>
              </a:solidFill>
            </a:endParaRPr>
          </a:p>
        </p:txBody>
      </p:sp>
      <p:cxnSp>
        <p:nvCxnSpPr>
          <p:cNvPr id="313" name="Elbow Connector 312"/>
          <p:cNvCxnSpPr>
            <a:stCxn id="312" idx="3"/>
          </p:cNvCxnSpPr>
          <p:nvPr/>
        </p:nvCxnSpPr>
        <p:spPr>
          <a:xfrm>
            <a:off x="1334963" y="5229017"/>
            <a:ext cx="687979" cy="175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15" name="TextBox 314"/>
          <p:cNvSpPr txBox="1"/>
          <p:nvPr/>
        </p:nvSpPr>
        <p:spPr>
          <a:xfrm>
            <a:off x="3632207" y="5014480"/>
            <a:ext cx="4555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Point3</a:t>
            </a:r>
            <a:endParaRPr lang="en-GB" sz="800" dirty="0"/>
          </a:p>
        </p:txBody>
      </p:sp>
      <p:cxnSp>
        <p:nvCxnSpPr>
          <p:cNvPr id="324" name="Straight Arrow Connector 323"/>
          <p:cNvCxnSpPr>
            <a:endCxn id="315" idx="1"/>
          </p:cNvCxnSpPr>
          <p:nvPr/>
        </p:nvCxnSpPr>
        <p:spPr>
          <a:xfrm>
            <a:off x="3161130" y="4939519"/>
            <a:ext cx="471077" cy="1826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25" name="Straight Arrow Connector 324"/>
          <p:cNvCxnSpPr>
            <a:endCxn id="315" idx="1"/>
          </p:cNvCxnSpPr>
          <p:nvPr/>
        </p:nvCxnSpPr>
        <p:spPr>
          <a:xfrm flipV="1">
            <a:off x="3154456" y="5122202"/>
            <a:ext cx="477751" cy="1137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26" name="TextBox 325"/>
          <p:cNvSpPr txBox="1"/>
          <p:nvPr/>
        </p:nvSpPr>
        <p:spPr>
          <a:xfrm>
            <a:off x="3206054" y="5038605"/>
            <a:ext cx="2305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Y</a:t>
            </a:r>
            <a:endParaRPr lang="en-GB" sz="800" dirty="0"/>
          </a:p>
        </p:txBody>
      </p:sp>
      <p:sp>
        <p:nvSpPr>
          <p:cNvPr id="327" name="TextBox 326"/>
          <p:cNvSpPr txBox="1"/>
          <p:nvPr/>
        </p:nvSpPr>
        <p:spPr>
          <a:xfrm>
            <a:off x="3220629" y="4852897"/>
            <a:ext cx="2305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X</a:t>
            </a:r>
          </a:p>
        </p:txBody>
      </p:sp>
      <p:sp>
        <p:nvSpPr>
          <p:cNvPr id="330" name="Oval 329"/>
          <p:cNvSpPr/>
          <p:nvPr/>
        </p:nvSpPr>
        <p:spPr>
          <a:xfrm>
            <a:off x="5546376" y="4247731"/>
            <a:ext cx="65390" cy="69469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31" name="Straight Connector 330"/>
          <p:cNvCxnSpPr/>
          <p:nvPr/>
        </p:nvCxnSpPr>
        <p:spPr>
          <a:xfrm flipV="1">
            <a:off x="4609625" y="4290281"/>
            <a:ext cx="936751" cy="153738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32" name="Straight Connector 331"/>
          <p:cNvCxnSpPr/>
          <p:nvPr/>
        </p:nvCxnSpPr>
        <p:spPr>
          <a:xfrm>
            <a:off x="4572556" y="4312508"/>
            <a:ext cx="822046" cy="0"/>
          </a:xfrm>
          <a:prstGeom prst="line">
            <a:avLst/>
          </a:prstGeom>
          <a:ln>
            <a:solidFill>
              <a:srgbClr val="92D050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5" name="Straight Arrow Connector 334"/>
          <p:cNvCxnSpPr>
            <a:stCxn id="307" idx="3"/>
            <a:endCxn id="538" idx="1"/>
          </p:cNvCxnSpPr>
          <p:nvPr/>
        </p:nvCxnSpPr>
        <p:spPr>
          <a:xfrm flipV="1">
            <a:off x="5948370" y="5034105"/>
            <a:ext cx="1254358" cy="0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37" name="TextBox 336"/>
          <p:cNvSpPr txBox="1"/>
          <p:nvPr/>
        </p:nvSpPr>
        <p:spPr>
          <a:xfrm>
            <a:off x="9947126" y="4973442"/>
            <a:ext cx="2796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=</a:t>
            </a:r>
            <a:endParaRPr lang="en-GB" sz="1400" dirty="0"/>
          </a:p>
        </p:txBody>
      </p:sp>
      <p:sp>
        <p:nvSpPr>
          <p:cNvPr id="344" name="Flowchart: Terminator 343"/>
          <p:cNvSpPr/>
          <p:nvPr/>
        </p:nvSpPr>
        <p:spPr>
          <a:xfrm>
            <a:off x="8640568" y="4953640"/>
            <a:ext cx="1199380" cy="366220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/>
              <a:t>Interpolated FC between points </a:t>
            </a:r>
            <a:r>
              <a:rPr lang="en-GB" sz="700" dirty="0" smtClean="0"/>
              <a:t>1-3 </a:t>
            </a:r>
            <a:r>
              <a:rPr lang="en-GB" sz="700" dirty="0"/>
              <a:t>Representing </a:t>
            </a:r>
            <a:r>
              <a:rPr lang="en-GB" sz="700" dirty="0" smtClean="0"/>
              <a:t>non-Smart </a:t>
            </a:r>
            <a:r>
              <a:rPr lang="en-GB" sz="700" dirty="0" err="1"/>
              <a:t>electricals</a:t>
            </a:r>
            <a:endParaRPr lang="en-GB" sz="700" dirty="0"/>
          </a:p>
        </p:txBody>
      </p:sp>
      <p:sp>
        <p:nvSpPr>
          <p:cNvPr id="345" name="Rounded Rectangle 344"/>
          <p:cNvSpPr/>
          <p:nvPr/>
        </p:nvSpPr>
        <p:spPr>
          <a:xfrm>
            <a:off x="2022942" y="5109224"/>
            <a:ext cx="1087086" cy="258715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Average Loads Fuel Consumption: Interpolated for Pneumatics</a:t>
            </a:r>
            <a:endParaRPr lang="en-GB" sz="600" dirty="0"/>
          </a:p>
        </p:txBody>
      </p:sp>
      <p:sp>
        <p:nvSpPr>
          <p:cNvPr id="347" name="Rounded Rectangle 346"/>
          <p:cNvSpPr/>
          <p:nvPr/>
        </p:nvSpPr>
        <p:spPr>
          <a:xfrm>
            <a:off x="10239471" y="4999694"/>
            <a:ext cx="1087086" cy="258715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Base fuel consumption with true auxiliary loads</a:t>
            </a:r>
            <a:endParaRPr lang="en-GB" sz="600" dirty="0"/>
          </a:p>
        </p:txBody>
      </p:sp>
      <p:sp>
        <p:nvSpPr>
          <p:cNvPr id="348" name="Rounded Rectangle 347"/>
          <p:cNvSpPr/>
          <p:nvPr/>
        </p:nvSpPr>
        <p:spPr>
          <a:xfrm>
            <a:off x="2033188" y="4804755"/>
            <a:ext cx="1072452" cy="2381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/>
              <a:t>Stop Start sensitive: Total Cycle Electrical Demand (</a:t>
            </a:r>
            <a:r>
              <a:rPr lang="en-GB" sz="600" dirty="0" smtClean="0"/>
              <a:t>J)</a:t>
            </a:r>
            <a:endParaRPr lang="en-GB" sz="600" dirty="0"/>
          </a:p>
        </p:txBody>
      </p:sp>
      <p:cxnSp>
        <p:nvCxnSpPr>
          <p:cNvPr id="350" name="Elbow Connector 349"/>
          <p:cNvCxnSpPr>
            <a:stCxn id="483" idx="3"/>
            <a:endCxn id="348" idx="1"/>
          </p:cNvCxnSpPr>
          <p:nvPr/>
        </p:nvCxnSpPr>
        <p:spPr>
          <a:xfrm>
            <a:off x="1334961" y="4549082"/>
            <a:ext cx="698227" cy="374770"/>
          </a:xfrm>
          <a:prstGeom prst="bentConnector3">
            <a:avLst>
              <a:gd name="adj1" fmla="val 47921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439" name="TextBox 438"/>
          <p:cNvSpPr txBox="1"/>
          <p:nvPr/>
        </p:nvSpPr>
        <p:spPr>
          <a:xfrm>
            <a:off x="5376462" y="4283397"/>
            <a:ext cx="386644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 smtClean="0"/>
              <a:t>Point2</a:t>
            </a:r>
            <a:endParaRPr lang="en-GB" sz="600" dirty="0"/>
          </a:p>
        </p:txBody>
      </p:sp>
      <p:grpSp>
        <p:nvGrpSpPr>
          <p:cNvPr id="13" name="Group 12"/>
          <p:cNvGrpSpPr/>
          <p:nvPr/>
        </p:nvGrpSpPr>
        <p:grpSpPr>
          <a:xfrm>
            <a:off x="4454804" y="4757863"/>
            <a:ext cx="1526366" cy="609602"/>
            <a:chOff x="9682107" y="5384800"/>
            <a:chExt cx="1526366" cy="609602"/>
          </a:xfrm>
        </p:grpSpPr>
        <p:sp>
          <p:nvSpPr>
            <p:cNvPr id="307" name="Rectangle 306"/>
            <p:cNvSpPr/>
            <p:nvPr/>
          </p:nvSpPr>
          <p:spPr>
            <a:xfrm>
              <a:off x="9707405" y="5384800"/>
              <a:ext cx="1468268" cy="60960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10" name="Straight Arrow Connector 309"/>
            <p:cNvCxnSpPr/>
            <p:nvPr/>
          </p:nvCxnSpPr>
          <p:spPr>
            <a:xfrm>
              <a:off x="9815490" y="5932250"/>
              <a:ext cx="122391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1" name="Straight Arrow Connector 310"/>
            <p:cNvCxnSpPr/>
            <p:nvPr/>
          </p:nvCxnSpPr>
          <p:spPr>
            <a:xfrm flipH="1" flipV="1">
              <a:off x="9808308" y="5423877"/>
              <a:ext cx="7182" cy="49236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36" name="Oval 335"/>
            <p:cNvSpPr/>
            <p:nvPr/>
          </p:nvSpPr>
          <p:spPr>
            <a:xfrm>
              <a:off x="9785022" y="5783708"/>
              <a:ext cx="65390" cy="6946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8" name="TextBox 357"/>
            <p:cNvSpPr txBox="1"/>
            <p:nvPr/>
          </p:nvSpPr>
          <p:spPr>
            <a:xfrm>
              <a:off x="10259889" y="5684055"/>
              <a:ext cx="38664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 smtClean="0"/>
                <a:t>Point3</a:t>
              </a:r>
              <a:endParaRPr lang="en-GB" sz="600" dirty="0"/>
            </a:p>
          </p:txBody>
        </p:sp>
        <p:cxnSp>
          <p:nvCxnSpPr>
            <p:cNvPr id="389" name="Straight Connector 388"/>
            <p:cNvCxnSpPr/>
            <p:nvPr/>
          </p:nvCxnSpPr>
          <p:spPr>
            <a:xfrm>
              <a:off x="9823305" y="5658461"/>
              <a:ext cx="822046" cy="0"/>
            </a:xfrm>
            <a:prstGeom prst="line">
              <a:avLst/>
            </a:prstGeom>
            <a:ln>
              <a:solidFill>
                <a:srgbClr val="FFC000"/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21" name="TextBox 420"/>
            <p:cNvSpPr txBox="1"/>
            <p:nvPr/>
          </p:nvSpPr>
          <p:spPr>
            <a:xfrm>
              <a:off x="10809005" y="5755843"/>
              <a:ext cx="39946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 smtClean="0"/>
                <a:t>Energy</a:t>
              </a:r>
              <a:endParaRPr lang="en-GB" sz="600" dirty="0"/>
            </a:p>
          </p:txBody>
        </p:sp>
        <p:sp>
          <p:nvSpPr>
            <p:cNvPr id="422" name="TextBox 421"/>
            <p:cNvSpPr txBox="1"/>
            <p:nvPr/>
          </p:nvSpPr>
          <p:spPr>
            <a:xfrm>
              <a:off x="9793441" y="5456947"/>
              <a:ext cx="26161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 smtClean="0"/>
                <a:t>FC</a:t>
              </a:r>
              <a:endParaRPr lang="en-GB" sz="600" dirty="0"/>
            </a:p>
          </p:txBody>
        </p:sp>
        <p:sp>
          <p:nvSpPr>
            <p:cNvPr id="423" name="Oval 422"/>
            <p:cNvSpPr/>
            <p:nvPr/>
          </p:nvSpPr>
          <p:spPr>
            <a:xfrm flipH="1" flipV="1">
              <a:off x="9682107" y="5719796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5" name="Oval 424"/>
            <p:cNvSpPr/>
            <p:nvPr/>
          </p:nvSpPr>
          <p:spPr>
            <a:xfrm flipH="1" flipV="1">
              <a:off x="9682328" y="5548254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26" name="Straight Connector 425"/>
            <p:cNvCxnSpPr>
              <a:stCxn id="336" idx="7"/>
            </p:cNvCxnSpPr>
            <p:nvPr/>
          </p:nvCxnSpPr>
          <p:spPr>
            <a:xfrm flipV="1">
              <a:off x="9840836" y="5634892"/>
              <a:ext cx="1053810" cy="158989"/>
            </a:xfrm>
            <a:prstGeom prst="line">
              <a:avLst/>
            </a:prstGeom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sp>
          <p:nvSpPr>
            <p:cNvPr id="430" name="Oval 429"/>
            <p:cNvSpPr/>
            <p:nvPr/>
          </p:nvSpPr>
          <p:spPr>
            <a:xfrm>
              <a:off x="10453249" y="5664021"/>
              <a:ext cx="65390" cy="6946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0" name="TextBox 439"/>
            <p:cNvSpPr txBox="1"/>
            <p:nvPr/>
          </p:nvSpPr>
          <p:spPr>
            <a:xfrm>
              <a:off x="9761184" y="5797201"/>
              <a:ext cx="38664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 smtClean="0"/>
                <a:t>Point1</a:t>
              </a:r>
              <a:endParaRPr lang="en-GB" sz="600" dirty="0"/>
            </a:p>
          </p:txBody>
        </p:sp>
      </p:grpSp>
      <p:cxnSp>
        <p:nvCxnSpPr>
          <p:cNvPr id="441" name="Elbow Connector 440"/>
          <p:cNvCxnSpPr>
            <a:stCxn id="315" idx="3"/>
            <a:endCxn id="423" idx="6"/>
          </p:cNvCxnSpPr>
          <p:nvPr/>
        </p:nvCxnSpPr>
        <p:spPr>
          <a:xfrm>
            <a:off x="4087781" y="5122202"/>
            <a:ext cx="367023" cy="1709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2" name="Elbow Connector 31"/>
          <p:cNvCxnSpPr>
            <a:stCxn id="346" idx="3"/>
            <a:endCxn id="425" idx="6"/>
          </p:cNvCxnSpPr>
          <p:nvPr/>
        </p:nvCxnSpPr>
        <p:spPr>
          <a:xfrm>
            <a:off x="4098932" y="3975008"/>
            <a:ext cx="356093" cy="97736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4" name="TextBox 363"/>
          <p:cNvSpPr txBox="1"/>
          <p:nvPr/>
        </p:nvSpPr>
        <p:spPr>
          <a:xfrm>
            <a:off x="7469782" y="4911826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>
                <a:solidFill>
                  <a:srgbClr val="FF0000"/>
                </a:solidFill>
              </a:rPr>
              <a:t>S</a:t>
            </a:r>
            <a:r>
              <a:rPr lang="en-GB" sz="700" dirty="0" smtClean="0">
                <a:solidFill>
                  <a:srgbClr val="FF0000"/>
                </a:solidFill>
              </a:rPr>
              <a:t> 2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365" name="TextBox 364"/>
          <p:cNvSpPr txBox="1"/>
          <p:nvPr/>
        </p:nvSpPr>
        <p:spPr>
          <a:xfrm>
            <a:off x="1717221" y="4757863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</a:t>
            </a:r>
            <a:r>
              <a:rPr lang="en-GB" sz="700" dirty="0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369" name="TextBox 368"/>
          <p:cNvSpPr txBox="1"/>
          <p:nvPr/>
        </p:nvSpPr>
        <p:spPr>
          <a:xfrm>
            <a:off x="1687822" y="5027796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7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514" name="Rectangle 513"/>
          <p:cNvSpPr/>
          <p:nvPr/>
        </p:nvSpPr>
        <p:spPr>
          <a:xfrm>
            <a:off x="6773204" y="4417893"/>
            <a:ext cx="347784" cy="13286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 smtClean="0">
                <a:solidFill>
                  <a:sysClr val="windowText" lastClr="000000"/>
                </a:solidFill>
              </a:rPr>
              <a:t>&gt;</a:t>
            </a:r>
            <a:r>
              <a:rPr lang="en-GB" sz="800" dirty="0">
                <a:solidFill>
                  <a:sysClr val="windowText" lastClr="000000"/>
                </a:solidFill>
              </a:rPr>
              <a:t> 0</a:t>
            </a:r>
          </a:p>
        </p:txBody>
      </p:sp>
      <p:sp>
        <p:nvSpPr>
          <p:cNvPr id="515" name="Oval 514"/>
          <p:cNvSpPr/>
          <p:nvPr/>
        </p:nvSpPr>
        <p:spPr>
          <a:xfrm flipH="1" flipV="1">
            <a:off x="6726311" y="4464786"/>
            <a:ext cx="78153" cy="563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16" name="Group 515"/>
          <p:cNvGrpSpPr/>
          <p:nvPr/>
        </p:nvGrpSpPr>
        <p:grpSpPr>
          <a:xfrm>
            <a:off x="7214453" y="4308479"/>
            <a:ext cx="271228" cy="359510"/>
            <a:chOff x="10452757" y="5158155"/>
            <a:chExt cx="271228" cy="359510"/>
          </a:xfrm>
        </p:grpSpPr>
        <p:grpSp>
          <p:nvGrpSpPr>
            <p:cNvPr id="520" name="Group 519"/>
            <p:cNvGrpSpPr/>
            <p:nvPr/>
          </p:nvGrpSpPr>
          <p:grpSpPr>
            <a:xfrm>
              <a:off x="10463202" y="5158155"/>
              <a:ext cx="196983" cy="359510"/>
              <a:chOff x="3715254" y="3158576"/>
              <a:chExt cx="196983" cy="482044"/>
            </a:xfrm>
          </p:grpSpPr>
          <p:sp>
            <p:nvSpPr>
              <p:cNvPr id="526" name="Rectangle 525"/>
              <p:cNvSpPr/>
              <p:nvPr/>
            </p:nvSpPr>
            <p:spPr>
              <a:xfrm>
                <a:off x="3747492" y="3158576"/>
                <a:ext cx="164745" cy="482044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27" name="Oval 526"/>
              <p:cNvSpPr/>
              <p:nvPr/>
            </p:nvSpPr>
            <p:spPr>
              <a:xfrm flipH="1" flipV="1">
                <a:off x="3717236" y="3250865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28" name="Oval 527"/>
              <p:cNvSpPr/>
              <p:nvPr/>
            </p:nvSpPr>
            <p:spPr>
              <a:xfrm flipH="1" flipV="1">
                <a:off x="3715254" y="3381605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29" name="Oval 528"/>
              <p:cNvSpPr/>
              <p:nvPr/>
            </p:nvSpPr>
            <p:spPr>
              <a:xfrm flipH="1" flipV="1">
                <a:off x="3719210" y="3507801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521" name="TextBox 520"/>
            <p:cNvSpPr txBox="1"/>
            <p:nvPr/>
          </p:nvSpPr>
          <p:spPr>
            <a:xfrm>
              <a:off x="10452757" y="5175889"/>
              <a:ext cx="271228" cy="1262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 smtClean="0"/>
                <a:t>yes</a:t>
              </a:r>
              <a:endParaRPr lang="en-GB" sz="500" dirty="0"/>
            </a:p>
          </p:txBody>
        </p:sp>
        <p:sp>
          <p:nvSpPr>
            <p:cNvPr id="522" name="TextBox 521"/>
            <p:cNvSpPr txBox="1"/>
            <p:nvPr/>
          </p:nvSpPr>
          <p:spPr>
            <a:xfrm>
              <a:off x="10454116" y="5349006"/>
              <a:ext cx="251992" cy="1262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 smtClean="0"/>
                <a:t>no</a:t>
              </a:r>
              <a:endParaRPr lang="en-GB" sz="500" dirty="0"/>
            </a:p>
          </p:txBody>
        </p:sp>
        <p:cxnSp>
          <p:nvCxnSpPr>
            <p:cNvPr id="523" name="Straight Connector 522"/>
            <p:cNvCxnSpPr>
              <a:stCxn id="528" idx="2"/>
            </p:cNvCxnSpPr>
            <p:nvPr/>
          </p:nvCxnSpPr>
          <p:spPr>
            <a:xfrm flipV="1">
              <a:off x="10508921" y="5347195"/>
              <a:ext cx="71191" cy="45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24" name="Straight Connector 523"/>
            <p:cNvCxnSpPr/>
            <p:nvPr/>
          </p:nvCxnSpPr>
          <p:spPr>
            <a:xfrm flipV="1">
              <a:off x="10580112" y="5318425"/>
              <a:ext cx="0" cy="2877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25" name="Straight Connector 524"/>
            <p:cNvCxnSpPr/>
            <p:nvPr/>
          </p:nvCxnSpPr>
          <p:spPr>
            <a:xfrm flipV="1">
              <a:off x="10578131" y="5352376"/>
              <a:ext cx="0" cy="2877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517" name="Straight Arrow Connector 516"/>
          <p:cNvCxnSpPr>
            <a:stCxn id="514" idx="3"/>
            <a:endCxn id="528" idx="5"/>
          </p:cNvCxnSpPr>
          <p:nvPr/>
        </p:nvCxnSpPr>
        <p:spPr>
          <a:xfrm flipV="1">
            <a:off x="7120988" y="4481598"/>
            <a:ext cx="110605" cy="27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531" name="Rectangle 530"/>
          <p:cNvSpPr/>
          <p:nvPr/>
        </p:nvSpPr>
        <p:spPr>
          <a:xfrm>
            <a:off x="6761479" y="5062661"/>
            <a:ext cx="347784" cy="13286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 smtClean="0">
                <a:solidFill>
                  <a:sysClr val="windowText" lastClr="000000"/>
                </a:solidFill>
              </a:rPr>
              <a:t>&gt;</a:t>
            </a:r>
            <a:r>
              <a:rPr lang="en-GB" sz="800" dirty="0">
                <a:solidFill>
                  <a:sysClr val="windowText" lastClr="000000"/>
                </a:solidFill>
              </a:rPr>
              <a:t> 0</a:t>
            </a:r>
          </a:p>
        </p:txBody>
      </p:sp>
      <p:sp>
        <p:nvSpPr>
          <p:cNvPr id="532" name="Oval 531"/>
          <p:cNvSpPr/>
          <p:nvPr/>
        </p:nvSpPr>
        <p:spPr>
          <a:xfrm flipH="1" flipV="1">
            <a:off x="6714586" y="5109554"/>
            <a:ext cx="78153" cy="563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33" name="Group 532"/>
          <p:cNvGrpSpPr/>
          <p:nvPr/>
        </p:nvGrpSpPr>
        <p:grpSpPr>
          <a:xfrm>
            <a:off x="7202728" y="4953247"/>
            <a:ext cx="271228" cy="359510"/>
            <a:chOff x="10452757" y="5158155"/>
            <a:chExt cx="271228" cy="359510"/>
          </a:xfrm>
        </p:grpSpPr>
        <p:grpSp>
          <p:nvGrpSpPr>
            <p:cNvPr id="537" name="Group 536"/>
            <p:cNvGrpSpPr/>
            <p:nvPr/>
          </p:nvGrpSpPr>
          <p:grpSpPr>
            <a:xfrm>
              <a:off x="10463202" y="5158155"/>
              <a:ext cx="196983" cy="359510"/>
              <a:chOff x="3715254" y="3158576"/>
              <a:chExt cx="196983" cy="482044"/>
            </a:xfrm>
          </p:grpSpPr>
          <p:sp>
            <p:nvSpPr>
              <p:cNvPr id="543" name="Rectangle 542"/>
              <p:cNvSpPr/>
              <p:nvPr/>
            </p:nvSpPr>
            <p:spPr>
              <a:xfrm>
                <a:off x="3747492" y="3158576"/>
                <a:ext cx="164745" cy="482044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44" name="Oval 543"/>
              <p:cNvSpPr/>
              <p:nvPr/>
            </p:nvSpPr>
            <p:spPr>
              <a:xfrm flipH="1" flipV="1">
                <a:off x="3717236" y="3250865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45" name="Oval 544"/>
              <p:cNvSpPr/>
              <p:nvPr/>
            </p:nvSpPr>
            <p:spPr>
              <a:xfrm flipH="1" flipV="1">
                <a:off x="3715254" y="3381605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46" name="Oval 545"/>
              <p:cNvSpPr/>
              <p:nvPr/>
            </p:nvSpPr>
            <p:spPr>
              <a:xfrm flipH="1" flipV="1">
                <a:off x="3719210" y="3507801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538" name="TextBox 537"/>
            <p:cNvSpPr txBox="1"/>
            <p:nvPr/>
          </p:nvSpPr>
          <p:spPr>
            <a:xfrm>
              <a:off x="10452757" y="5175889"/>
              <a:ext cx="271228" cy="1262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 smtClean="0"/>
                <a:t>yes</a:t>
              </a:r>
              <a:endParaRPr lang="en-GB" sz="500" dirty="0"/>
            </a:p>
          </p:txBody>
        </p:sp>
        <p:sp>
          <p:nvSpPr>
            <p:cNvPr id="539" name="TextBox 538"/>
            <p:cNvSpPr txBox="1"/>
            <p:nvPr/>
          </p:nvSpPr>
          <p:spPr>
            <a:xfrm>
              <a:off x="10454116" y="5349006"/>
              <a:ext cx="251992" cy="1262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 smtClean="0"/>
                <a:t>no</a:t>
              </a:r>
              <a:endParaRPr lang="en-GB" sz="500" dirty="0"/>
            </a:p>
          </p:txBody>
        </p:sp>
        <p:cxnSp>
          <p:nvCxnSpPr>
            <p:cNvPr id="540" name="Straight Connector 539"/>
            <p:cNvCxnSpPr>
              <a:stCxn id="545" idx="2"/>
            </p:cNvCxnSpPr>
            <p:nvPr/>
          </p:nvCxnSpPr>
          <p:spPr>
            <a:xfrm flipV="1">
              <a:off x="10508921" y="5347195"/>
              <a:ext cx="71191" cy="45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41" name="Straight Connector 540"/>
            <p:cNvCxnSpPr/>
            <p:nvPr/>
          </p:nvCxnSpPr>
          <p:spPr>
            <a:xfrm flipV="1">
              <a:off x="10580112" y="5318425"/>
              <a:ext cx="0" cy="2877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42" name="Straight Connector 541"/>
            <p:cNvCxnSpPr/>
            <p:nvPr/>
          </p:nvCxnSpPr>
          <p:spPr>
            <a:xfrm flipV="1">
              <a:off x="10578131" y="5352376"/>
              <a:ext cx="0" cy="2877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534" name="Straight Arrow Connector 533"/>
          <p:cNvCxnSpPr>
            <a:stCxn id="531" idx="3"/>
            <a:endCxn id="545" idx="5"/>
          </p:cNvCxnSpPr>
          <p:nvPr/>
        </p:nvCxnSpPr>
        <p:spPr>
          <a:xfrm flipV="1">
            <a:off x="7109263" y="5126366"/>
            <a:ext cx="110605" cy="27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547" name="Rounded Rectangle 546"/>
          <p:cNvSpPr/>
          <p:nvPr/>
        </p:nvSpPr>
        <p:spPr>
          <a:xfrm>
            <a:off x="6267272" y="3661127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 smtClean="0">
                <a:solidFill>
                  <a:srgbClr val="000000"/>
                </a:solidFill>
              </a:rPr>
              <a:t>Module 11</a:t>
            </a:r>
            <a:endParaRPr lang="en-GB" sz="700" dirty="0">
              <a:solidFill>
                <a:srgbClr val="000000"/>
              </a:solidFill>
            </a:endParaRPr>
          </a:p>
        </p:txBody>
      </p:sp>
      <p:sp>
        <p:nvSpPr>
          <p:cNvPr id="548" name="Rounded Rectangle 547"/>
          <p:cNvSpPr/>
          <p:nvPr/>
        </p:nvSpPr>
        <p:spPr>
          <a:xfrm>
            <a:off x="6089930" y="3988045"/>
            <a:ext cx="1072452" cy="2381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/>
              <a:t>Stop Start sensitive: Total Cycle Electrical Demand (</a:t>
            </a:r>
            <a:r>
              <a:rPr lang="en-GB" sz="600" dirty="0" smtClean="0"/>
              <a:t>J)</a:t>
            </a:r>
            <a:endParaRPr lang="en-GB" sz="600" dirty="0"/>
          </a:p>
        </p:txBody>
      </p:sp>
      <p:cxnSp>
        <p:nvCxnSpPr>
          <p:cNvPr id="40" name="Straight Arrow Connector 39"/>
          <p:cNvCxnSpPr>
            <a:stCxn id="547" idx="2"/>
            <a:endCxn id="548" idx="0"/>
          </p:cNvCxnSpPr>
          <p:nvPr/>
        </p:nvCxnSpPr>
        <p:spPr>
          <a:xfrm>
            <a:off x="6581440" y="3850516"/>
            <a:ext cx="44716" cy="1375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2" name="Elbow Connector 41"/>
          <p:cNvCxnSpPr>
            <a:stCxn id="548" idx="2"/>
            <a:endCxn id="515" idx="6"/>
          </p:cNvCxnSpPr>
          <p:nvPr/>
        </p:nvCxnSpPr>
        <p:spPr>
          <a:xfrm rot="16200000" flipH="1">
            <a:off x="6542874" y="4309520"/>
            <a:ext cx="266719" cy="100155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4" name="Elbow Connector 43"/>
          <p:cNvCxnSpPr>
            <a:stCxn id="548" idx="2"/>
            <a:endCxn id="532" idx="6"/>
          </p:cNvCxnSpPr>
          <p:nvPr/>
        </p:nvCxnSpPr>
        <p:spPr>
          <a:xfrm rot="16200000" flipH="1">
            <a:off x="6214628" y="4637767"/>
            <a:ext cx="911487" cy="88430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stCxn id="526" idx="3"/>
            <a:endCxn id="255" idx="1"/>
          </p:cNvCxnSpPr>
          <p:nvPr/>
        </p:nvCxnSpPr>
        <p:spPr>
          <a:xfrm>
            <a:off x="7421881" y="4488234"/>
            <a:ext cx="1206965" cy="37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stCxn id="543" idx="3"/>
            <a:endCxn id="344" idx="1"/>
          </p:cNvCxnSpPr>
          <p:nvPr/>
        </p:nvCxnSpPr>
        <p:spPr>
          <a:xfrm>
            <a:off x="7410156" y="5133002"/>
            <a:ext cx="1230412" cy="37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549" name="Rectangle 548"/>
          <p:cNvSpPr/>
          <p:nvPr/>
        </p:nvSpPr>
        <p:spPr>
          <a:xfrm>
            <a:off x="744919" y="4089857"/>
            <a:ext cx="638960" cy="26034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Stored Energy Efficiency = 0.935</a:t>
            </a:r>
            <a:endParaRPr lang="en-GB" sz="600" dirty="0"/>
          </a:p>
        </p:txBody>
      </p:sp>
      <p:cxnSp>
        <p:nvCxnSpPr>
          <p:cNvPr id="550" name="Elbow Connector 549"/>
          <p:cNvCxnSpPr>
            <a:stCxn id="549" idx="3"/>
            <a:endCxn id="553" idx="5"/>
          </p:cNvCxnSpPr>
          <p:nvPr/>
        </p:nvCxnSpPr>
        <p:spPr>
          <a:xfrm>
            <a:off x="1383879" y="4220027"/>
            <a:ext cx="1841385" cy="39777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551" name="Group 550"/>
          <p:cNvGrpSpPr/>
          <p:nvPr/>
        </p:nvGrpSpPr>
        <p:grpSpPr>
          <a:xfrm>
            <a:off x="3217455" y="4181665"/>
            <a:ext cx="171490" cy="307424"/>
            <a:chOff x="2119626" y="1550074"/>
            <a:chExt cx="171490" cy="307424"/>
          </a:xfrm>
        </p:grpSpPr>
        <p:pic>
          <p:nvPicPr>
            <p:cNvPr id="552" name="Picture 55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43313" y="1550074"/>
              <a:ext cx="147803" cy="307424"/>
            </a:xfrm>
            <a:prstGeom prst="rect">
              <a:avLst/>
            </a:prstGeom>
          </p:spPr>
        </p:pic>
        <p:sp>
          <p:nvSpPr>
            <p:cNvPr id="553" name="Oval 552"/>
            <p:cNvSpPr/>
            <p:nvPr/>
          </p:nvSpPr>
          <p:spPr>
            <a:xfrm flipH="1" flipV="1">
              <a:off x="2120740" y="161911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4" name="Oval 553"/>
            <p:cNvSpPr/>
            <p:nvPr/>
          </p:nvSpPr>
          <p:spPr>
            <a:xfrm flipH="1" flipV="1">
              <a:off x="2119626" y="172479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4" name="Elbow Connector 3"/>
          <p:cNvCxnSpPr>
            <a:stCxn id="478" idx="3"/>
            <a:endCxn id="554" idx="6"/>
          </p:cNvCxnSpPr>
          <p:nvPr/>
        </p:nvCxnSpPr>
        <p:spPr>
          <a:xfrm>
            <a:off x="3107206" y="4354867"/>
            <a:ext cx="110249" cy="32574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>
            <a:stCxn id="552" idx="3"/>
            <a:endCxn id="380" idx="1"/>
          </p:cNvCxnSpPr>
          <p:nvPr/>
        </p:nvCxnSpPr>
        <p:spPr>
          <a:xfrm>
            <a:off x="3388945" y="4335377"/>
            <a:ext cx="262800" cy="1186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64" name="Elbow Connector 563"/>
          <p:cNvCxnSpPr>
            <a:endCxn id="529" idx="6"/>
          </p:cNvCxnSpPr>
          <p:nvPr/>
        </p:nvCxnSpPr>
        <p:spPr>
          <a:xfrm>
            <a:off x="2569414" y="3572008"/>
            <a:ext cx="4659440" cy="1020082"/>
          </a:xfrm>
          <a:prstGeom prst="bentConnector3">
            <a:avLst>
              <a:gd name="adj1" fmla="val 74142"/>
            </a:avLst>
          </a:prstGeom>
          <a:ln>
            <a:solidFill>
              <a:srgbClr val="FFC000"/>
            </a:solidFill>
            <a:headEnd type="none" w="med" len="med"/>
            <a:tailEnd type="triangl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64" name="Straight Connector 63"/>
          <p:cNvCxnSpPr>
            <a:stCxn id="473" idx="0"/>
          </p:cNvCxnSpPr>
          <p:nvPr/>
        </p:nvCxnSpPr>
        <p:spPr>
          <a:xfrm flipV="1">
            <a:off x="2553750" y="3568867"/>
            <a:ext cx="0" cy="353713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536" name="Group 535"/>
          <p:cNvGrpSpPr/>
          <p:nvPr/>
        </p:nvGrpSpPr>
        <p:grpSpPr>
          <a:xfrm>
            <a:off x="7566644" y="5427559"/>
            <a:ext cx="151542" cy="314406"/>
            <a:chOff x="2125628" y="1155568"/>
            <a:chExt cx="151542" cy="314406"/>
          </a:xfrm>
        </p:grpSpPr>
        <p:pic>
          <p:nvPicPr>
            <p:cNvPr id="565" name="Picture 56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flipH="1">
              <a:off x="2150685" y="1155568"/>
              <a:ext cx="126485" cy="314406"/>
            </a:xfrm>
            <a:prstGeom prst="rect">
              <a:avLst/>
            </a:prstGeom>
          </p:spPr>
        </p:pic>
        <p:sp>
          <p:nvSpPr>
            <p:cNvPr id="566" name="Oval 565"/>
            <p:cNvSpPr/>
            <p:nvPr/>
          </p:nvSpPr>
          <p:spPr>
            <a:xfrm flipH="1" flipV="1">
              <a:off x="2126742" y="122386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7" name="Oval 566"/>
            <p:cNvSpPr/>
            <p:nvPr/>
          </p:nvSpPr>
          <p:spPr>
            <a:xfrm flipH="1" flipV="1">
              <a:off x="2125628" y="134288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568" name="Elbow Connector 567"/>
          <p:cNvCxnSpPr>
            <a:stCxn id="345" idx="2"/>
            <a:endCxn id="163" idx="1"/>
          </p:cNvCxnSpPr>
          <p:nvPr/>
        </p:nvCxnSpPr>
        <p:spPr>
          <a:xfrm rot="16200000" flipH="1">
            <a:off x="4506172" y="3428252"/>
            <a:ext cx="286037" cy="4165410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571" name="Rounded Rectangle 570"/>
          <p:cNvSpPr/>
          <p:nvPr/>
        </p:nvSpPr>
        <p:spPr>
          <a:xfrm>
            <a:off x="8675612" y="5841684"/>
            <a:ext cx="1195481" cy="2497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Stop start correction</a:t>
            </a:r>
            <a:endParaRPr lang="en-GB" sz="600" dirty="0"/>
          </a:p>
        </p:txBody>
      </p:sp>
      <p:cxnSp>
        <p:nvCxnSpPr>
          <p:cNvPr id="33" name="Elbow Connector 32"/>
          <p:cNvCxnSpPr>
            <a:stCxn id="345" idx="2"/>
          </p:cNvCxnSpPr>
          <p:nvPr/>
        </p:nvCxnSpPr>
        <p:spPr>
          <a:xfrm rot="5400000" flipH="1" flipV="1">
            <a:off x="4820319" y="2990289"/>
            <a:ext cx="123816" cy="4631484"/>
          </a:xfrm>
          <a:prstGeom prst="bentConnector4">
            <a:avLst>
              <a:gd name="adj1" fmla="val -225657"/>
              <a:gd name="adj2" fmla="val 78986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7" name="Elbow Connector 36"/>
          <p:cNvCxnSpPr>
            <a:stCxn id="543" idx="3"/>
            <a:endCxn id="566" idx="6"/>
          </p:cNvCxnSpPr>
          <p:nvPr/>
        </p:nvCxnSpPr>
        <p:spPr>
          <a:xfrm>
            <a:off x="7410156" y="5133002"/>
            <a:ext cx="157602" cy="39390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161" name="Group 160"/>
          <p:cNvGrpSpPr/>
          <p:nvPr/>
        </p:nvGrpSpPr>
        <p:grpSpPr>
          <a:xfrm>
            <a:off x="6705999" y="5464453"/>
            <a:ext cx="785266" cy="422030"/>
            <a:chOff x="8004412" y="4482124"/>
            <a:chExt cx="785266" cy="422030"/>
          </a:xfrm>
        </p:grpSpPr>
        <p:sp>
          <p:nvSpPr>
            <p:cNvPr id="163" name="Rectangle 162"/>
            <p:cNvSpPr/>
            <p:nvPr/>
          </p:nvSpPr>
          <p:spPr>
            <a:xfrm>
              <a:off x="8030308" y="4611078"/>
              <a:ext cx="394677" cy="121137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>
                  <a:solidFill>
                    <a:sysClr val="windowText" lastClr="000000"/>
                  </a:solidFill>
                </a:rPr>
                <a:t>&gt;</a:t>
              </a:r>
              <a:r>
                <a:rPr lang="en-GB" sz="800" dirty="0" smtClean="0">
                  <a:solidFill>
                    <a:sysClr val="windowText" lastClr="000000"/>
                  </a:solidFill>
                </a:rPr>
                <a:t>0?</a:t>
              </a:r>
              <a:endParaRPr lang="en-GB" sz="80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64" name="Oval 163"/>
            <p:cNvSpPr/>
            <p:nvPr/>
          </p:nvSpPr>
          <p:spPr>
            <a:xfrm flipH="1" flipV="1">
              <a:off x="8004412" y="4653222"/>
              <a:ext cx="45719" cy="4631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65" name="Group 164"/>
            <p:cNvGrpSpPr/>
            <p:nvPr/>
          </p:nvGrpSpPr>
          <p:grpSpPr>
            <a:xfrm>
              <a:off x="8518450" y="4482124"/>
              <a:ext cx="271228" cy="359510"/>
              <a:chOff x="10452757" y="5158155"/>
              <a:chExt cx="271228" cy="359510"/>
            </a:xfrm>
          </p:grpSpPr>
          <p:grpSp>
            <p:nvGrpSpPr>
              <p:cNvPr id="169" name="Group 168"/>
              <p:cNvGrpSpPr/>
              <p:nvPr/>
            </p:nvGrpSpPr>
            <p:grpSpPr>
              <a:xfrm>
                <a:off x="10463202" y="5158155"/>
                <a:ext cx="196983" cy="359510"/>
                <a:chOff x="3715254" y="3158576"/>
                <a:chExt cx="196983" cy="482044"/>
              </a:xfrm>
            </p:grpSpPr>
            <p:sp>
              <p:nvSpPr>
                <p:cNvPr id="175" name="Rectangle 174"/>
                <p:cNvSpPr/>
                <p:nvPr/>
              </p:nvSpPr>
              <p:spPr>
                <a:xfrm>
                  <a:off x="3747492" y="3158576"/>
                  <a:ext cx="164745" cy="482044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6" name="Oval 175"/>
                <p:cNvSpPr/>
                <p:nvPr/>
              </p:nvSpPr>
              <p:spPr>
                <a:xfrm flipH="1" flipV="1">
                  <a:off x="3717236" y="3250865"/>
                  <a:ext cx="45719" cy="6210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7" name="Oval 176"/>
                <p:cNvSpPr/>
                <p:nvPr/>
              </p:nvSpPr>
              <p:spPr>
                <a:xfrm flipH="1" flipV="1">
                  <a:off x="3715254" y="3381605"/>
                  <a:ext cx="45719" cy="6210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8" name="Oval 177"/>
                <p:cNvSpPr/>
                <p:nvPr/>
              </p:nvSpPr>
              <p:spPr>
                <a:xfrm flipH="1" flipV="1">
                  <a:off x="3719210" y="3507801"/>
                  <a:ext cx="45719" cy="6210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70" name="TextBox 169"/>
              <p:cNvSpPr txBox="1"/>
              <p:nvPr/>
            </p:nvSpPr>
            <p:spPr>
              <a:xfrm>
                <a:off x="10452757" y="5175889"/>
                <a:ext cx="271228" cy="1262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500" dirty="0" smtClean="0"/>
                  <a:t>yes</a:t>
                </a:r>
                <a:endParaRPr lang="en-GB" sz="500" dirty="0"/>
              </a:p>
            </p:txBody>
          </p:sp>
          <p:sp>
            <p:nvSpPr>
              <p:cNvPr id="171" name="TextBox 170"/>
              <p:cNvSpPr txBox="1"/>
              <p:nvPr/>
            </p:nvSpPr>
            <p:spPr>
              <a:xfrm>
                <a:off x="10454116" y="5349006"/>
                <a:ext cx="251992" cy="1262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500" dirty="0" smtClean="0"/>
                  <a:t>no</a:t>
                </a:r>
                <a:endParaRPr lang="en-GB" sz="500" dirty="0"/>
              </a:p>
            </p:txBody>
          </p:sp>
          <p:cxnSp>
            <p:nvCxnSpPr>
              <p:cNvPr id="172" name="Straight Connector 171"/>
              <p:cNvCxnSpPr>
                <a:stCxn id="177" idx="2"/>
              </p:cNvCxnSpPr>
              <p:nvPr/>
            </p:nvCxnSpPr>
            <p:spPr>
              <a:xfrm flipV="1">
                <a:off x="10508921" y="5347195"/>
                <a:ext cx="71191" cy="45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3" name="Straight Connector 172"/>
              <p:cNvCxnSpPr/>
              <p:nvPr/>
            </p:nvCxnSpPr>
            <p:spPr>
              <a:xfrm flipV="1">
                <a:off x="10580112" y="5318425"/>
                <a:ext cx="0" cy="2877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4" name="Straight Connector 173"/>
              <p:cNvCxnSpPr/>
              <p:nvPr/>
            </p:nvCxnSpPr>
            <p:spPr>
              <a:xfrm flipV="1">
                <a:off x="10578131" y="5352376"/>
                <a:ext cx="0" cy="2877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166" name="Straight Arrow Connector 165"/>
            <p:cNvCxnSpPr>
              <a:stCxn id="163" idx="3"/>
              <a:endCxn id="177" idx="5"/>
            </p:cNvCxnSpPr>
            <p:nvPr/>
          </p:nvCxnSpPr>
          <p:spPr>
            <a:xfrm flipV="1">
              <a:off x="8424985" y="4655243"/>
              <a:ext cx="110605" cy="1640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sp>
          <p:nvSpPr>
            <p:cNvPr id="167" name="Rectangle 166"/>
            <p:cNvSpPr/>
            <p:nvPr/>
          </p:nvSpPr>
          <p:spPr>
            <a:xfrm>
              <a:off x="8029965" y="4775199"/>
              <a:ext cx="387204" cy="12895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 smtClean="0"/>
                <a:t>1</a:t>
              </a:r>
              <a:endParaRPr lang="en-GB" sz="800" dirty="0"/>
            </a:p>
          </p:txBody>
        </p:sp>
        <p:cxnSp>
          <p:nvCxnSpPr>
            <p:cNvPr id="168" name="Elbow Connector 167"/>
            <p:cNvCxnSpPr>
              <a:stCxn id="167" idx="3"/>
            </p:cNvCxnSpPr>
            <p:nvPr/>
          </p:nvCxnSpPr>
          <p:spPr>
            <a:xfrm flipV="1">
              <a:off x="8417169" y="4751729"/>
              <a:ext cx="110455" cy="87948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</p:grpSp>
      <p:cxnSp>
        <p:nvCxnSpPr>
          <p:cNvPr id="5" name="Elbow Connector 4"/>
          <p:cNvCxnSpPr>
            <a:stCxn id="345" idx="2"/>
            <a:endCxn id="170" idx="1"/>
          </p:cNvCxnSpPr>
          <p:nvPr/>
        </p:nvCxnSpPr>
        <p:spPr>
          <a:xfrm rot="16200000" flipH="1">
            <a:off x="4804575" y="3129849"/>
            <a:ext cx="177372" cy="465355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7" name="Elbow Connector 6"/>
          <p:cNvCxnSpPr>
            <a:stCxn id="175" idx="3"/>
            <a:endCxn id="567" idx="6"/>
          </p:cNvCxnSpPr>
          <p:nvPr/>
        </p:nvCxnSpPr>
        <p:spPr>
          <a:xfrm>
            <a:off x="7427465" y="5644208"/>
            <a:ext cx="139179" cy="172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184" name="Group 183"/>
          <p:cNvGrpSpPr/>
          <p:nvPr/>
        </p:nvGrpSpPr>
        <p:grpSpPr>
          <a:xfrm>
            <a:off x="7315598" y="5784888"/>
            <a:ext cx="785266" cy="422030"/>
            <a:chOff x="8004412" y="4482124"/>
            <a:chExt cx="785266" cy="422030"/>
          </a:xfrm>
        </p:grpSpPr>
        <p:sp>
          <p:nvSpPr>
            <p:cNvPr id="185" name="Rectangle 184"/>
            <p:cNvSpPr/>
            <p:nvPr/>
          </p:nvSpPr>
          <p:spPr>
            <a:xfrm>
              <a:off x="8030308" y="4611078"/>
              <a:ext cx="394677" cy="121137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>
                  <a:solidFill>
                    <a:sysClr val="windowText" lastClr="000000"/>
                  </a:solidFill>
                </a:rPr>
                <a:t>&gt;</a:t>
              </a:r>
              <a:r>
                <a:rPr lang="en-GB" sz="800" dirty="0" smtClean="0">
                  <a:solidFill>
                    <a:sysClr val="windowText" lastClr="000000"/>
                  </a:solidFill>
                </a:rPr>
                <a:t>0?</a:t>
              </a:r>
              <a:endParaRPr lang="en-GB" sz="80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86" name="Oval 185"/>
            <p:cNvSpPr/>
            <p:nvPr/>
          </p:nvSpPr>
          <p:spPr>
            <a:xfrm flipH="1" flipV="1">
              <a:off x="8004412" y="4653222"/>
              <a:ext cx="45719" cy="4631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87" name="Group 186"/>
            <p:cNvGrpSpPr/>
            <p:nvPr/>
          </p:nvGrpSpPr>
          <p:grpSpPr>
            <a:xfrm>
              <a:off x="8518450" y="4482124"/>
              <a:ext cx="271228" cy="359510"/>
              <a:chOff x="10452757" y="5158155"/>
              <a:chExt cx="271228" cy="359510"/>
            </a:xfrm>
          </p:grpSpPr>
          <p:grpSp>
            <p:nvGrpSpPr>
              <p:cNvPr id="191" name="Group 190"/>
              <p:cNvGrpSpPr/>
              <p:nvPr/>
            </p:nvGrpSpPr>
            <p:grpSpPr>
              <a:xfrm>
                <a:off x="10463202" y="5158155"/>
                <a:ext cx="196983" cy="359510"/>
                <a:chOff x="3715254" y="3158576"/>
                <a:chExt cx="196983" cy="482044"/>
              </a:xfrm>
            </p:grpSpPr>
            <p:sp>
              <p:nvSpPr>
                <p:cNvPr id="201" name="Rectangle 200"/>
                <p:cNvSpPr/>
                <p:nvPr/>
              </p:nvSpPr>
              <p:spPr>
                <a:xfrm>
                  <a:off x="3747492" y="3158576"/>
                  <a:ext cx="164745" cy="482044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2" name="Oval 201"/>
                <p:cNvSpPr/>
                <p:nvPr/>
              </p:nvSpPr>
              <p:spPr>
                <a:xfrm flipH="1" flipV="1">
                  <a:off x="3717236" y="3250865"/>
                  <a:ext cx="45719" cy="6210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3" name="Oval 202"/>
                <p:cNvSpPr/>
                <p:nvPr/>
              </p:nvSpPr>
              <p:spPr>
                <a:xfrm flipH="1" flipV="1">
                  <a:off x="3715254" y="3381605"/>
                  <a:ext cx="45719" cy="6210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4" name="Oval 203"/>
                <p:cNvSpPr/>
                <p:nvPr/>
              </p:nvSpPr>
              <p:spPr>
                <a:xfrm flipH="1" flipV="1">
                  <a:off x="3719210" y="3507801"/>
                  <a:ext cx="45719" cy="6210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92" name="TextBox 191"/>
              <p:cNvSpPr txBox="1"/>
              <p:nvPr/>
            </p:nvSpPr>
            <p:spPr>
              <a:xfrm>
                <a:off x="10452757" y="5175889"/>
                <a:ext cx="271228" cy="1262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500" dirty="0" smtClean="0"/>
                  <a:t>yes</a:t>
                </a:r>
                <a:endParaRPr lang="en-GB" sz="500" dirty="0"/>
              </a:p>
            </p:txBody>
          </p:sp>
          <p:sp>
            <p:nvSpPr>
              <p:cNvPr id="194" name="TextBox 193"/>
              <p:cNvSpPr txBox="1"/>
              <p:nvPr/>
            </p:nvSpPr>
            <p:spPr>
              <a:xfrm>
                <a:off x="10454116" y="5349006"/>
                <a:ext cx="251992" cy="1262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500" dirty="0" smtClean="0"/>
                  <a:t>no</a:t>
                </a:r>
                <a:endParaRPr lang="en-GB" sz="500" dirty="0"/>
              </a:p>
            </p:txBody>
          </p:sp>
          <p:cxnSp>
            <p:nvCxnSpPr>
              <p:cNvPr id="197" name="Straight Connector 196"/>
              <p:cNvCxnSpPr>
                <a:stCxn id="203" idx="2"/>
              </p:cNvCxnSpPr>
              <p:nvPr/>
            </p:nvCxnSpPr>
            <p:spPr>
              <a:xfrm flipV="1">
                <a:off x="10508921" y="5347195"/>
                <a:ext cx="71191" cy="45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99" name="Straight Connector 198"/>
              <p:cNvCxnSpPr/>
              <p:nvPr/>
            </p:nvCxnSpPr>
            <p:spPr>
              <a:xfrm flipV="1">
                <a:off x="10580112" y="5318425"/>
                <a:ext cx="0" cy="2877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00" name="Straight Connector 199"/>
              <p:cNvCxnSpPr/>
              <p:nvPr/>
            </p:nvCxnSpPr>
            <p:spPr>
              <a:xfrm flipV="1">
                <a:off x="10578131" y="5352376"/>
                <a:ext cx="0" cy="2877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188" name="Straight Arrow Connector 187"/>
            <p:cNvCxnSpPr>
              <a:stCxn id="185" idx="3"/>
              <a:endCxn id="203" idx="5"/>
            </p:cNvCxnSpPr>
            <p:nvPr/>
          </p:nvCxnSpPr>
          <p:spPr>
            <a:xfrm flipV="1">
              <a:off x="8424985" y="4655243"/>
              <a:ext cx="110605" cy="1640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sp>
          <p:nvSpPr>
            <p:cNvPr id="189" name="Rectangle 188"/>
            <p:cNvSpPr/>
            <p:nvPr/>
          </p:nvSpPr>
          <p:spPr>
            <a:xfrm>
              <a:off x="8029965" y="4775199"/>
              <a:ext cx="387204" cy="12895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 smtClean="0"/>
                <a:t>1</a:t>
              </a:r>
              <a:endParaRPr lang="en-GB" sz="800" dirty="0"/>
            </a:p>
          </p:txBody>
        </p:sp>
        <p:cxnSp>
          <p:nvCxnSpPr>
            <p:cNvPr id="190" name="Elbow Connector 189"/>
            <p:cNvCxnSpPr>
              <a:stCxn id="189" idx="3"/>
            </p:cNvCxnSpPr>
            <p:nvPr/>
          </p:nvCxnSpPr>
          <p:spPr>
            <a:xfrm flipV="1">
              <a:off x="8417169" y="4751729"/>
              <a:ext cx="110455" cy="87948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</p:grpSp>
      <p:cxnSp>
        <p:nvCxnSpPr>
          <p:cNvPr id="15" name="Elbow Connector 14"/>
          <p:cNvCxnSpPr>
            <a:stCxn id="345" idx="2"/>
            <a:endCxn id="185" idx="1"/>
          </p:cNvCxnSpPr>
          <p:nvPr/>
        </p:nvCxnSpPr>
        <p:spPr>
          <a:xfrm rot="16200000" flipH="1">
            <a:off x="4650753" y="3283670"/>
            <a:ext cx="606472" cy="4775009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7" name="Elbow Connector 16"/>
          <p:cNvCxnSpPr>
            <a:stCxn id="565" idx="1"/>
            <a:endCxn id="192" idx="1"/>
          </p:cNvCxnSpPr>
          <p:nvPr/>
        </p:nvCxnSpPr>
        <p:spPr>
          <a:xfrm>
            <a:off x="7718186" y="5584762"/>
            <a:ext cx="111450" cy="280984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9" name="Elbow Connector 18"/>
          <p:cNvCxnSpPr>
            <a:stCxn id="201" idx="3"/>
            <a:endCxn id="571" idx="1"/>
          </p:cNvCxnSpPr>
          <p:nvPr/>
        </p:nvCxnSpPr>
        <p:spPr>
          <a:xfrm>
            <a:off x="8037064" y="5964643"/>
            <a:ext cx="638548" cy="1904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3850208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Rounded Rectangle 178"/>
          <p:cNvSpPr/>
          <p:nvPr/>
        </p:nvSpPr>
        <p:spPr>
          <a:xfrm>
            <a:off x="1328663" y="3989154"/>
            <a:ext cx="1117756" cy="2587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/>
              <a:t>Fuel consumption with smart Pneumatics and average electrical  power demand</a:t>
            </a:r>
          </a:p>
        </p:txBody>
      </p:sp>
      <p:grpSp>
        <p:nvGrpSpPr>
          <p:cNvPr id="386" name="Group 385"/>
          <p:cNvGrpSpPr/>
          <p:nvPr/>
        </p:nvGrpSpPr>
        <p:grpSpPr>
          <a:xfrm>
            <a:off x="3083286" y="3486890"/>
            <a:ext cx="201966" cy="319330"/>
            <a:chOff x="2031714" y="1900840"/>
            <a:chExt cx="201966" cy="319330"/>
          </a:xfrm>
        </p:grpSpPr>
        <p:pic>
          <p:nvPicPr>
            <p:cNvPr id="387" name="Picture 38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37520" y="1900840"/>
              <a:ext cx="196160" cy="319330"/>
            </a:xfrm>
            <a:prstGeom prst="rect">
              <a:avLst/>
            </a:prstGeom>
          </p:spPr>
        </p:pic>
        <p:sp>
          <p:nvSpPr>
            <p:cNvPr id="388" name="Oval 387"/>
            <p:cNvSpPr/>
            <p:nvPr/>
          </p:nvSpPr>
          <p:spPr>
            <a:xfrm flipH="1" flipV="1">
              <a:off x="2032828" y="197433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9" name="Oval 388"/>
            <p:cNvSpPr/>
            <p:nvPr/>
          </p:nvSpPr>
          <p:spPr>
            <a:xfrm flipH="1" flipV="1">
              <a:off x="2031714" y="208001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391" name="Straight Arrow Connector 390"/>
          <p:cNvCxnSpPr>
            <a:stCxn id="387" idx="3"/>
          </p:cNvCxnSpPr>
          <p:nvPr/>
        </p:nvCxnSpPr>
        <p:spPr>
          <a:xfrm>
            <a:off x="3285252" y="3646555"/>
            <a:ext cx="132268" cy="20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454" name="Group 453"/>
          <p:cNvGrpSpPr/>
          <p:nvPr/>
        </p:nvGrpSpPr>
        <p:grpSpPr>
          <a:xfrm>
            <a:off x="4672584" y="3311002"/>
            <a:ext cx="201966" cy="319330"/>
            <a:chOff x="2031714" y="1900840"/>
            <a:chExt cx="201966" cy="319330"/>
          </a:xfrm>
        </p:grpSpPr>
        <p:pic>
          <p:nvPicPr>
            <p:cNvPr id="455" name="Picture 45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37520" y="1900840"/>
              <a:ext cx="196160" cy="319330"/>
            </a:xfrm>
            <a:prstGeom prst="rect">
              <a:avLst/>
            </a:prstGeom>
          </p:spPr>
        </p:pic>
        <p:sp>
          <p:nvSpPr>
            <p:cNvPr id="457" name="Oval 456"/>
            <p:cNvSpPr/>
            <p:nvPr/>
          </p:nvSpPr>
          <p:spPr>
            <a:xfrm flipH="1" flipV="1">
              <a:off x="2032828" y="197433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8" name="Oval 457"/>
            <p:cNvSpPr/>
            <p:nvPr/>
          </p:nvSpPr>
          <p:spPr>
            <a:xfrm flipH="1" flipV="1">
              <a:off x="2031714" y="208001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42" name="Elbow Connector 141"/>
          <p:cNvCxnSpPr>
            <a:stCxn id="182" idx="3"/>
            <a:endCxn id="458" idx="6"/>
          </p:cNvCxnSpPr>
          <p:nvPr/>
        </p:nvCxnSpPr>
        <p:spPr>
          <a:xfrm flipV="1">
            <a:off x="4306047" y="3521224"/>
            <a:ext cx="366537" cy="121391"/>
          </a:xfrm>
          <a:prstGeom prst="bentConnector3">
            <a:avLst>
              <a:gd name="adj1" fmla="val 65839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7" name="Elbow Connector 156"/>
          <p:cNvCxnSpPr>
            <a:stCxn id="117" idx="3"/>
            <a:endCxn id="457" idx="6"/>
          </p:cNvCxnSpPr>
          <p:nvPr/>
        </p:nvCxnSpPr>
        <p:spPr>
          <a:xfrm flipV="1">
            <a:off x="2449893" y="3415544"/>
            <a:ext cx="2223805" cy="3739"/>
          </a:xfrm>
          <a:prstGeom prst="bentConnector3">
            <a:avLst>
              <a:gd name="adj1" fmla="val 50000"/>
            </a:avLst>
          </a:prstGeom>
          <a:noFill/>
          <a:ln w="6350" cap="flat" cmpd="sng" algn="ctr">
            <a:solidFill>
              <a:srgbClr val="00AA91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460" name="Group 459"/>
          <p:cNvGrpSpPr/>
          <p:nvPr/>
        </p:nvGrpSpPr>
        <p:grpSpPr>
          <a:xfrm flipV="1">
            <a:off x="5126855" y="2922457"/>
            <a:ext cx="201966" cy="319005"/>
            <a:chOff x="2031714" y="1900840"/>
            <a:chExt cx="201966" cy="319330"/>
          </a:xfrm>
        </p:grpSpPr>
        <p:pic>
          <p:nvPicPr>
            <p:cNvPr id="461" name="Picture 46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37520" y="1900840"/>
              <a:ext cx="196160" cy="319330"/>
            </a:xfrm>
            <a:prstGeom prst="rect">
              <a:avLst/>
            </a:prstGeom>
          </p:spPr>
        </p:pic>
        <p:sp>
          <p:nvSpPr>
            <p:cNvPr id="462" name="Oval 461"/>
            <p:cNvSpPr/>
            <p:nvPr/>
          </p:nvSpPr>
          <p:spPr>
            <a:xfrm flipH="1" flipV="1">
              <a:off x="2032828" y="197433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3" name="Oval 462"/>
            <p:cNvSpPr/>
            <p:nvPr/>
          </p:nvSpPr>
          <p:spPr>
            <a:xfrm flipH="1" flipV="1">
              <a:off x="2031714" y="208001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63" name="Straight Arrow Connector 162"/>
          <p:cNvCxnSpPr>
            <a:stCxn id="461" idx="3"/>
          </p:cNvCxnSpPr>
          <p:nvPr/>
        </p:nvCxnSpPr>
        <p:spPr>
          <a:xfrm flipV="1">
            <a:off x="5328821" y="3080622"/>
            <a:ext cx="342107" cy="13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83" name="Elbow Connector 82"/>
          <p:cNvCxnSpPr>
            <a:stCxn id="455" idx="3"/>
            <a:endCxn id="462" idx="6"/>
          </p:cNvCxnSpPr>
          <p:nvPr/>
        </p:nvCxnSpPr>
        <p:spPr>
          <a:xfrm flipV="1">
            <a:off x="4874550" y="3137027"/>
            <a:ext cx="253419" cy="33364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89" name="Elbow Connector 88"/>
          <p:cNvCxnSpPr>
            <a:endCxn id="463" idx="6"/>
          </p:cNvCxnSpPr>
          <p:nvPr/>
        </p:nvCxnSpPr>
        <p:spPr>
          <a:xfrm>
            <a:off x="4207290" y="2855356"/>
            <a:ext cx="919565" cy="176099"/>
          </a:xfrm>
          <a:prstGeom prst="bentConnector3">
            <a:avLst>
              <a:gd name="adj1" fmla="val 39741"/>
            </a:avLst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438" name="TextBox 437"/>
          <p:cNvSpPr txBox="1"/>
          <p:nvPr/>
        </p:nvSpPr>
        <p:spPr>
          <a:xfrm>
            <a:off x="185979" y="1943072"/>
            <a:ext cx="55818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Module 13: WHTC Corrected FC calculation over the cycle </a:t>
            </a:r>
            <a:endParaRPr lang="en-GB" dirty="0"/>
          </a:p>
        </p:txBody>
      </p:sp>
      <p:grpSp>
        <p:nvGrpSpPr>
          <p:cNvPr id="439" name="Group 438"/>
          <p:cNvGrpSpPr/>
          <p:nvPr/>
        </p:nvGrpSpPr>
        <p:grpSpPr>
          <a:xfrm flipV="1">
            <a:off x="3085699" y="2683010"/>
            <a:ext cx="201966" cy="345633"/>
            <a:chOff x="2031714" y="1900840"/>
            <a:chExt cx="201966" cy="319330"/>
          </a:xfrm>
        </p:grpSpPr>
        <p:pic>
          <p:nvPicPr>
            <p:cNvPr id="440" name="Picture 43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37520" y="1900840"/>
              <a:ext cx="196160" cy="319330"/>
            </a:xfrm>
            <a:prstGeom prst="rect">
              <a:avLst/>
            </a:prstGeom>
          </p:spPr>
        </p:pic>
        <p:sp>
          <p:nvSpPr>
            <p:cNvPr id="441" name="Oval 440"/>
            <p:cNvSpPr/>
            <p:nvPr/>
          </p:nvSpPr>
          <p:spPr>
            <a:xfrm flipH="1" flipV="1">
              <a:off x="2032828" y="197433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2" name="Oval 441"/>
            <p:cNvSpPr/>
            <p:nvPr/>
          </p:nvSpPr>
          <p:spPr>
            <a:xfrm flipH="1" flipV="1">
              <a:off x="2031714" y="208001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08" name="Straight Arrow Connector 107"/>
          <p:cNvCxnSpPr>
            <a:stCxn id="440" idx="3"/>
          </p:cNvCxnSpPr>
          <p:nvPr/>
        </p:nvCxnSpPr>
        <p:spPr>
          <a:xfrm flipV="1">
            <a:off x="3287665" y="2855356"/>
            <a:ext cx="129854" cy="4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36" name="Rounded Rectangle 235"/>
          <p:cNvSpPr/>
          <p:nvPr/>
        </p:nvSpPr>
        <p:spPr>
          <a:xfrm>
            <a:off x="175859" y="2256918"/>
            <a:ext cx="10717112" cy="2754035"/>
          </a:xfrm>
          <a:prstGeom prst="roundRect">
            <a:avLst>
              <a:gd name="adj" fmla="val 3444"/>
            </a:avLst>
          </a:prstGeom>
          <a:noFill/>
          <a:ln w="12700" cap="flat" cmpd="sng" algn="ctr">
            <a:solidFill>
              <a:schemeClr val="accent1">
                <a:shade val="50000"/>
              </a:schemeClr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Elbow Connector 5"/>
          <p:cNvCxnSpPr>
            <a:stCxn id="201" idx="3"/>
            <a:endCxn id="389" idx="6"/>
          </p:cNvCxnSpPr>
          <p:nvPr/>
        </p:nvCxnSpPr>
        <p:spPr>
          <a:xfrm flipV="1">
            <a:off x="2825429" y="3697112"/>
            <a:ext cx="257857" cy="17602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39" name="Rounded Rectangle 238"/>
          <p:cNvSpPr/>
          <p:nvPr/>
        </p:nvSpPr>
        <p:spPr>
          <a:xfrm>
            <a:off x="342737" y="3728918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 smtClean="0">
                <a:solidFill>
                  <a:srgbClr val="000000"/>
                </a:solidFill>
              </a:rPr>
              <a:t>Module 10</a:t>
            </a:r>
            <a:endParaRPr lang="en-GB" sz="700" dirty="0">
              <a:solidFill>
                <a:srgbClr val="000000"/>
              </a:solidFill>
            </a:endParaRPr>
          </a:p>
        </p:txBody>
      </p:sp>
      <p:cxnSp>
        <p:nvCxnSpPr>
          <p:cNvPr id="8" name="Elbow Connector 7"/>
          <p:cNvCxnSpPr>
            <a:stCxn id="245" idx="3"/>
            <a:endCxn id="117" idx="1"/>
          </p:cNvCxnSpPr>
          <p:nvPr/>
        </p:nvCxnSpPr>
        <p:spPr>
          <a:xfrm>
            <a:off x="967922" y="2799184"/>
            <a:ext cx="394885" cy="620099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0" name="Elbow Connector 9"/>
          <p:cNvCxnSpPr>
            <a:stCxn id="239" idx="3"/>
            <a:endCxn id="179" idx="1"/>
          </p:cNvCxnSpPr>
          <p:nvPr/>
        </p:nvCxnSpPr>
        <p:spPr>
          <a:xfrm>
            <a:off x="971073" y="3823613"/>
            <a:ext cx="357590" cy="29489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45" name="Rounded Rectangle 244"/>
          <p:cNvSpPr/>
          <p:nvPr/>
        </p:nvSpPr>
        <p:spPr>
          <a:xfrm>
            <a:off x="339586" y="2704489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 smtClean="0">
                <a:solidFill>
                  <a:srgbClr val="000000"/>
                </a:solidFill>
              </a:rPr>
              <a:t>Module 12</a:t>
            </a:r>
            <a:endParaRPr lang="en-GB" sz="700" dirty="0">
              <a:solidFill>
                <a:srgbClr val="000000"/>
              </a:solidFill>
            </a:endParaRPr>
          </a:p>
        </p:txBody>
      </p:sp>
      <p:cxnSp>
        <p:nvCxnSpPr>
          <p:cNvPr id="12" name="Straight Arrow Connector 11"/>
          <p:cNvCxnSpPr>
            <a:stCxn id="245" idx="3"/>
            <a:endCxn id="244" idx="1"/>
          </p:cNvCxnSpPr>
          <p:nvPr/>
        </p:nvCxnSpPr>
        <p:spPr>
          <a:xfrm>
            <a:off x="967922" y="2799184"/>
            <a:ext cx="394885" cy="20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4" name="Elbow Connector 13"/>
          <p:cNvCxnSpPr>
            <a:stCxn id="244" idx="3"/>
            <a:endCxn id="442" idx="6"/>
          </p:cNvCxnSpPr>
          <p:nvPr/>
        </p:nvCxnSpPr>
        <p:spPr>
          <a:xfrm flipV="1">
            <a:off x="2449893" y="2801105"/>
            <a:ext cx="635806" cy="137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259" name="Group 258"/>
          <p:cNvGrpSpPr/>
          <p:nvPr/>
        </p:nvGrpSpPr>
        <p:grpSpPr>
          <a:xfrm>
            <a:off x="8041787" y="2992261"/>
            <a:ext cx="271228" cy="533339"/>
            <a:chOff x="3704809" y="3042615"/>
            <a:chExt cx="271228" cy="715121"/>
          </a:xfrm>
        </p:grpSpPr>
        <p:grpSp>
          <p:nvGrpSpPr>
            <p:cNvPr id="262" name="Group 261"/>
            <p:cNvGrpSpPr/>
            <p:nvPr/>
          </p:nvGrpSpPr>
          <p:grpSpPr>
            <a:xfrm>
              <a:off x="3715254" y="3042615"/>
              <a:ext cx="206993" cy="715121"/>
              <a:chOff x="3715254" y="3054491"/>
              <a:chExt cx="206993" cy="715121"/>
            </a:xfrm>
          </p:grpSpPr>
          <p:sp>
            <p:nvSpPr>
              <p:cNvPr id="279" name="Rectangle 278"/>
              <p:cNvSpPr/>
              <p:nvPr/>
            </p:nvSpPr>
            <p:spPr>
              <a:xfrm>
                <a:off x="3747492" y="3054491"/>
                <a:ext cx="174755" cy="715121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0" name="Oval 279"/>
              <p:cNvSpPr/>
              <p:nvPr/>
            </p:nvSpPr>
            <p:spPr>
              <a:xfrm flipH="1" flipV="1">
                <a:off x="3717236" y="3146077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1" name="Oval 280"/>
              <p:cNvSpPr/>
              <p:nvPr/>
            </p:nvSpPr>
            <p:spPr>
              <a:xfrm flipH="1" flipV="1">
                <a:off x="3715254" y="3381605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2" name="Oval 281"/>
              <p:cNvSpPr/>
              <p:nvPr/>
            </p:nvSpPr>
            <p:spPr>
              <a:xfrm flipH="1" flipV="1">
                <a:off x="3719210" y="3623073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70" name="TextBox 269"/>
            <p:cNvSpPr txBox="1"/>
            <p:nvPr/>
          </p:nvSpPr>
          <p:spPr>
            <a:xfrm>
              <a:off x="3704809" y="3076170"/>
              <a:ext cx="271228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 smtClean="0"/>
                <a:t>yes</a:t>
              </a:r>
              <a:endParaRPr lang="en-GB" sz="500" dirty="0"/>
            </a:p>
          </p:txBody>
        </p:sp>
        <p:sp>
          <p:nvSpPr>
            <p:cNvPr id="271" name="TextBox 270"/>
            <p:cNvSpPr txBox="1"/>
            <p:nvPr/>
          </p:nvSpPr>
          <p:spPr>
            <a:xfrm>
              <a:off x="3706168" y="3559786"/>
              <a:ext cx="251992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 smtClean="0"/>
                <a:t>no</a:t>
              </a:r>
              <a:endParaRPr lang="en-GB" sz="500" dirty="0"/>
            </a:p>
          </p:txBody>
        </p:sp>
        <p:cxnSp>
          <p:nvCxnSpPr>
            <p:cNvPr id="274" name="Straight Connector 273"/>
            <p:cNvCxnSpPr>
              <a:stCxn id="281" idx="2"/>
            </p:cNvCxnSpPr>
            <p:nvPr/>
          </p:nvCxnSpPr>
          <p:spPr>
            <a:xfrm flipV="1">
              <a:off x="3760973" y="3400175"/>
              <a:ext cx="71191" cy="60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7" name="Straight Connector 276"/>
            <p:cNvCxnSpPr/>
            <p:nvPr/>
          </p:nvCxnSpPr>
          <p:spPr>
            <a:xfrm flipV="1">
              <a:off x="3832164" y="3361599"/>
              <a:ext cx="0" cy="3857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flipV="1">
              <a:off x="3830183" y="3407122"/>
              <a:ext cx="0" cy="3857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287" name="Straight Arrow Connector 286"/>
          <p:cNvCxnSpPr>
            <a:endCxn id="281" idx="6"/>
          </p:cNvCxnSpPr>
          <p:nvPr/>
        </p:nvCxnSpPr>
        <p:spPr>
          <a:xfrm flipV="1">
            <a:off x="7913272" y="3259381"/>
            <a:ext cx="138960" cy="114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288" name="Group 287"/>
          <p:cNvGrpSpPr/>
          <p:nvPr/>
        </p:nvGrpSpPr>
        <p:grpSpPr>
          <a:xfrm>
            <a:off x="8041787" y="3858625"/>
            <a:ext cx="271228" cy="533339"/>
            <a:chOff x="3704809" y="3042615"/>
            <a:chExt cx="271228" cy="715121"/>
          </a:xfrm>
        </p:grpSpPr>
        <p:grpSp>
          <p:nvGrpSpPr>
            <p:cNvPr id="289" name="Group 288"/>
            <p:cNvGrpSpPr/>
            <p:nvPr/>
          </p:nvGrpSpPr>
          <p:grpSpPr>
            <a:xfrm>
              <a:off x="3715254" y="3042615"/>
              <a:ext cx="206993" cy="715121"/>
              <a:chOff x="3715254" y="3054491"/>
              <a:chExt cx="206993" cy="715121"/>
            </a:xfrm>
          </p:grpSpPr>
          <p:sp>
            <p:nvSpPr>
              <p:cNvPr id="296" name="Rectangle 295"/>
              <p:cNvSpPr/>
              <p:nvPr/>
            </p:nvSpPr>
            <p:spPr>
              <a:xfrm>
                <a:off x="3747492" y="3054491"/>
                <a:ext cx="174755" cy="715121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7" name="Oval 296"/>
              <p:cNvSpPr/>
              <p:nvPr/>
            </p:nvSpPr>
            <p:spPr>
              <a:xfrm flipH="1" flipV="1">
                <a:off x="3717236" y="3146077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8" name="Oval 297"/>
              <p:cNvSpPr/>
              <p:nvPr/>
            </p:nvSpPr>
            <p:spPr>
              <a:xfrm flipH="1" flipV="1">
                <a:off x="3715254" y="3381605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9" name="Oval 298"/>
              <p:cNvSpPr/>
              <p:nvPr/>
            </p:nvSpPr>
            <p:spPr>
              <a:xfrm flipH="1" flipV="1">
                <a:off x="3719210" y="3623073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90" name="TextBox 289"/>
            <p:cNvSpPr txBox="1"/>
            <p:nvPr/>
          </p:nvSpPr>
          <p:spPr>
            <a:xfrm>
              <a:off x="3704809" y="3076170"/>
              <a:ext cx="271228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 smtClean="0"/>
                <a:t>yes</a:t>
              </a:r>
              <a:endParaRPr lang="en-GB" sz="500" dirty="0"/>
            </a:p>
          </p:txBody>
        </p:sp>
        <p:sp>
          <p:nvSpPr>
            <p:cNvPr id="291" name="TextBox 290"/>
            <p:cNvSpPr txBox="1"/>
            <p:nvPr/>
          </p:nvSpPr>
          <p:spPr>
            <a:xfrm>
              <a:off x="3706168" y="3559786"/>
              <a:ext cx="251992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 smtClean="0"/>
                <a:t>no</a:t>
              </a:r>
              <a:endParaRPr lang="en-GB" sz="500" dirty="0"/>
            </a:p>
          </p:txBody>
        </p:sp>
        <p:cxnSp>
          <p:nvCxnSpPr>
            <p:cNvPr id="292" name="Straight Connector 291"/>
            <p:cNvCxnSpPr>
              <a:stCxn id="298" idx="2"/>
            </p:cNvCxnSpPr>
            <p:nvPr/>
          </p:nvCxnSpPr>
          <p:spPr>
            <a:xfrm flipV="1">
              <a:off x="3760973" y="3400175"/>
              <a:ext cx="71191" cy="60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flipV="1">
              <a:off x="3832164" y="3361599"/>
              <a:ext cx="0" cy="3857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5" name="Straight Connector 294"/>
            <p:cNvCxnSpPr/>
            <p:nvPr/>
          </p:nvCxnSpPr>
          <p:spPr>
            <a:xfrm flipV="1">
              <a:off x="3830183" y="3407122"/>
              <a:ext cx="0" cy="3857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303" name="Straight Arrow Connector 302"/>
          <p:cNvCxnSpPr>
            <a:endCxn id="298" idx="6"/>
          </p:cNvCxnSpPr>
          <p:nvPr/>
        </p:nvCxnSpPr>
        <p:spPr>
          <a:xfrm flipV="1">
            <a:off x="7913272" y="4125745"/>
            <a:ext cx="138960" cy="54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5" name="Elbow Connector 24"/>
          <p:cNvCxnSpPr>
            <a:endCxn id="270" idx="1"/>
          </p:cNvCxnSpPr>
          <p:nvPr/>
        </p:nvCxnSpPr>
        <p:spPr>
          <a:xfrm flipV="1">
            <a:off x="6758014" y="3080410"/>
            <a:ext cx="1283773" cy="212"/>
          </a:xfrm>
          <a:prstGeom prst="bentConnector3">
            <a:avLst/>
          </a:prstGeom>
          <a:noFill/>
          <a:ln w="6350" cap="flat" cmpd="sng" algn="ctr">
            <a:solidFill>
              <a:srgbClr val="469C23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308" name="Group 307"/>
          <p:cNvGrpSpPr/>
          <p:nvPr/>
        </p:nvGrpSpPr>
        <p:grpSpPr>
          <a:xfrm>
            <a:off x="9248861" y="3171344"/>
            <a:ext cx="271228" cy="533339"/>
            <a:chOff x="3704809" y="3042615"/>
            <a:chExt cx="271228" cy="715121"/>
          </a:xfrm>
        </p:grpSpPr>
        <p:grpSp>
          <p:nvGrpSpPr>
            <p:cNvPr id="309" name="Group 308"/>
            <p:cNvGrpSpPr/>
            <p:nvPr/>
          </p:nvGrpSpPr>
          <p:grpSpPr>
            <a:xfrm>
              <a:off x="3715254" y="3042615"/>
              <a:ext cx="206993" cy="715121"/>
              <a:chOff x="3715254" y="3054491"/>
              <a:chExt cx="206993" cy="715121"/>
            </a:xfrm>
          </p:grpSpPr>
          <p:sp>
            <p:nvSpPr>
              <p:cNvPr id="316" name="Rectangle 315"/>
              <p:cNvSpPr/>
              <p:nvPr/>
            </p:nvSpPr>
            <p:spPr>
              <a:xfrm>
                <a:off x="3747492" y="3054491"/>
                <a:ext cx="174755" cy="715121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7" name="Oval 316"/>
              <p:cNvSpPr/>
              <p:nvPr/>
            </p:nvSpPr>
            <p:spPr>
              <a:xfrm flipH="1" flipV="1">
                <a:off x="3717236" y="3146077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8" name="Oval 317"/>
              <p:cNvSpPr/>
              <p:nvPr/>
            </p:nvSpPr>
            <p:spPr>
              <a:xfrm flipH="1" flipV="1">
                <a:off x="3715254" y="3381605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5" name="Oval 324"/>
              <p:cNvSpPr/>
              <p:nvPr/>
            </p:nvSpPr>
            <p:spPr>
              <a:xfrm flipH="1" flipV="1">
                <a:off x="3719210" y="3623073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10" name="TextBox 309"/>
            <p:cNvSpPr txBox="1"/>
            <p:nvPr/>
          </p:nvSpPr>
          <p:spPr>
            <a:xfrm>
              <a:off x="3704809" y="3076170"/>
              <a:ext cx="271228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 smtClean="0"/>
                <a:t>yes</a:t>
              </a:r>
              <a:endParaRPr lang="en-GB" sz="500" dirty="0"/>
            </a:p>
          </p:txBody>
        </p:sp>
        <p:sp>
          <p:nvSpPr>
            <p:cNvPr id="311" name="TextBox 310"/>
            <p:cNvSpPr txBox="1"/>
            <p:nvPr/>
          </p:nvSpPr>
          <p:spPr>
            <a:xfrm>
              <a:off x="3706168" y="3559786"/>
              <a:ext cx="251992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 smtClean="0"/>
                <a:t>no</a:t>
              </a:r>
              <a:endParaRPr lang="en-GB" sz="500" dirty="0"/>
            </a:p>
          </p:txBody>
        </p:sp>
        <p:cxnSp>
          <p:nvCxnSpPr>
            <p:cNvPr id="312" name="Straight Connector 311"/>
            <p:cNvCxnSpPr>
              <a:stCxn id="318" idx="2"/>
            </p:cNvCxnSpPr>
            <p:nvPr/>
          </p:nvCxnSpPr>
          <p:spPr>
            <a:xfrm flipV="1">
              <a:off x="3760973" y="3400175"/>
              <a:ext cx="71191" cy="60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4" name="Straight Connector 313"/>
            <p:cNvCxnSpPr/>
            <p:nvPr/>
          </p:nvCxnSpPr>
          <p:spPr>
            <a:xfrm flipV="1">
              <a:off x="3832164" y="3361599"/>
              <a:ext cx="0" cy="3857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5" name="Straight Connector 314"/>
            <p:cNvCxnSpPr/>
            <p:nvPr/>
          </p:nvCxnSpPr>
          <p:spPr>
            <a:xfrm flipV="1">
              <a:off x="3830183" y="3407122"/>
              <a:ext cx="0" cy="3857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329" name="Straight Arrow Connector 328"/>
          <p:cNvCxnSpPr>
            <a:endCxn id="318" idx="6"/>
          </p:cNvCxnSpPr>
          <p:nvPr/>
        </p:nvCxnSpPr>
        <p:spPr>
          <a:xfrm flipV="1">
            <a:off x="9120346" y="3438464"/>
            <a:ext cx="138960" cy="20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7" name="Elbow Connector 36"/>
          <p:cNvCxnSpPr>
            <a:endCxn id="186" idx="1"/>
          </p:cNvCxnSpPr>
          <p:nvPr/>
        </p:nvCxnSpPr>
        <p:spPr>
          <a:xfrm>
            <a:off x="2449893" y="3419283"/>
            <a:ext cx="3241312" cy="1310011"/>
          </a:xfrm>
          <a:prstGeom prst="bentConnector3">
            <a:avLst>
              <a:gd name="adj1" fmla="val 61866"/>
            </a:avLst>
          </a:prstGeom>
          <a:noFill/>
          <a:ln w="6350" cap="flat" cmpd="sng" algn="ctr">
            <a:solidFill>
              <a:srgbClr val="00AA91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2" name="Elbow Connector 41"/>
          <p:cNvCxnSpPr>
            <a:endCxn id="271" idx="1"/>
          </p:cNvCxnSpPr>
          <p:nvPr/>
        </p:nvCxnSpPr>
        <p:spPr>
          <a:xfrm>
            <a:off x="6758014" y="2600597"/>
            <a:ext cx="1285132" cy="840495"/>
          </a:xfrm>
          <a:prstGeom prst="bentConnector3">
            <a:avLst>
              <a:gd name="adj1" fmla="val 8632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0" name="Elbow Connector 49"/>
          <p:cNvCxnSpPr>
            <a:endCxn id="290" idx="1"/>
          </p:cNvCxnSpPr>
          <p:nvPr/>
        </p:nvCxnSpPr>
        <p:spPr>
          <a:xfrm flipV="1">
            <a:off x="6758014" y="3946774"/>
            <a:ext cx="1283773" cy="379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64" name="Elbow Connector 63"/>
          <p:cNvCxnSpPr>
            <a:endCxn id="291" idx="1"/>
          </p:cNvCxnSpPr>
          <p:nvPr/>
        </p:nvCxnSpPr>
        <p:spPr>
          <a:xfrm flipV="1">
            <a:off x="6758014" y="4307456"/>
            <a:ext cx="1285132" cy="409547"/>
          </a:xfrm>
          <a:prstGeom prst="bentConnector3">
            <a:avLst>
              <a:gd name="adj1" fmla="val 17827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68" name="Elbow Connector 67"/>
          <p:cNvCxnSpPr>
            <a:stCxn id="296" idx="3"/>
            <a:endCxn id="311" idx="1"/>
          </p:cNvCxnSpPr>
          <p:nvPr/>
        </p:nvCxnSpPr>
        <p:spPr>
          <a:xfrm flipV="1">
            <a:off x="8259225" y="3620175"/>
            <a:ext cx="990995" cy="505120"/>
          </a:xfrm>
          <a:prstGeom prst="bentConnector3">
            <a:avLst/>
          </a:prstGeom>
          <a:noFill/>
          <a:ln w="6350" cap="flat" cmpd="sng" algn="ctr">
            <a:solidFill>
              <a:srgbClr val="469C23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73" name="Elbow Connector 72"/>
          <p:cNvCxnSpPr>
            <a:stCxn id="279" idx="3"/>
            <a:endCxn id="310" idx="1"/>
          </p:cNvCxnSpPr>
          <p:nvPr/>
        </p:nvCxnSpPr>
        <p:spPr>
          <a:xfrm>
            <a:off x="8259225" y="3258931"/>
            <a:ext cx="989636" cy="56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57" name="Rounded Rectangle 356"/>
          <p:cNvSpPr/>
          <p:nvPr/>
        </p:nvSpPr>
        <p:spPr>
          <a:xfrm>
            <a:off x="11037622" y="3377001"/>
            <a:ext cx="1087086" cy="258715"/>
          </a:xfrm>
          <a:prstGeom prst="roundRect">
            <a:avLst/>
          </a:prstGeom>
          <a:solidFill>
            <a:schemeClr val="accent1"/>
          </a:solidFill>
          <a:ln w="12700" cap="flat" cmpd="sng" algn="ctr">
            <a:solidFill>
              <a:srgbClr val="006BB7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WHTC cycle FC (Grams)</a:t>
            </a:r>
            <a:endParaRPr lang="en-GB" sz="600" dirty="0"/>
          </a:p>
        </p:txBody>
      </p:sp>
      <p:sp>
        <p:nvSpPr>
          <p:cNvPr id="117" name="Rounded Rectangle 116"/>
          <p:cNvSpPr/>
          <p:nvPr/>
        </p:nvSpPr>
        <p:spPr>
          <a:xfrm>
            <a:off x="1362807" y="3289925"/>
            <a:ext cx="1087086" cy="258715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Base fuel consumption with true auxiliary loads</a:t>
            </a:r>
            <a:endParaRPr lang="en-GB" sz="600" dirty="0"/>
          </a:p>
        </p:txBody>
      </p:sp>
      <p:sp>
        <p:nvSpPr>
          <p:cNvPr id="244" name="Rounded Rectangle 243"/>
          <p:cNvSpPr/>
          <p:nvPr/>
        </p:nvSpPr>
        <p:spPr>
          <a:xfrm>
            <a:off x="1362807" y="2671884"/>
            <a:ext cx="1087086" cy="2587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/>
              <a:t>Fuel consumption with smart Electrics and average pneumatic power demand</a:t>
            </a:r>
          </a:p>
        </p:txBody>
      </p:sp>
      <p:cxnSp>
        <p:nvCxnSpPr>
          <p:cNvPr id="156" name="Elbow Connector 155"/>
          <p:cNvCxnSpPr>
            <a:stCxn id="201" idx="3"/>
            <a:endCxn id="185" idx="1"/>
          </p:cNvCxnSpPr>
          <p:nvPr/>
        </p:nvCxnSpPr>
        <p:spPr>
          <a:xfrm>
            <a:off x="2825429" y="3873137"/>
            <a:ext cx="2864451" cy="7560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" name="Straight Arrow Connector 3"/>
          <p:cNvCxnSpPr>
            <a:stCxn id="316" idx="3"/>
            <a:endCxn id="218" idx="6"/>
          </p:cNvCxnSpPr>
          <p:nvPr/>
        </p:nvCxnSpPr>
        <p:spPr>
          <a:xfrm>
            <a:off x="9466299" y="3438014"/>
            <a:ext cx="1132542" cy="127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35" name="TextBox 134"/>
          <p:cNvSpPr txBox="1"/>
          <p:nvPr/>
        </p:nvSpPr>
        <p:spPr>
          <a:xfrm>
            <a:off x="1115555" y="2638544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1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1103054" y="3397905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2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1059084" y="4102953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3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139" name="TextBox 138"/>
          <p:cNvSpPr txBox="1"/>
          <p:nvPr/>
        </p:nvSpPr>
        <p:spPr>
          <a:xfrm>
            <a:off x="6933270" y="3194374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4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6933269" y="4036598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5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7962016" y="2815210"/>
            <a:ext cx="303570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SW 1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7953757" y="3687998"/>
            <a:ext cx="303570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SW 2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144" name="TextBox 143"/>
          <p:cNvSpPr txBox="1"/>
          <p:nvPr/>
        </p:nvSpPr>
        <p:spPr>
          <a:xfrm>
            <a:off x="9272453" y="2977084"/>
            <a:ext cx="303570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SW 3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2568323" y="2589992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S 1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3145251" y="3737459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S </a:t>
            </a:r>
            <a:r>
              <a:rPr lang="en-GB" sz="700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48" name="TextBox 147"/>
          <p:cNvSpPr txBox="1"/>
          <p:nvPr/>
        </p:nvSpPr>
        <p:spPr>
          <a:xfrm>
            <a:off x="4585583" y="3068994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S 3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5030743" y="2785781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S </a:t>
            </a:r>
            <a:r>
              <a:rPr lang="en-GB" sz="700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151" name="TextBox 150"/>
          <p:cNvSpPr txBox="1"/>
          <p:nvPr/>
        </p:nvSpPr>
        <p:spPr>
          <a:xfrm>
            <a:off x="11437992" y="3164862"/>
            <a:ext cx="393550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OUT 1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181" name="Flowchart: Terminator 180"/>
          <p:cNvSpPr/>
          <p:nvPr/>
        </p:nvSpPr>
        <p:spPr>
          <a:xfrm>
            <a:off x="3426409" y="2710013"/>
            <a:ext cx="886264" cy="288193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/>
              <a:t>Fuel Consumption benefit of Smart Electricals</a:t>
            </a:r>
          </a:p>
        </p:txBody>
      </p:sp>
      <p:sp>
        <p:nvSpPr>
          <p:cNvPr id="182" name="Flowchart: Terminator 181"/>
          <p:cNvSpPr/>
          <p:nvPr/>
        </p:nvSpPr>
        <p:spPr>
          <a:xfrm>
            <a:off x="3419783" y="3498518"/>
            <a:ext cx="886264" cy="288193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/>
              <a:t>Fuel Consumption benefit of Smart Pneumatics</a:t>
            </a:r>
          </a:p>
        </p:txBody>
      </p:sp>
      <p:sp>
        <p:nvSpPr>
          <p:cNvPr id="183" name="Flowchart: Terminator 182"/>
          <p:cNvSpPr/>
          <p:nvPr/>
        </p:nvSpPr>
        <p:spPr>
          <a:xfrm>
            <a:off x="5687229" y="2458223"/>
            <a:ext cx="1119502" cy="288193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/>
              <a:t>Total cycle FC: with smart Electricals only</a:t>
            </a:r>
          </a:p>
        </p:txBody>
      </p:sp>
      <p:sp>
        <p:nvSpPr>
          <p:cNvPr id="184" name="Flowchart: Terminator 183"/>
          <p:cNvSpPr/>
          <p:nvPr/>
        </p:nvSpPr>
        <p:spPr>
          <a:xfrm>
            <a:off x="5696506" y="2944579"/>
            <a:ext cx="1119502" cy="288193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/>
              <a:t>Total cycle FC: with smart Electricals and Pneumatics</a:t>
            </a:r>
          </a:p>
        </p:txBody>
      </p:sp>
      <p:sp>
        <p:nvSpPr>
          <p:cNvPr id="185" name="Flowchart: Terminator 184"/>
          <p:cNvSpPr/>
          <p:nvPr/>
        </p:nvSpPr>
        <p:spPr>
          <a:xfrm>
            <a:off x="5689880" y="3804645"/>
            <a:ext cx="1119502" cy="288193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/>
              <a:t>Total cycle FC: with smart Pneumatics only</a:t>
            </a:r>
          </a:p>
        </p:txBody>
      </p:sp>
      <p:sp>
        <p:nvSpPr>
          <p:cNvPr id="186" name="Flowchart: Terminator 185"/>
          <p:cNvSpPr/>
          <p:nvPr/>
        </p:nvSpPr>
        <p:spPr>
          <a:xfrm>
            <a:off x="5691205" y="4585197"/>
            <a:ext cx="1119502" cy="288193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/>
              <a:t>Total cycle FC: no smart system</a:t>
            </a:r>
          </a:p>
        </p:txBody>
      </p:sp>
      <p:sp>
        <p:nvSpPr>
          <p:cNvPr id="167" name="Rectangle 166"/>
          <p:cNvSpPr/>
          <p:nvPr/>
        </p:nvSpPr>
        <p:spPr>
          <a:xfrm>
            <a:off x="8389475" y="3345643"/>
            <a:ext cx="749504" cy="18756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Smart Electrics</a:t>
            </a:r>
            <a:endParaRPr lang="en-GB" sz="600" dirty="0"/>
          </a:p>
        </p:txBody>
      </p:sp>
      <p:sp>
        <p:nvSpPr>
          <p:cNvPr id="168" name="Rectangle 167"/>
          <p:cNvSpPr/>
          <p:nvPr/>
        </p:nvSpPr>
        <p:spPr>
          <a:xfrm>
            <a:off x="7166366" y="3169796"/>
            <a:ext cx="749504" cy="18756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Smart Pneumatics</a:t>
            </a:r>
            <a:endParaRPr lang="en-GB" sz="600" dirty="0"/>
          </a:p>
        </p:txBody>
      </p:sp>
      <p:sp>
        <p:nvSpPr>
          <p:cNvPr id="169" name="Rectangle 168"/>
          <p:cNvSpPr/>
          <p:nvPr/>
        </p:nvSpPr>
        <p:spPr>
          <a:xfrm>
            <a:off x="7178089" y="4041212"/>
            <a:ext cx="749504" cy="18756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Smart Pneumatics</a:t>
            </a:r>
            <a:endParaRPr lang="en-GB" sz="600" dirty="0"/>
          </a:p>
        </p:txBody>
      </p:sp>
      <p:grpSp>
        <p:nvGrpSpPr>
          <p:cNvPr id="165" name="Group 164"/>
          <p:cNvGrpSpPr/>
          <p:nvPr/>
        </p:nvGrpSpPr>
        <p:grpSpPr>
          <a:xfrm>
            <a:off x="10101141" y="2456907"/>
            <a:ext cx="271228" cy="533339"/>
            <a:chOff x="3704809" y="3042615"/>
            <a:chExt cx="271228" cy="715121"/>
          </a:xfrm>
        </p:grpSpPr>
        <p:grpSp>
          <p:nvGrpSpPr>
            <p:cNvPr id="166" name="Group 165"/>
            <p:cNvGrpSpPr/>
            <p:nvPr/>
          </p:nvGrpSpPr>
          <p:grpSpPr>
            <a:xfrm>
              <a:off x="3715254" y="3042615"/>
              <a:ext cx="206993" cy="715121"/>
              <a:chOff x="3715254" y="3054491"/>
              <a:chExt cx="206993" cy="715121"/>
            </a:xfrm>
          </p:grpSpPr>
          <p:sp>
            <p:nvSpPr>
              <p:cNvPr id="207" name="Rectangle 206"/>
              <p:cNvSpPr/>
              <p:nvPr/>
            </p:nvSpPr>
            <p:spPr>
              <a:xfrm>
                <a:off x="3747492" y="3054491"/>
                <a:ext cx="174755" cy="715121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8" name="Oval 207"/>
              <p:cNvSpPr/>
              <p:nvPr/>
            </p:nvSpPr>
            <p:spPr>
              <a:xfrm flipH="1" flipV="1">
                <a:off x="3717236" y="3146077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9" name="Oval 208"/>
              <p:cNvSpPr/>
              <p:nvPr/>
            </p:nvSpPr>
            <p:spPr>
              <a:xfrm flipH="1" flipV="1">
                <a:off x="3715254" y="3381605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0" name="Oval 209"/>
              <p:cNvSpPr/>
              <p:nvPr/>
            </p:nvSpPr>
            <p:spPr>
              <a:xfrm flipH="1" flipV="1">
                <a:off x="3719210" y="3623073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71" name="TextBox 170"/>
            <p:cNvSpPr txBox="1"/>
            <p:nvPr/>
          </p:nvSpPr>
          <p:spPr>
            <a:xfrm>
              <a:off x="3704809" y="3076170"/>
              <a:ext cx="271228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 smtClean="0"/>
                <a:t>yes</a:t>
              </a:r>
              <a:endParaRPr lang="en-GB" sz="500" dirty="0"/>
            </a:p>
          </p:txBody>
        </p:sp>
        <p:sp>
          <p:nvSpPr>
            <p:cNvPr id="192" name="TextBox 191"/>
            <p:cNvSpPr txBox="1"/>
            <p:nvPr/>
          </p:nvSpPr>
          <p:spPr>
            <a:xfrm>
              <a:off x="3706168" y="3559786"/>
              <a:ext cx="251992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 smtClean="0"/>
                <a:t>no</a:t>
              </a:r>
              <a:endParaRPr lang="en-GB" sz="500" dirty="0"/>
            </a:p>
          </p:txBody>
        </p:sp>
        <p:cxnSp>
          <p:nvCxnSpPr>
            <p:cNvPr id="193" name="Straight Connector 192"/>
            <p:cNvCxnSpPr>
              <a:stCxn id="209" idx="2"/>
            </p:cNvCxnSpPr>
            <p:nvPr/>
          </p:nvCxnSpPr>
          <p:spPr>
            <a:xfrm flipV="1">
              <a:off x="3760973" y="3400175"/>
              <a:ext cx="71191" cy="60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4" name="Straight Connector 193"/>
            <p:cNvCxnSpPr/>
            <p:nvPr/>
          </p:nvCxnSpPr>
          <p:spPr>
            <a:xfrm flipV="1">
              <a:off x="3832164" y="3361599"/>
              <a:ext cx="0" cy="3857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5" name="Straight Connector 194"/>
            <p:cNvCxnSpPr/>
            <p:nvPr/>
          </p:nvCxnSpPr>
          <p:spPr>
            <a:xfrm flipV="1">
              <a:off x="3830183" y="3407122"/>
              <a:ext cx="0" cy="3857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11" name="Snip Single Corner Rectangle 210"/>
          <p:cNvSpPr/>
          <p:nvPr/>
        </p:nvSpPr>
        <p:spPr>
          <a:xfrm>
            <a:off x="9011388" y="2622615"/>
            <a:ext cx="882412" cy="172360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In Declaration MODE?</a:t>
            </a:r>
            <a:endParaRPr lang="en-GB" sz="600" dirty="0"/>
          </a:p>
        </p:txBody>
      </p:sp>
      <p:cxnSp>
        <p:nvCxnSpPr>
          <p:cNvPr id="9" name="Straight Arrow Connector 8"/>
          <p:cNvCxnSpPr>
            <a:stCxn id="211" idx="0"/>
            <a:endCxn id="209" idx="5"/>
          </p:cNvCxnSpPr>
          <p:nvPr/>
        </p:nvCxnSpPr>
        <p:spPr>
          <a:xfrm flipV="1">
            <a:off x="9893800" y="2707652"/>
            <a:ext cx="224481" cy="11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12" name="Snip Single Corner Rectangle 211"/>
          <p:cNvSpPr/>
          <p:nvPr/>
        </p:nvSpPr>
        <p:spPr>
          <a:xfrm>
            <a:off x="9015295" y="2407692"/>
            <a:ext cx="882412" cy="172360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WHTC Correction factor</a:t>
            </a:r>
            <a:endParaRPr lang="en-GB" sz="600" dirty="0"/>
          </a:p>
        </p:txBody>
      </p:sp>
      <p:cxnSp>
        <p:nvCxnSpPr>
          <p:cNvPr id="213" name="Straight Arrow Connector 212"/>
          <p:cNvCxnSpPr>
            <a:stCxn id="212" idx="0"/>
            <a:endCxn id="171" idx="1"/>
          </p:cNvCxnSpPr>
          <p:nvPr/>
        </p:nvCxnSpPr>
        <p:spPr>
          <a:xfrm>
            <a:off x="9897707" y="2493872"/>
            <a:ext cx="203434" cy="511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14" name="Rectangle 213"/>
          <p:cNvSpPr/>
          <p:nvPr/>
        </p:nvSpPr>
        <p:spPr>
          <a:xfrm>
            <a:off x="9865800" y="2927518"/>
            <a:ext cx="128955" cy="12895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 smtClean="0"/>
              <a:t>1</a:t>
            </a:r>
            <a:endParaRPr lang="en-GB" sz="800" dirty="0"/>
          </a:p>
        </p:txBody>
      </p:sp>
      <p:cxnSp>
        <p:nvCxnSpPr>
          <p:cNvPr id="215" name="Elbow Connector 214"/>
          <p:cNvCxnSpPr>
            <a:stCxn id="214" idx="3"/>
          </p:cNvCxnSpPr>
          <p:nvPr/>
        </p:nvCxnSpPr>
        <p:spPr>
          <a:xfrm flipV="1">
            <a:off x="9994755" y="2904048"/>
            <a:ext cx="110456" cy="87948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216" name="Group 215"/>
          <p:cNvGrpSpPr/>
          <p:nvPr/>
        </p:nvGrpSpPr>
        <p:grpSpPr>
          <a:xfrm>
            <a:off x="10597727" y="3350633"/>
            <a:ext cx="171490" cy="307424"/>
            <a:chOff x="2119626" y="1550074"/>
            <a:chExt cx="171490" cy="307424"/>
          </a:xfrm>
        </p:grpSpPr>
        <p:pic>
          <p:nvPicPr>
            <p:cNvPr id="217" name="Picture 21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143313" y="1550074"/>
              <a:ext cx="147803" cy="307424"/>
            </a:xfrm>
            <a:prstGeom prst="rect">
              <a:avLst/>
            </a:prstGeom>
          </p:spPr>
        </p:pic>
        <p:sp>
          <p:nvSpPr>
            <p:cNvPr id="218" name="Oval 217"/>
            <p:cNvSpPr/>
            <p:nvPr/>
          </p:nvSpPr>
          <p:spPr>
            <a:xfrm flipH="1" flipV="1">
              <a:off x="2120740" y="161911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9" name="Oval 218"/>
            <p:cNvSpPr/>
            <p:nvPr/>
          </p:nvSpPr>
          <p:spPr>
            <a:xfrm flipH="1" flipV="1">
              <a:off x="2119626" y="172479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24" name="Straight Arrow Connector 23"/>
          <p:cNvCxnSpPr>
            <a:stCxn id="217" idx="3"/>
            <a:endCxn id="357" idx="1"/>
          </p:cNvCxnSpPr>
          <p:nvPr/>
        </p:nvCxnSpPr>
        <p:spPr>
          <a:xfrm>
            <a:off x="10769217" y="3504345"/>
            <a:ext cx="268405" cy="20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7" name="Elbow Connector 26"/>
          <p:cNvCxnSpPr>
            <a:stCxn id="207" idx="3"/>
            <a:endCxn id="219" idx="6"/>
          </p:cNvCxnSpPr>
          <p:nvPr/>
        </p:nvCxnSpPr>
        <p:spPr>
          <a:xfrm>
            <a:off x="10318579" y="2723577"/>
            <a:ext cx="279148" cy="83283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0" name="TextBox 219"/>
          <p:cNvSpPr txBox="1"/>
          <p:nvPr/>
        </p:nvSpPr>
        <p:spPr>
          <a:xfrm>
            <a:off x="10673351" y="3181387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S </a:t>
            </a:r>
            <a:r>
              <a:rPr lang="en-GB" sz="700" dirty="0">
                <a:solidFill>
                  <a:srgbClr val="FF0000"/>
                </a:solidFill>
              </a:rPr>
              <a:t>8</a:t>
            </a:r>
          </a:p>
        </p:txBody>
      </p:sp>
      <p:sp>
        <p:nvSpPr>
          <p:cNvPr id="221" name="TextBox 220"/>
          <p:cNvSpPr txBox="1"/>
          <p:nvPr/>
        </p:nvSpPr>
        <p:spPr>
          <a:xfrm>
            <a:off x="10413768" y="2391104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SW 4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23" name="TextBox 222"/>
          <p:cNvSpPr txBox="1"/>
          <p:nvPr/>
        </p:nvSpPr>
        <p:spPr>
          <a:xfrm>
            <a:off x="8697702" y="2401246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</a:t>
            </a:r>
            <a:r>
              <a:rPr lang="en-GB" sz="700" dirty="0">
                <a:solidFill>
                  <a:srgbClr val="FF0000"/>
                </a:solidFill>
              </a:rPr>
              <a:t>7</a:t>
            </a:r>
          </a:p>
        </p:txBody>
      </p:sp>
      <p:sp>
        <p:nvSpPr>
          <p:cNvPr id="224" name="TextBox 223"/>
          <p:cNvSpPr txBox="1"/>
          <p:nvPr/>
        </p:nvSpPr>
        <p:spPr>
          <a:xfrm>
            <a:off x="8705794" y="2629318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</a:t>
            </a:r>
            <a:r>
              <a:rPr lang="en-GB" sz="700" dirty="0">
                <a:solidFill>
                  <a:srgbClr val="FF0000"/>
                </a:solidFill>
              </a:rPr>
              <a:t>8</a:t>
            </a:r>
          </a:p>
        </p:txBody>
      </p:sp>
      <p:sp>
        <p:nvSpPr>
          <p:cNvPr id="150" name="Rounded Rectangle 149"/>
          <p:cNvSpPr/>
          <p:nvPr/>
        </p:nvSpPr>
        <p:spPr>
          <a:xfrm>
            <a:off x="342737" y="3038268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 smtClean="0">
                <a:solidFill>
                  <a:srgbClr val="000000"/>
                </a:solidFill>
              </a:rPr>
              <a:t>Module 11</a:t>
            </a:r>
            <a:endParaRPr lang="en-GB" sz="700" dirty="0">
              <a:solidFill>
                <a:srgbClr val="000000"/>
              </a:solidFill>
            </a:endParaRPr>
          </a:p>
        </p:txBody>
      </p:sp>
      <p:sp>
        <p:nvSpPr>
          <p:cNvPr id="152" name="Rounded Rectangle 151"/>
          <p:cNvSpPr/>
          <p:nvPr/>
        </p:nvSpPr>
        <p:spPr>
          <a:xfrm>
            <a:off x="1368979" y="3015182"/>
            <a:ext cx="1080914" cy="2262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Total Cycle  </a:t>
            </a:r>
            <a:r>
              <a:rPr lang="en-GB" sz="600" dirty="0"/>
              <a:t>Fuel </a:t>
            </a:r>
            <a:r>
              <a:rPr lang="en-GB" sz="600" dirty="0" smtClean="0"/>
              <a:t>Consumption: average loads (g)</a:t>
            </a:r>
            <a:endParaRPr lang="en-GB" sz="600" dirty="0"/>
          </a:p>
        </p:txBody>
      </p:sp>
      <p:cxnSp>
        <p:nvCxnSpPr>
          <p:cNvPr id="153" name="Elbow Connector 152"/>
          <p:cNvCxnSpPr>
            <a:stCxn id="150" idx="3"/>
            <a:endCxn id="152" idx="1"/>
          </p:cNvCxnSpPr>
          <p:nvPr/>
        </p:nvCxnSpPr>
        <p:spPr>
          <a:xfrm flipV="1">
            <a:off x="971073" y="3128322"/>
            <a:ext cx="397906" cy="4641"/>
          </a:xfrm>
          <a:prstGeom prst="bentConnector3">
            <a:avLst/>
          </a:prstGeom>
          <a:noFill/>
          <a:ln w="6350" cap="flat" cmpd="sng" algn="ctr">
            <a:solidFill>
              <a:srgbClr val="469C23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54" name="Elbow Connector 153"/>
          <p:cNvCxnSpPr>
            <a:stCxn id="152" idx="3"/>
            <a:endCxn id="197" idx="6"/>
          </p:cNvCxnSpPr>
          <p:nvPr/>
        </p:nvCxnSpPr>
        <p:spPr>
          <a:xfrm>
            <a:off x="2449893" y="3128322"/>
            <a:ext cx="194927" cy="49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155" name="Group 154"/>
          <p:cNvGrpSpPr/>
          <p:nvPr/>
        </p:nvGrpSpPr>
        <p:grpSpPr>
          <a:xfrm>
            <a:off x="4693324" y="2447847"/>
            <a:ext cx="201966" cy="319330"/>
            <a:chOff x="2031714" y="1900840"/>
            <a:chExt cx="201966" cy="319330"/>
          </a:xfrm>
        </p:grpSpPr>
        <p:pic>
          <p:nvPicPr>
            <p:cNvPr id="158" name="Picture 15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37520" y="1900840"/>
              <a:ext cx="196160" cy="319330"/>
            </a:xfrm>
            <a:prstGeom prst="rect">
              <a:avLst/>
            </a:prstGeom>
          </p:spPr>
        </p:pic>
        <p:sp>
          <p:nvSpPr>
            <p:cNvPr id="159" name="Oval 158"/>
            <p:cNvSpPr/>
            <p:nvPr/>
          </p:nvSpPr>
          <p:spPr>
            <a:xfrm flipH="1" flipV="1">
              <a:off x="2032828" y="197433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0" name="Oval 159"/>
            <p:cNvSpPr/>
            <p:nvPr/>
          </p:nvSpPr>
          <p:spPr>
            <a:xfrm flipH="1" flipV="1">
              <a:off x="2031714" y="208001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61" name="Straight Arrow Connector 160"/>
          <p:cNvCxnSpPr>
            <a:endCxn id="183" idx="1"/>
          </p:cNvCxnSpPr>
          <p:nvPr/>
        </p:nvCxnSpPr>
        <p:spPr>
          <a:xfrm>
            <a:off x="4842646" y="2598271"/>
            <a:ext cx="844583" cy="40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62" name="Elbow Connector 161"/>
          <p:cNvCxnSpPr>
            <a:endCxn id="159" idx="6"/>
          </p:cNvCxnSpPr>
          <p:nvPr/>
        </p:nvCxnSpPr>
        <p:spPr>
          <a:xfrm flipV="1">
            <a:off x="2449892" y="2552389"/>
            <a:ext cx="2244546" cy="867542"/>
          </a:xfrm>
          <a:prstGeom prst="bentConnector3">
            <a:avLst>
              <a:gd name="adj1" fmla="val 89122"/>
            </a:avLst>
          </a:prstGeom>
          <a:noFill/>
          <a:ln w="6350" cap="flat" cmpd="sng" algn="ctr">
            <a:solidFill>
              <a:srgbClr val="00AA91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64" name="Elbow Connector 163"/>
          <p:cNvCxnSpPr/>
          <p:nvPr/>
        </p:nvCxnSpPr>
        <p:spPr>
          <a:xfrm flipV="1">
            <a:off x="4319930" y="2672292"/>
            <a:ext cx="396000" cy="180000"/>
          </a:xfrm>
          <a:prstGeom prst="bentConnector3">
            <a:avLst>
              <a:gd name="adj1" fmla="val 64661"/>
            </a:avLst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72" name="Rounded Rectangle 171"/>
          <p:cNvSpPr/>
          <p:nvPr/>
        </p:nvSpPr>
        <p:spPr>
          <a:xfrm>
            <a:off x="321653" y="4525189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 smtClean="0">
                <a:solidFill>
                  <a:srgbClr val="000000"/>
                </a:solidFill>
              </a:rPr>
              <a:t>Module 12</a:t>
            </a:r>
            <a:endParaRPr lang="en-GB" sz="700" dirty="0">
              <a:solidFill>
                <a:srgbClr val="000000"/>
              </a:solidFill>
            </a:endParaRPr>
          </a:p>
        </p:txBody>
      </p:sp>
      <p:cxnSp>
        <p:nvCxnSpPr>
          <p:cNvPr id="174" name="Elbow Connector 173"/>
          <p:cNvCxnSpPr>
            <a:stCxn id="172" idx="3"/>
            <a:endCxn id="173" idx="1"/>
          </p:cNvCxnSpPr>
          <p:nvPr/>
        </p:nvCxnSpPr>
        <p:spPr>
          <a:xfrm flipV="1">
            <a:off x="949989" y="4619883"/>
            <a:ext cx="354881" cy="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191" name="Group 190"/>
          <p:cNvGrpSpPr/>
          <p:nvPr/>
        </p:nvGrpSpPr>
        <p:grpSpPr>
          <a:xfrm>
            <a:off x="2643706" y="3028722"/>
            <a:ext cx="171490" cy="307424"/>
            <a:chOff x="2119626" y="1550074"/>
            <a:chExt cx="171490" cy="307424"/>
          </a:xfrm>
        </p:grpSpPr>
        <p:pic>
          <p:nvPicPr>
            <p:cNvPr id="196" name="Picture 19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143313" y="1550074"/>
              <a:ext cx="147803" cy="307424"/>
            </a:xfrm>
            <a:prstGeom prst="rect">
              <a:avLst/>
            </a:prstGeom>
          </p:spPr>
        </p:pic>
        <p:sp>
          <p:nvSpPr>
            <p:cNvPr id="197" name="Oval 196"/>
            <p:cNvSpPr/>
            <p:nvPr/>
          </p:nvSpPr>
          <p:spPr>
            <a:xfrm flipH="1" flipV="1">
              <a:off x="2120740" y="161911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8" name="Oval 197"/>
            <p:cNvSpPr/>
            <p:nvPr/>
          </p:nvSpPr>
          <p:spPr>
            <a:xfrm flipH="1" flipV="1">
              <a:off x="2119626" y="172479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99" name="Elbow Connector 198"/>
          <p:cNvCxnSpPr/>
          <p:nvPr/>
        </p:nvCxnSpPr>
        <p:spPr>
          <a:xfrm flipV="1">
            <a:off x="2415827" y="3234498"/>
            <a:ext cx="235136" cy="138538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200" name="Group 199"/>
          <p:cNvGrpSpPr/>
          <p:nvPr/>
        </p:nvGrpSpPr>
        <p:grpSpPr>
          <a:xfrm>
            <a:off x="2653939" y="3719425"/>
            <a:ext cx="171490" cy="307424"/>
            <a:chOff x="2119626" y="1550074"/>
            <a:chExt cx="171490" cy="307424"/>
          </a:xfrm>
        </p:grpSpPr>
        <p:pic>
          <p:nvPicPr>
            <p:cNvPr id="201" name="Picture 20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143313" y="1550074"/>
              <a:ext cx="147803" cy="307424"/>
            </a:xfrm>
            <a:prstGeom prst="rect">
              <a:avLst/>
            </a:prstGeom>
          </p:spPr>
        </p:pic>
        <p:sp>
          <p:nvSpPr>
            <p:cNvPr id="202" name="Oval 201"/>
            <p:cNvSpPr/>
            <p:nvPr/>
          </p:nvSpPr>
          <p:spPr>
            <a:xfrm flipH="1" flipV="1">
              <a:off x="2120740" y="161911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3" name="Oval 202"/>
            <p:cNvSpPr/>
            <p:nvPr/>
          </p:nvSpPr>
          <p:spPr>
            <a:xfrm flipH="1" flipV="1">
              <a:off x="2119626" y="172479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205" name="Elbow Connector 204"/>
          <p:cNvCxnSpPr>
            <a:stCxn id="179" idx="3"/>
            <a:endCxn id="202" idx="6"/>
          </p:cNvCxnSpPr>
          <p:nvPr/>
        </p:nvCxnSpPr>
        <p:spPr>
          <a:xfrm flipV="1">
            <a:off x="2446419" y="3819521"/>
            <a:ext cx="208634" cy="29899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22" name="Elbow Connector 221"/>
          <p:cNvCxnSpPr>
            <a:stCxn id="173" idx="3"/>
            <a:endCxn id="203" idx="6"/>
          </p:cNvCxnSpPr>
          <p:nvPr/>
        </p:nvCxnSpPr>
        <p:spPr>
          <a:xfrm flipV="1">
            <a:off x="2408570" y="3925201"/>
            <a:ext cx="245369" cy="69468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73" name="Rounded Rectangle 172"/>
          <p:cNvSpPr/>
          <p:nvPr/>
        </p:nvSpPr>
        <p:spPr>
          <a:xfrm>
            <a:off x="1304870" y="4495020"/>
            <a:ext cx="1103700" cy="2497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Stop start correction</a:t>
            </a:r>
            <a:endParaRPr lang="en-GB" sz="600" dirty="0"/>
          </a:p>
        </p:txBody>
      </p:sp>
      <p:cxnSp>
        <p:nvCxnSpPr>
          <p:cNvPr id="225" name="Elbow Connector 224"/>
          <p:cNvCxnSpPr/>
          <p:nvPr/>
        </p:nvCxnSpPr>
        <p:spPr>
          <a:xfrm flipV="1">
            <a:off x="2815196" y="2913690"/>
            <a:ext cx="252000" cy="28800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75" name="Rounded Rectangle 174"/>
          <p:cNvSpPr/>
          <p:nvPr/>
        </p:nvSpPr>
        <p:spPr>
          <a:xfrm>
            <a:off x="1347170" y="3656442"/>
            <a:ext cx="1087086" cy="258715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Average Loads Fuel Consumption: Interpolated for Pneumatics</a:t>
            </a:r>
            <a:endParaRPr lang="en-GB" sz="600" dirty="0"/>
          </a:p>
        </p:txBody>
      </p:sp>
      <p:cxnSp>
        <p:nvCxnSpPr>
          <p:cNvPr id="176" name="Elbow Connector 175"/>
          <p:cNvCxnSpPr>
            <a:stCxn id="239" idx="3"/>
            <a:endCxn id="175" idx="1"/>
          </p:cNvCxnSpPr>
          <p:nvPr/>
        </p:nvCxnSpPr>
        <p:spPr>
          <a:xfrm flipV="1">
            <a:off x="971073" y="3785800"/>
            <a:ext cx="376097" cy="3781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1" name="Elbow Connector 10"/>
          <p:cNvCxnSpPr>
            <a:stCxn id="178" idx="3"/>
            <a:endCxn id="388" idx="6"/>
          </p:cNvCxnSpPr>
          <p:nvPr/>
        </p:nvCxnSpPr>
        <p:spPr>
          <a:xfrm>
            <a:off x="2821522" y="3580060"/>
            <a:ext cx="262878" cy="11372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177" name="Group 176"/>
          <p:cNvGrpSpPr/>
          <p:nvPr/>
        </p:nvGrpSpPr>
        <p:grpSpPr>
          <a:xfrm>
            <a:off x="2650032" y="3426348"/>
            <a:ext cx="171490" cy="307424"/>
            <a:chOff x="2119626" y="1550074"/>
            <a:chExt cx="171490" cy="307424"/>
          </a:xfrm>
        </p:grpSpPr>
        <p:pic>
          <p:nvPicPr>
            <p:cNvPr id="178" name="Picture 17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143313" y="1550074"/>
              <a:ext cx="147803" cy="307424"/>
            </a:xfrm>
            <a:prstGeom prst="rect">
              <a:avLst/>
            </a:prstGeom>
          </p:spPr>
        </p:pic>
        <p:sp>
          <p:nvSpPr>
            <p:cNvPr id="180" name="Oval 179"/>
            <p:cNvSpPr/>
            <p:nvPr/>
          </p:nvSpPr>
          <p:spPr>
            <a:xfrm flipH="1" flipV="1">
              <a:off x="2120740" y="161911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7" name="Oval 186"/>
            <p:cNvSpPr/>
            <p:nvPr/>
          </p:nvSpPr>
          <p:spPr>
            <a:xfrm flipH="1" flipV="1">
              <a:off x="2119626" y="172479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88" name="Elbow Connector 187"/>
          <p:cNvCxnSpPr>
            <a:stCxn id="173" idx="3"/>
            <a:endCxn id="187" idx="6"/>
          </p:cNvCxnSpPr>
          <p:nvPr/>
        </p:nvCxnSpPr>
        <p:spPr>
          <a:xfrm flipV="1">
            <a:off x="2408570" y="3632124"/>
            <a:ext cx="241462" cy="98775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1" name="Elbow Connector 20"/>
          <p:cNvCxnSpPr>
            <a:stCxn id="175" idx="3"/>
            <a:endCxn id="180" idx="6"/>
          </p:cNvCxnSpPr>
          <p:nvPr/>
        </p:nvCxnSpPr>
        <p:spPr>
          <a:xfrm flipV="1">
            <a:off x="2434256" y="3526444"/>
            <a:ext cx="216890" cy="259356"/>
          </a:xfrm>
          <a:prstGeom prst="bentConnector3">
            <a:avLst>
              <a:gd name="adj1" fmla="val 2838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2015481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nip Single Corner Rectangle 172"/>
          <p:cNvSpPr/>
          <p:nvPr/>
        </p:nvSpPr>
        <p:spPr>
          <a:xfrm>
            <a:off x="9602054" y="3880703"/>
            <a:ext cx="505721" cy="137823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174" name="Rectangle 173"/>
          <p:cNvSpPr/>
          <p:nvPr/>
        </p:nvSpPr>
        <p:spPr>
          <a:xfrm>
            <a:off x="9603630" y="4050543"/>
            <a:ext cx="504146" cy="14350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175" name="Rounded Rectangle 174"/>
          <p:cNvSpPr/>
          <p:nvPr/>
        </p:nvSpPr>
        <p:spPr>
          <a:xfrm>
            <a:off x="9602054" y="4236811"/>
            <a:ext cx="505721" cy="1430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176" name="TextBox 175"/>
          <p:cNvSpPr txBox="1"/>
          <p:nvPr/>
        </p:nvSpPr>
        <p:spPr>
          <a:xfrm>
            <a:off x="10107775" y="3834013"/>
            <a:ext cx="208422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External </a:t>
            </a:r>
            <a:r>
              <a:rPr lang="en-GB" sz="800" dirty="0" smtClean="0"/>
              <a:t>Variables: pre-existing </a:t>
            </a:r>
            <a:r>
              <a:rPr lang="en-GB" sz="800" dirty="0"/>
              <a:t>VECTO signals</a:t>
            </a:r>
          </a:p>
        </p:txBody>
      </p:sp>
      <p:sp>
        <p:nvSpPr>
          <p:cNvPr id="177" name="TextBox 176"/>
          <p:cNvSpPr txBox="1"/>
          <p:nvPr/>
        </p:nvSpPr>
        <p:spPr>
          <a:xfrm>
            <a:off x="10107775" y="4011842"/>
            <a:ext cx="192873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Lookup Maps / Scalars / GUI Input Values </a:t>
            </a:r>
            <a:endParaRPr lang="en-GB" sz="800" dirty="0"/>
          </a:p>
        </p:txBody>
      </p:sp>
      <p:sp>
        <p:nvSpPr>
          <p:cNvPr id="178" name="TextBox 177"/>
          <p:cNvSpPr txBox="1"/>
          <p:nvPr/>
        </p:nvSpPr>
        <p:spPr>
          <a:xfrm>
            <a:off x="10107775" y="4197663"/>
            <a:ext cx="7312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Signal names</a:t>
            </a:r>
            <a:endParaRPr lang="en-GB" sz="800" dirty="0"/>
          </a:p>
        </p:txBody>
      </p:sp>
      <p:sp>
        <p:nvSpPr>
          <p:cNvPr id="180" name="Flowchart: Terminator 179"/>
          <p:cNvSpPr/>
          <p:nvPr/>
        </p:nvSpPr>
        <p:spPr>
          <a:xfrm>
            <a:off x="9602053" y="4422901"/>
            <a:ext cx="505721" cy="145139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700" dirty="0" smtClean="0"/>
          </a:p>
        </p:txBody>
      </p:sp>
      <p:sp>
        <p:nvSpPr>
          <p:cNvPr id="187" name="TextBox 186"/>
          <p:cNvSpPr txBox="1"/>
          <p:nvPr/>
        </p:nvSpPr>
        <p:spPr>
          <a:xfrm>
            <a:off x="10107774" y="4405536"/>
            <a:ext cx="12202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Signal information boxes</a:t>
            </a:r>
            <a:endParaRPr lang="en-GB" sz="800" dirty="0"/>
          </a:p>
        </p:txBody>
      </p:sp>
      <p:sp>
        <p:nvSpPr>
          <p:cNvPr id="188" name="TextBox 187"/>
          <p:cNvSpPr txBox="1"/>
          <p:nvPr/>
        </p:nvSpPr>
        <p:spPr>
          <a:xfrm>
            <a:off x="9595917" y="4616742"/>
            <a:ext cx="511857" cy="14272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GB" sz="600" dirty="0"/>
          </a:p>
        </p:txBody>
      </p:sp>
      <p:sp>
        <p:nvSpPr>
          <p:cNvPr id="189" name="TextBox 188"/>
          <p:cNvSpPr txBox="1"/>
          <p:nvPr/>
        </p:nvSpPr>
        <p:spPr>
          <a:xfrm>
            <a:off x="10107773" y="4586316"/>
            <a:ext cx="81945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Function Boxes</a:t>
            </a:r>
            <a:endParaRPr lang="en-GB" sz="800" dirty="0"/>
          </a:p>
        </p:txBody>
      </p:sp>
      <p:sp>
        <p:nvSpPr>
          <p:cNvPr id="161" name="Rounded Rectangle 160"/>
          <p:cNvSpPr/>
          <p:nvPr/>
        </p:nvSpPr>
        <p:spPr>
          <a:xfrm>
            <a:off x="9598132" y="3710247"/>
            <a:ext cx="510308" cy="132862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162" name="TextBox 161"/>
          <p:cNvSpPr txBox="1"/>
          <p:nvPr/>
        </p:nvSpPr>
        <p:spPr>
          <a:xfrm>
            <a:off x="10106197" y="3665991"/>
            <a:ext cx="117532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Time-Step logged signal</a:t>
            </a:r>
            <a:endParaRPr lang="en-GB" sz="800" dirty="0"/>
          </a:p>
        </p:txBody>
      </p:sp>
      <p:sp>
        <p:nvSpPr>
          <p:cNvPr id="225" name="TextBox 224"/>
          <p:cNvSpPr txBox="1"/>
          <p:nvPr/>
        </p:nvSpPr>
        <p:spPr>
          <a:xfrm>
            <a:off x="207579" y="2070176"/>
            <a:ext cx="3726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Module 14: HVAC Fuelling Accounting</a:t>
            </a:r>
            <a:endParaRPr lang="en-GB" dirty="0"/>
          </a:p>
        </p:txBody>
      </p:sp>
      <p:sp>
        <p:nvSpPr>
          <p:cNvPr id="226" name="Rounded Rectangle 225"/>
          <p:cNvSpPr/>
          <p:nvPr/>
        </p:nvSpPr>
        <p:spPr>
          <a:xfrm>
            <a:off x="197459" y="2384023"/>
            <a:ext cx="8842809" cy="1884942"/>
          </a:xfrm>
          <a:prstGeom prst="roundRect">
            <a:avLst>
              <a:gd name="adj" fmla="val 3444"/>
            </a:avLst>
          </a:prstGeom>
          <a:noFill/>
          <a:ln w="12700" cap="flat" cmpd="sng" algn="ctr">
            <a:solidFill>
              <a:schemeClr val="accent1">
                <a:shade val="50000"/>
              </a:schemeClr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7" name="Rounded Rectangle 226"/>
          <p:cNvSpPr/>
          <p:nvPr/>
        </p:nvSpPr>
        <p:spPr>
          <a:xfrm>
            <a:off x="1360095" y="3288122"/>
            <a:ext cx="1002536" cy="198402"/>
          </a:xfrm>
          <a:prstGeom prst="round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/>
              <a:t>WHTC cycle FC (Grams)</a:t>
            </a:r>
          </a:p>
        </p:txBody>
      </p:sp>
      <p:sp>
        <p:nvSpPr>
          <p:cNvPr id="228" name="Rounded Rectangle 227"/>
          <p:cNvSpPr/>
          <p:nvPr/>
        </p:nvSpPr>
        <p:spPr>
          <a:xfrm>
            <a:off x="429467" y="3288901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</a:t>
            </a:r>
            <a:r>
              <a:rPr lang="en-GB" sz="700" dirty="0" smtClean="0">
                <a:solidFill>
                  <a:srgbClr val="000000"/>
                </a:solidFill>
              </a:rPr>
              <a:t>13</a:t>
            </a:r>
            <a:endParaRPr lang="en-GB" sz="700" dirty="0">
              <a:solidFill>
                <a:srgbClr val="000000"/>
              </a:solidFill>
            </a:endParaRPr>
          </a:p>
        </p:txBody>
      </p:sp>
      <p:cxnSp>
        <p:nvCxnSpPr>
          <p:cNvPr id="229" name="Straight Arrow Connector 228"/>
          <p:cNvCxnSpPr>
            <a:stCxn id="228" idx="3"/>
            <a:endCxn id="227" idx="1"/>
          </p:cNvCxnSpPr>
          <p:nvPr/>
        </p:nvCxnSpPr>
        <p:spPr>
          <a:xfrm>
            <a:off x="1057803" y="3383596"/>
            <a:ext cx="302292" cy="37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30" name="Rectangle 229"/>
          <p:cNvSpPr/>
          <p:nvPr/>
        </p:nvSpPr>
        <p:spPr>
          <a:xfrm>
            <a:off x="1559099" y="3758732"/>
            <a:ext cx="814283" cy="24059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Diesel GCV:</a:t>
            </a:r>
          </a:p>
          <a:p>
            <a:pPr algn="ctr"/>
            <a:r>
              <a:rPr lang="en-GB" sz="600" dirty="0" smtClean="0"/>
              <a:t>44800 J/g</a:t>
            </a:r>
            <a:endParaRPr lang="en-GB" sz="600" dirty="0"/>
          </a:p>
        </p:txBody>
      </p:sp>
      <p:grpSp>
        <p:nvGrpSpPr>
          <p:cNvPr id="231" name="Group 230"/>
          <p:cNvGrpSpPr/>
          <p:nvPr/>
        </p:nvGrpSpPr>
        <p:grpSpPr>
          <a:xfrm>
            <a:off x="2621021" y="3498317"/>
            <a:ext cx="171490" cy="307424"/>
            <a:chOff x="2119626" y="1550074"/>
            <a:chExt cx="171490" cy="307424"/>
          </a:xfrm>
        </p:grpSpPr>
        <p:pic>
          <p:nvPicPr>
            <p:cNvPr id="232" name="Picture 23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43313" y="1550074"/>
              <a:ext cx="147803" cy="307424"/>
            </a:xfrm>
            <a:prstGeom prst="rect">
              <a:avLst/>
            </a:prstGeom>
          </p:spPr>
        </p:pic>
        <p:sp>
          <p:nvSpPr>
            <p:cNvPr id="233" name="Oval 232"/>
            <p:cNvSpPr/>
            <p:nvPr/>
          </p:nvSpPr>
          <p:spPr>
            <a:xfrm flipH="1" flipV="1">
              <a:off x="2120740" y="161911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4" name="Oval 233"/>
            <p:cNvSpPr/>
            <p:nvPr/>
          </p:nvSpPr>
          <p:spPr>
            <a:xfrm flipH="1" flipV="1">
              <a:off x="2119626" y="172479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235" name="Elbow Connector 234"/>
          <p:cNvCxnSpPr>
            <a:stCxn id="227" idx="3"/>
            <a:endCxn id="233" idx="6"/>
          </p:cNvCxnSpPr>
          <p:nvPr/>
        </p:nvCxnSpPr>
        <p:spPr>
          <a:xfrm>
            <a:off x="2362631" y="3387323"/>
            <a:ext cx="259504" cy="21109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37" name="Elbow Connector 236"/>
          <p:cNvCxnSpPr>
            <a:stCxn id="230" idx="3"/>
            <a:endCxn id="234" idx="6"/>
          </p:cNvCxnSpPr>
          <p:nvPr/>
        </p:nvCxnSpPr>
        <p:spPr>
          <a:xfrm flipV="1">
            <a:off x="2373382" y="3704093"/>
            <a:ext cx="247639" cy="174934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38" name="Snip Single Corner Rectangle 237"/>
          <p:cNvSpPr/>
          <p:nvPr/>
        </p:nvSpPr>
        <p:spPr>
          <a:xfrm>
            <a:off x="3032138" y="3842152"/>
            <a:ext cx="930918" cy="207213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Current Cycle Time (s)</a:t>
            </a:r>
            <a:endParaRPr lang="en-GB" sz="600" dirty="0"/>
          </a:p>
        </p:txBody>
      </p:sp>
      <p:grpSp>
        <p:nvGrpSpPr>
          <p:cNvPr id="240" name="Group 239"/>
          <p:cNvGrpSpPr/>
          <p:nvPr/>
        </p:nvGrpSpPr>
        <p:grpSpPr>
          <a:xfrm>
            <a:off x="4166501" y="3452631"/>
            <a:ext cx="151542" cy="314406"/>
            <a:chOff x="2125628" y="1155568"/>
            <a:chExt cx="151542" cy="314406"/>
          </a:xfrm>
        </p:grpSpPr>
        <p:pic>
          <p:nvPicPr>
            <p:cNvPr id="241" name="Picture 24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flipH="1">
              <a:off x="2150685" y="1155568"/>
              <a:ext cx="126485" cy="314406"/>
            </a:xfrm>
            <a:prstGeom prst="rect">
              <a:avLst/>
            </a:prstGeom>
          </p:spPr>
        </p:pic>
        <p:sp>
          <p:nvSpPr>
            <p:cNvPr id="242" name="Oval 241"/>
            <p:cNvSpPr/>
            <p:nvPr/>
          </p:nvSpPr>
          <p:spPr>
            <a:xfrm flipH="1" flipV="1">
              <a:off x="2126742" y="122386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3" name="Oval 242"/>
            <p:cNvSpPr/>
            <p:nvPr/>
          </p:nvSpPr>
          <p:spPr>
            <a:xfrm flipH="1" flipV="1">
              <a:off x="2125628" y="134288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246" name="Elbow Connector 245"/>
          <p:cNvCxnSpPr>
            <a:stCxn id="238" idx="0"/>
            <a:endCxn id="243" idx="6"/>
          </p:cNvCxnSpPr>
          <p:nvPr/>
        </p:nvCxnSpPr>
        <p:spPr>
          <a:xfrm flipV="1">
            <a:off x="3963056" y="3671003"/>
            <a:ext cx="203445" cy="274756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247" name="Group 246"/>
          <p:cNvGrpSpPr/>
          <p:nvPr/>
        </p:nvGrpSpPr>
        <p:grpSpPr>
          <a:xfrm>
            <a:off x="2950807" y="3446758"/>
            <a:ext cx="171490" cy="307424"/>
            <a:chOff x="2119626" y="1550074"/>
            <a:chExt cx="171490" cy="307424"/>
          </a:xfrm>
        </p:grpSpPr>
        <p:pic>
          <p:nvPicPr>
            <p:cNvPr id="248" name="Picture 24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43313" y="1550074"/>
              <a:ext cx="147803" cy="307424"/>
            </a:xfrm>
            <a:prstGeom prst="rect">
              <a:avLst/>
            </a:prstGeom>
          </p:spPr>
        </p:pic>
        <p:sp>
          <p:nvSpPr>
            <p:cNvPr id="249" name="Oval 248"/>
            <p:cNvSpPr/>
            <p:nvPr/>
          </p:nvSpPr>
          <p:spPr>
            <a:xfrm flipH="1" flipV="1">
              <a:off x="2120740" y="161911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0" name="Oval 249"/>
            <p:cNvSpPr/>
            <p:nvPr/>
          </p:nvSpPr>
          <p:spPr>
            <a:xfrm flipH="1" flipV="1">
              <a:off x="2119626" y="172479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251" name="Straight Arrow Connector 250"/>
          <p:cNvCxnSpPr>
            <a:stCxn id="232" idx="3"/>
            <a:endCxn id="250" idx="6"/>
          </p:cNvCxnSpPr>
          <p:nvPr/>
        </p:nvCxnSpPr>
        <p:spPr>
          <a:xfrm>
            <a:off x="2792511" y="3652029"/>
            <a:ext cx="158296" cy="5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52" name="Rectangle 251"/>
          <p:cNvSpPr/>
          <p:nvPr/>
        </p:nvSpPr>
        <p:spPr>
          <a:xfrm>
            <a:off x="2079152" y="2853401"/>
            <a:ext cx="769577" cy="31483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Fuel Energy to Heat to Coolant: 0.2</a:t>
            </a:r>
          </a:p>
        </p:txBody>
      </p:sp>
      <p:cxnSp>
        <p:nvCxnSpPr>
          <p:cNvPr id="253" name="Elbow Connector 252"/>
          <p:cNvCxnSpPr>
            <a:stCxn id="252" idx="3"/>
            <a:endCxn id="249" idx="6"/>
          </p:cNvCxnSpPr>
          <p:nvPr/>
        </p:nvCxnSpPr>
        <p:spPr>
          <a:xfrm>
            <a:off x="2848729" y="3010819"/>
            <a:ext cx="103192" cy="53603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54" name="Rounded Rectangle 253"/>
          <p:cNvSpPr/>
          <p:nvPr/>
        </p:nvSpPr>
        <p:spPr>
          <a:xfrm>
            <a:off x="4421523" y="3491196"/>
            <a:ext cx="987525" cy="2339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Average Useable Engine Waste Heat: (W)</a:t>
            </a:r>
            <a:endParaRPr lang="en-GB" sz="600" dirty="0"/>
          </a:p>
        </p:txBody>
      </p:sp>
      <p:cxnSp>
        <p:nvCxnSpPr>
          <p:cNvPr id="255" name="Straight Arrow Connector 254"/>
          <p:cNvCxnSpPr>
            <a:stCxn id="241" idx="1"/>
            <a:endCxn id="254" idx="1"/>
          </p:cNvCxnSpPr>
          <p:nvPr/>
        </p:nvCxnSpPr>
        <p:spPr>
          <a:xfrm flipV="1">
            <a:off x="4318043" y="3608171"/>
            <a:ext cx="103480" cy="16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256" name="Group 255"/>
          <p:cNvGrpSpPr/>
          <p:nvPr/>
        </p:nvGrpSpPr>
        <p:grpSpPr>
          <a:xfrm>
            <a:off x="3876926" y="3395958"/>
            <a:ext cx="171490" cy="307424"/>
            <a:chOff x="2119626" y="1550074"/>
            <a:chExt cx="171490" cy="307424"/>
          </a:xfrm>
        </p:grpSpPr>
        <p:pic>
          <p:nvPicPr>
            <p:cNvPr id="257" name="Picture 25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43313" y="1550074"/>
              <a:ext cx="147803" cy="307424"/>
            </a:xfrm>
            <a:prstGeom prst="rect">
              <a:avLst/>
            </a:prstGeom>
          </p:spPr>
        </p:pic>
        <p:sp>
          <p:nvSpPr>
            <p:cNvPr id="258" name="Oval 257"/>
            <p:cNvSpPr/>
            <p:nvPr/>
          </p:nvSpPr>
          <p:spPr>
            <a:xfrm flipH="1" flipV="1">
              <a:off x="2120740" y="161911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0" name="Oval 259"/>
            <p:cNvSpPr/>
            <p:nvPr/>
          </p:nvSpPr>
          <p:spPr>
            <a:xfrm flipH="1" flipV="1">
              <a:off x="2119626" y="172479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261" name="Straight Arrow Connector 260"/>
          <p:cNvCxnSpPr>
            <a:stCxn id="248" idx="3"/>
            <a:endCxn id="260" idx="6"/>
          </p:cNvCxnSpPr>
          <p:nvPr/>
        </p:nvCxnSpPr>
        <p:spPr>
          <a:xfrm>
            <a:off x="3122297" y="3600470"/>
            <a:ext cx="754629" cy="12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63" name="Rectangle 262"/>
          <p:cNvSpPr/>
          <p:nvPr/>
        </p:nvSpPr>
        <p:spPr>
          <a:xfrm>
            <a:off x="2950329" y="2849491"/>
            <a:ext cx="781539" cy="31483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Coolant Heat transferred to Air cabin heater: 0.75</a:t>
            </a:r>
          </a:p>
        </p:txBody>
      </p:sp>
      <p:cxnSp>
        <p:nvCxnSpPr>
          <p:cNvPr id="264" name="Elbow Connector 263"/>
          <p:cNvCxnSpPr>
            <a:stCxn id="263" idx="3"/>
            <a:endCxn id="258" idx="6"/>
          </p:cNvCxnSpPr>
          <p:nvPr/>
        </p:nvCxnSpPr>
        <p:spPr>
          <a:xfrm>
            <a:off x="3731868" y="3006909"/>
            <a:ext cx="146172" cy="48914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65" name="Straight Arrow Connector 264"/>
          <p:cNvCxnSpPr>
            <a:stCxn id="257" idx="3"/>
            <a:endCxn id="242" idx="6"/>
          </p:cNvCxnSpPr>
          <p:nvPr/>
        </p:nvCxnSpPr>
        <p:spPr>
          <a:xfrm>
            <a:off x="4048416" y="3549670"/>
            <a:ext cx="119199" cy="23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68" name="Rounded Rectangle 267"/>
          <p:cNvSpPr/>
          <p:nvPr/>
        </p:nvSpPr>
        <p:spPr>
          <a:xfrm>
            <a:off x="6694482" y="3586788"/>
            <a:ext cx="691398" cy="15487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HVAC Fuelling</a:t>
            </a:r>
            <a:endParaRPr lang="en-GB" sz="600" dirty="0"/>
          </a:p>
        </p:txBody>
      </p:sp>
      <p:cxnSp>
        <p:nvCxnSpPr>
          <p:cNvPr id="269" name="Straight Arrow Connector 268"/>
          <p:cNvCxnSpPr>
            <a:endCxn id="268" idx="1"/>
          </p:cNvCxnSpPr>
          <p:nvPr/>
        </p:nvCxnSpPr>
        <p:spPr>
          <a:xfrm flipV="1">
            <a:off x="6572170" y="3664225"/>
            <a:ext cx="122312" cy="27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72" name="Snip Single Corner Rectangle 271"/>
          <p:cNvSpPr/>
          <p:nvPr/>
        </p:nvSpPr>
        <p:spPr>
          <a:xfrm>
            <a:off x="6050292" y="2990680"/>
            <a:ext cx="882412" cy="172360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Current Cycle Time (s)</a:t>
            </a:r>
            <a:endParaRPr lang="en-GB" sz="600" dirty="0"/>
          </a:p>
        </p:txBody>
      </p:sp>
      <p:grpSp>
        <p:nvGrpSpPr>
          <p:cNvPr id="273" name="Group 272"/>
          <p:cNvGrpSpPr/>
          <p:nvPr/>
        </p:nvGrpSpPr>
        <p:grpSpPr>
          <a:xfrm>
            <a:off x="7299871" y="2977708"/>
            <a:ext cx="151542" cy="314406"/>
            <a:chOff x="2125628" y="1155568"/>
            <a:chExt cx="151542" cy="314406"/>
          </a:xfrm>
        </p:grpSpPr>
        <p:pic>
          <p:nvPicPr>
            <p:cNvPr id="275" name="Picture 27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flipH="1">
              <a:off x="2150685" y="1155568"/>
              <a:ext cx="126485" cy="314406"/>
            </a:xfrm>
            <a:prstGeom prst="rect">
              <a:avLst/>
            </a:prstGeom>
          </p:spPr>
        </p:pic>
        <p:sp>
          <p:nvSpPr>
            <p:cNvPr id="276" name="Oval 275"/>
            <p:cNvSpPr/>
            <p:nvPr/>
          </p:nvSpPr>
          <p:spPr>
            <a:xfrm flipH="1" flipV="1">
              <a:off x="2126742" y="122386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3" name="Oval 282"/>
            <p:cNvSpPr/>
            <p:nvPr/>
          </p:nvSpPr>
          <p:spPr>
            <a:xfrm flipH="1" flipV="1">
              <a:off x="2125628" y="134288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284" name="Straight Arrow Connector 283"/>
          <p:cNvCxnSpPr>
            <a:stCxn id="272" idx="0"/>
            <a:endCxn id="276" idx="6"/>
          </p:cNvCxnSpPr>
          <p:nvPr/>
        </p:nvCxnSpPr>
        <p:spPr>
          <a:xfrm>
            <a:off x="6932704" y="3076860"/>
            <a:ext cx="368281" cy="1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85" name="Rectangle 284"/>
          <p:cNvSpPr/>
          <p:nvPr/>
        </p:nvSpPr>
        <p:spPr>
          <a:xfrm>
            <a:off x="6261536" y="3203747"/>
            <a:ext cx="674440" cy="21688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Sec to hours:</a:t>
            </a:r>
          </a:p>
          <a:p>
            <a:pPr algn="ctr"/>
            <a:r>
              <a:rPr lang="en-GB" sz="600" dirty="0" smtClean="0"/>
              <a:t>3600</a:t>
            </a:r>
            <a:endParaRPr lang="en-GB" sz="600" dirty="0"/>
          </a:p>
        </p:txBody>
      </p:sp>
      <p:cxnSp>
        <p:nvCxnSpPr>
          <p:cNvPr id="286" name="Elbow Connector 285"/>
          <p:cNvCxnSpPr>
            <a:stCxn id="285" idx="3"/>
            <a:endCxn id="283" idx="6"/>
          </p:cNvCxnSpPr>
          <p:nvPr/>
        </p:nvCxnSpPr>
        <p:spPr>
          <a:xfrm flipV="1">
            <a:off x="6935976" y="3196080"/>
            <a:ext cx="363895" cy="116108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293" name="Group 292"/>
          <p:cNvGrpSpPr/>
          <p:nvPr/>
        </p:nvGrpSpPr>
        <p:grpSpPr>
          <a:xfrm>
            <a:off x="8146589" y="2545590"/>
            <a:ext cx="177402" cy="263401"/>
            <a:chOff x="1426057" y="1874219"/>
            <a:chExt cx="177402" cy="263401"/>
          </a:xfrm>
        </p:grpSpPr>
        <p:pic>
          <p:nvPicPr>
            <p:cNvPr id="300" name="Picture 29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442492" y="1874219"/>
              <a:ext cx="160967" cy="263401"/>
            </a:xfrm>
            <a:prstGeom prst="rect">
              <a:avLst/>
            </a:prstGeom>
          </p:spPr>
        </p:pic>
        <p:sp>
          <p:nvSpPr>
            <p:cNvPr id="301" name="Oval 300"/>
            <p:cNvSpPr/>
            <p:nvPr/>
          </p:nvSpPr>
          <p:spPr>
            <a:xfrm flipH="1" flipV="1">
              <a:off x="1427171" y="192454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2" name="Oval 301"/>
            <p:cNvSpPr/>
            <p:nvPr/>
          </p:nvSpPr>
          <p:spPr>
            <a:xfrm flipH="1" flipV="1">
              <a:off x="1426057" y="203022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04" name="Rounded Rectangle 303"/>
          <p:cNvSpPr/>
          <p:nvPr/>
        </p:nvSpPr>
        <p:spPr>
          <a:xfrm>
            <a:off x="9511479" y="2547757"/>
            <a:ext cx="1087086" cy="258715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Total cycle FC (Grams)</a:t>
            </a:r>
            <a:endParaRPr lang="en-GB" sz="600" dirty="0"/>
          </a:p>
        </p:txBody>
      </p:sp>
      <p:sp>
        <p:nvSpPr>
          <p:cNvPr id="305" name="Rounded Rectangle 304"/>
          <p:cNvSpPr/>
          <p:nvPr/>
        </p:nvSpPr>
        <p:spPr>
          <a:xfrm>
            <a:off x="9524723" y="3143532"/>
            <a:ext cx="1089326" cy="258715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Total cycle FC ( LITRES )</a:t>
            </a:r>
            <a:endParaRPr lang="en-GB" sz="600" dirty="0"/>
          </a:p>
        </p:txBody>
      </p:sp>
      <p:cxnSp>
        <p:nvCxnSpPr>
          <p:cNvPr id="306" name="Elbow Connector 305"/>
          <p:cNvCxnSpPr>
            <a:stCxn id="307" idx="1"/>
            <a:endCxn id="322" idx="6"/>
          </p:cNvCxnSpPr>
          <p:nvPr/>
        </p:nvCxnSpPr>
        <p:spPr>
          <a:xfrm rot="10800000">
            <a:off x="7804264" y="3376000"/>
            <a:ext cx="107983" cy="362129"/>
          </a:xfrm>
          <a:prstGeom prst="bentConnector3">
            <a:avLst>
              <a:gd name="adj1" fmla="val 223338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07" name="Rectangle 306"/>
          <p:cNvSpPr/>
          <p:nvPr/>
        </p:nvSpPr>
        <p:spPr>
          <a:xfrm>
            <a:off x="7912246" y="3629687"/>
            <a:ext cx="957596" cy="21688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Fuel Density = 835 g/L</a:t>
            </a:r>
            <a:endParaRPr lang="en-GB" sz="600" dirty="0"/>
          </a:p>
        </p:txBody>
      </p:sp>
      <p:grpSp>
        <p:nvGrpSpPr>
          <p:cNvPr id="313" name="Group 312"/>
          <p:cNvGrpSpPr/>
          <p:nvPr/>
        </p:nvGrpSpPr>
        <p:grpSpPr>
          <a:xfrm>
            <a:off x="7804263" y="3043924"/>
            <a:ext cx="170188" cy="425285"/>
            <a:chOff x="1430857" y="1490168"/>
            <a:chExt cx="201525" cy="453760"/>
          </a:xfrm>
        </p:grpSpPr>
        <p:pic>
          <p:nvPicPr>
            <p:cNvPr id="319" name="Picture 31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438642" y="1490168"/>
              <a:ext cx="193740" cy="453760"/>
            </a:xfrm>
            <a:prstGeom prst="rect">
              <a:avLst/>
            </a:prstGeom>
          </p:spPr>
        </p:pic>
        <p:sp>
          <p:nvSpPr>
            <p:cNvPr id="320" name="Oval 319"/>
            <p:cNvSpPr/>
            <p:nvPr/>
          </p:nvSpPr>
          <p:spPr>
            <a:xfrm flipH="1" flipV="1">
              <a:off x="1432016" y="1560772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1" name="Oval 320"/>
            <p:cNvSpPr/>
            <p:nvPr/>
          </p:nvSpPr>
          <p:spPr>
            <a:xfrm flipH="1" flipV="1">
              <a:off x="1430857" y="1684205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2" name="Oval 321"/>
            <p:cNvSpPr/>
            <p:nvPr/>
          </p:nvSpPr>
          <p:spPr>
            <a:xfrm flipH="1" flipV="1">
              <a:off x="1430857" y="1813425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323" name="Elbow Connector 322"/>
          <p:cNvCxnSpPr>
            <a:stCxn id="268" idx="3"/>
            <a:endCxn id="321" idx="6"/>
          </p:cNvCxnSpPr>
          <p:nvPr/>
        </p:nvCxnSpPr>
        <p:spPr>
          <a:xfrm flipV="1">
            <a:off x="7385880" y="3254888"/>
            <a:ext cx="418383" cy="409337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24" name="Straight Arrow Connector 323"/>
          <p:cNvCxnSpPr>
            <a:stCxn id="275" idx="1"/>
            <a:endCxn id="320" idx="6"/>
          </p:cNvCxnSpPr>
          <p:nvPr/>
        </p:nvCxnSpPr>
        <p:spPr>
          <a:xfrm>
            <a:off x="7451413" y="3134911"/>
            <a:ext cx="353829" cy="42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326" name="Group 325"/>
          <p:cNvGrpSpPr/>
          <p:nvPr/>
        </p:nvGrpSpPr>
        <p:grpSpPr>
          <a:xfrm>
            <a:off x="8631987" y="3112168"/>
            <a:ext cx="151542" cy="314406"/>
            <a:chOff x="2125628" y="1155568"/>
            <a:chExt cx="151542" cy="314406"/>
          </a:xfrm>
        </p:grpSpPr>
        <p:pic>
          <p:nvPicPr>
            <p:cNvPr id="327" name="Picture 32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flipH="1">
              <a:off x="2150685" y="1155568"/>
              <a:ext cx="126485" cy="314406"/>
            </a:xfrm>
            <a:prstGeom prst="rect">
              <a:avLst/>
            </a:prstGeom>
          </p:spPr>
        </p:pic>
        <p:sp>
          <p:nvSpPr>
            <p:cNvPr id="328" name="Oval 327"/>
            <p:cNvSpPr/>
            <p:nvPr/>
          </p:nvSpPr>
          <p:spPr>
            <a:xfrm flipH="1" flipV="1">
              <a:off x="2126742" y="122386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0" name="Oval 329"/>
            <p:cNvSpPr/>
            <p:nvPr/>
          </p:nvSpPr>
          <p:spPr>
            <a:xfrm flipH="1" flipV="1">
              <a:off x="2125628" y="134288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331" name="Elbow Connector 330"/>
          <p:cNvCxnSpPr>
            <a:stCxn id="228" idx="3"/>
            <a:endCxn id="301" idx="6"/>
          </p:cNvCxnSpPr>
          <p:nvPr/>
        </p:nvCxnSpPr>
        <p:spPr>
          <a:xfrm flipV="1">
            <a:off x="1057803" y="2626971"/>
            <a:ext cx="7089900" cy="756625"/>
          </a:xfrm>
          <a:prstGeom prst="bentConnector3">
            <a:avLst>
              <a:gd name="adj1" fmla="val 1608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32" name="Elbow Connector 331"/>
          <p:cNvCxnSpPr>
            <a:stCxn id="319" idx="3"/>
            <a:endCxn id="302" idx="6"/>
          </p:cNvCxnSpPr>
          <p:nvPr/>
        </p:nvCxnSpPr>
        <p:spPr>
          <a:xfrm flipV="1">
            <a:off x="7974451" y="2732651"/>
            <a:ext cx="172138" cy="523916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33" name="Elbow Connector 332"/>
          <p:cNvCxnSpPr>
            <a:stCxn id="307" idx="0"/>
            <a:endCxn id="330" idx="6"/>
          </p:cNvCxnSpPr>
          <p:nvPr/>
        </p:nvCxnSpPr>
        <p:spPr>
          <a:xfrm rot="5400000" flipH="1" flipV="1">
            <a:off x="8361942" y="3359643"/>
            <a:ext cx="299147" cy="240943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34" name="Elbow Connector 333"/>
          <p:cNvCxnSpPr>
            <a:stCxn id="300" idx="3"/>
            <a:endCxn id="328" idx="6"/>
          </p:cNvCxnSpPr>
          <p:nvPr/>
        </p:nvCxnSpPr>
        <p:spPr>
          <a:xfrm>
            <a:off x="8323991" y="2677291"/>
            <a:ext cx="309110" cy="53422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35" name="Straight Arrow Connector 334"/>
          <p:cNvCxnSpPr>
            <a:stCxn id="300" idx="3"/>
            <a:endCxn id="304" idx="1"/>
          </p:cNvCxnSpPr>
          <p:nvPr/>
        </p:nvCxnSpPr>
        <p:spPr>
          <a:xfrm flipV="1">
            <a:off x="8323991" y="2677115"/>
            <a:ext cx="1187488" cy="1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36" name="Straight Arrow Connector 335"/>
          <p:cNvCxnSpPr>
            <a:stCxn id="327" idx="1"/>
            <a:endCxn id="305" idx="1"/>
          </p:cNvCxnSpPr>
          <p:nvPr/>
        </p:nvCxnSpPr>
        <p:spPr>
          <a:xfrm>
            <a:off x="8783529" y="3269371"/>
            <a:ext cx="741194" cy="35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37" name="TextBox 336"/>
          <p:cNvSpPr txBox="1"/>
          <p:nvPr/>
        </p:nvSpPr>
        <p:spPr>
          <a:xfrm>
            <a:off x="9523901" y="2373756"/>
            <a:ext cx="393550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OUT 1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338" name="TextBox 337"/>
          <p:cNvSpPr txBox="1"/>
          <p:nvPr/>
        </p:nvSpPr>
        <p:spPr>
          <a:xfrm>
            <a:off x="9552734" y="2979237"/>
            <a:ext cx="393550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OUT 2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351" name="TextBox 350"/>
          <p:cNvSpPr txBox="1"/>
          <p:nvPr/>
        </p:nvSpPr>
        <p:spPr>
          <a:xfrm>
            <a:off x="2525859" y="3297110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S 1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352" name="TextBox 351"/>
          <p:cNvSpPr txBox="1"/>
          <p:nvPr/>
        </p:nvSpPr>
        <p:spPr>
          <a:xfrm>
            <a:off x="3054093" y="3260080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smtClean="0">
                <a:solidFill>
                  <a:srgbClr val="FF0000"/>
                </a:solidFill>
              </a:rPr>
              <a:t>S 2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353" name="TextBox 352"/>
          <p:cNvSpPr txBox="1"/>
          <p:nvPr/>
        </p:nvSpPr>
        <p:spPr>
          <a:xfrm>
            <a:off x="3838116" y="3188623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smtClean="0">
                <a:solidFill>
                  <a:srgbClr val="FF0000"/>
                </a:solidFill>
              </a:rPr>
              <a:t>S 3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354" name="TextBox 353"/>
          <p:cNvSpPr txBox="1"/>
          <p:nvPr/>
        </p:nvSpPr>
        <p:spPr>
          <a:xfrm>
            <a:off x="4120433" y="3278836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smtClean="0">
                <a:solidFill>
                  <a:srgbClr val="FF0000"/>
                </a:solidFill>
              </a:rPr>
              <a:t>S 4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355" name="TextBox 354"/>
          <p:cNvSpPr txBox="1"/>
          <p:nvPr/>
        </p:nvSpPr>
        <p:spPr>
          <a:xfrm>
            <a:off x="7279588" y="2810416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S 5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356" name="TextBox 355"/>
          <p:cNvSpPr txBox="1"/>
          <p:nvPr/>
        </p:nvSpPr>
        <p:spPr>
          <a:xfrm>
            <a:off x="7791307" y="2861179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S 6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358" name="TextBox 357"/>
          <p:cNvSpPr txBox="1"/>
          <p:nvPr/>
        </p:nvSpPr>
        <p:spPr>
          <a:xfrm>
            <a:off x="8133848" y="2386838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S 7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359" name="TextBox 358"/>
          <p:cNvSpPr txBox="1"/>
          <p:nvPr/>
        </p:nvSpPr>
        <p:spPr>
          <a:xfrm>
            <a:off x="8590094" y="2919826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smtClean="0">
                <a:solidFill>
                  <a:srgbClr val="FF0000"/>
                </a:solidFill>
              </a:rPr>
              <a:t>S </a:t>
            </a:r>
            <a:r>
              <a:rPr lang="en-GB" sz="700">
                <a:solidFill>
                  <a:srgbClr val="FF0000"/>
                </a:solidFill>
              </a:rPr>
              <a:t>8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360" name="TextBox 359"/>
          <p:cNvSpPr txBox="1"/>
          <p:nvPr/>
        </p:nvSpPr>
        <p:spPr>
          <a:xfrm>
            <a:off x="1352430" y="3035821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1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361" name="TextBox 360"/>
          <p:cNvSpPr txBox="1"/>
          <p:nvPr/>
        </p:nvSpPr>
        <p:spPr>
          <a:xfrm>
            <a:off x="2089836" y="4013344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smtClean="0">
                <a:solidFill>
                  <a:srgbClr val="FF0000"/>
                </a:solidFill>
              </a:rPr>
              <a:t>IP 2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362" name="TextBox 361"/>
          <p:cNvSpPr txBox="1"/>
          <p:nvPr/>
        </p:nvSpPr>
        <p:spPr>
          <a:xfrm>
            <a:off x="2352216" y="2631264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smtClean="0">
                <a:solidFill>
                  <a:srgbClr val="FF0000"/>
                </a:solidFill>
              </a:rPr>
              <a:t>IP 3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363" name="TextBox 362"/>
          <p:cNvSpPr txBox="1"/>
          <p:nvPr/>
        </p:nvSpPr>
        <p:spPr>
          <a:xfrm>
            <a:off x="3122297" y="2630714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smtClean="0">
                <a:solidFill>
                  <a:srgbClr val="FF0000"/>
                </a:solidFill>
              </a:rPr>
              <a:t>IP 4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364" name="TextBox 363"/>
          <p:cNvSpPr txBox="1"/>
          <p:nvPr/>
        </p:nvSpPr>
        <p:spPr>
          <a:xfrm>
            <a:off x="3540277" y="4033582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smtClean="0">
                <a:solidFill>
                  <a:srgbClr val="FF0000"/>
                </a:solidFill>
              </a:rPr>
              <a:t>IP 5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365" name="TextBox 364"/>
          <p:cNvSpPr txBox="1"/>
          <p:nvPr/>
        </p:nvSpPr>
        <p:spPr>
          <a:xfrm>
            <a:off x="6431531" y="2794414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6</a:t>
            </a:r>
            <a:endParaRPr lang="en-GB" sz="700" dirty="0">
              <a:solidFill>
                <a:srgbClr val="FF0000"/>
              </a:solidFill>
            </a:endParaRPr>
          </a:p>
        </p:txBody>
      </p:sp>
      <p:cxnSp>
        <p:nvCxnSpPr>
          <p:cNvPr id="7" name="Elbow Connector 6"/>
          <p:cNvCxnSpPr/>
          <p:nvPr/>
        </p:nvCxnSpPr>
        <p:spPr>
          <a:xfrm>
            <a:off x="5677921" y="3662993"/>
            <a:ext cx="81450" cy="393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254" idx="3"/>
          </p:cNvCxnSpPr>
          <p:nvPr/>
        </p:nvCxnSpPr>
        <p:spPr>
          <a:xfrm>
            <a:off x="5409048" y="3608171"/>
            <a:ext cx="98497" cy="12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66" name="Rectangle 365"/>
          <p:cNvSpPr/>
          <p:nvPr/>
        </p:nvSpPr>
        <p:spPr>
          <a:xfrm>
            <a:off x="4571932" y="3872055"/>
            <a:ext cx="814283" cy="24059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W to kW:</a:t>
            </a:r>
          </a:p>
          <a:p>
            <a:pPr algn="ctr"/>
            <a:r>
              <a:rPr lang="en-GB" sz="600" dirty="0" smtClean="0"/>
              <a:t>1000</a:t>
            </a:r>
            <a:endParaRPr lang="en-GB" sz="600" dirty="0"/>
          </a:p>
        </p:txBody>
      </p:sp>
      <p:grpSp>
        <p:nvGrpSpPr>
          <p:cNvPr id="367" name="Group 366"/>
          <p:cNvGrpSpPr/>
          <p:nvPr/>
        </p:nvGrpSpPr>
        <p:grpSpPr>
          <a:xfrm>
            <a:off x="5530285" y="3511247"/>
            <a:ext cx="151542" cy="314406"/>
            <a:chOff x="2125628" y="1155568"/>
            <a:chExt cx="151542" cy="314406"/>
          </a:xfrm>
        </p:grpSpPr>
        <p:pic>
          <p:nvPicPr>
            <p:cNvPr id="368" name="Picture 36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flipH="1">
              <a:off x="2150685" y="1155568"/>
              <a:ext cx="126485" cy="314406"/>
            </a:xfrm>
            <a:prstGeom prst="rect">
              <a:avLst/>
            </a:prstGeom>
          </p:spPr>
        </p:pic>
        <p:sp>
          <p:nvSpPr>
            <p:cNvPr id="369" name="Oval 368"/>
            <p:cNvSpPr/>
            <p:nvPr/>
          </p:nvSpPr>
          <p:spPr>
            <a:xfrm flipH="1" flipV="1">
              <a:off x="2126742" y="122386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0" name="Oval 369"/>
            <p:cNvSpPr/>
            <p:nvPr/>
          </p:nvSpPr>
          <p:spPr>
            <a:xfrm flipH="1" flipV="1">
              <a:off x="2125628" y="134288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7" name="Elbow Connector 16"/>
          <p:cNvCxnSpPr>
            <a:stCxn id="366" idx="3"/>
            <a:endCxn id="370" idx="6"/>
          </p:cNvCxnSpPr>
          <p:nvPr/>
        </p:nvCxnSpPr>
        <p:spPr>
          <a:xfrm flipV="1">
            <a:off x="5386215" y="3729619"/>
            <a:ext cx="144070" cy="26273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67" name="Rounded Rectangle 266"/>
          <p:cNvSpPr/>
          <p:nvPr/>
        </p:nvSpPr>
        <p:spPr>
          <a:xfrm>
            <a:off x="5774989" y="3509520"/>
            <a:ext cx="788451" cy="306945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Steady State HVAC Model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78736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1881" y="85613"/>
            <a:ext cx="94136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Calculation of Cycle FC accounting for Smart Auxiliaries</a:t>
            </a:r>
            <a:endParaRPr lang="en-GB" sz="3200" dirty="0"/>
          </a:p>
        </p:txBody>
      </p:sp>
      <p:sp>
        <p:nvSpPr>
          <p:cNvPr id="5" name="Rounded Rectangle 4"/>
          <p:cNvSpPr/>
          <p:nvPr/>
        </p:nvSpPr>
        <p:spPr>
          <a:xfrm>
            <a:off x="4132370" y="2310685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</a:t>
            </a:r>
            <a:r>
              <a:rPr lang="en-GB" sz="700" dirty="0" smtClean="0">
                <a:solidFill>
                  <a:srgbClr val="000000"/>
                </a:solidFill>
              </a:rPr>
              <a:t>1</a:t>
            </a:r>
            <a:endParaRPr lang="en-GB" sz="700" dirty="0">
              <a:solidFill>
                <a:srgbClr val="000000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4132370" y="2589131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 smtClean="0">
                <a:solidFill>
                  <a:srgbClr val="000000"/>
                </a:solidFill>
              </a:rPr>
              <a:t>Module 2</a:t>
            </a:r>
            <a:endParaRPr lang="en-GB" sz="700" dirty="0">
              <a:solidFill>
                <a:srgbClr val="000000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4129287" y="2874760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3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5442239" y="2874759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6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4132370" y="3156613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 smtClean="0">
                <a:solidFill>
                  <a:srgbClr val="000000"/>
                </a:solidFill>
              </a:rPr>
              <a:t>Module 4</a:t>
            </a:r>
            <a:endParaRPr lang="en-GB" sz="700" dirty="0">
              <a:solidFill>
                <a:srgbClr val="000000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4129287" y="3442242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</a:t>
            </a:r>
            <a:r>
              <a:rPr lang="en-GB" sz="700" dirty="0" smtClean="0">
                <a:solidFill>
                  <a:srgbClr val="000000"/>
                </a:solidFill>
              </a:rPr>
              <a:t>5</a:t>
            </a:r>
            <a:endParaRPr lang="en-GB" sz="700" dirty="0">
              <a:solidFill>
                <a:srgbClr val="000000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6429355" y="2870456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7</a:t>
            </a:r>
          </a:p>
        </p:txBody>
      </p:sp>
      <p:cxnSp>
        <p:nvCxnSpPr>
          <p:cNvPr id="27" name="Straight Arrow Connector 26"/>
          <p:cNvCxnSpPr>
            <a:stCxn id="8" idx="3"/>
            <a:endCxn id="11" idx="1"/>
          </p:cNvCxnSpPr>
          <p:nvPr/>
        </p:nvCxnSpPr>
        <p:spPr>
          <a:xfrm flipV="1">
            <a:off x="6070575" y="2965151"/>
            <a:ext cx="358780" cy="43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5" idx="3"/>
            <a:endCxn id="12" idx="1"/>
          </p:cNvCxnSpPr>
          <p:nvPr/>
        </p:nvCxnSpPr>
        <p:spPr>
          <a:xfrm flipV="1">
            <a:off x="4760706" y="2404243"/>
            <a:ext cx="2799695" cy="1137"/>
          </a:xfrm>
          <a:prstGeom prst="straightConnector1">
            <a:avLst/>
          </a:prstGeom>
          <a:noFill/>
          <a:ln w="6350" cap="flat" cmpd="sng" algn="ctr">
            <a:solidFill>
              <a:srgbClr val="000000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47" name="Rounded Rectangle 46"/>
          <p:cNvSpPr/>
          <p:nvPr/>
        </p:nvSpPr>
        <p:spPr>
          <a:xfrm>
            <a:off x="3180303" y="1991042"/>
            <a:ext cx="6111978" cy="1869115"/>
          </a:xfrm>
          <a:prstGeom prst="roundRect">
            <a:avLst>
              <a:gd name="adj" fmla="val 3444"/>
            </a:avLst>
          </a:prstGeom>
          <a:noFill/>
          <a:ln w="12700" cap="flat" cmpd="sng" algn="ctr">
            <a:solidFill>
              <a:schemeClr val="accent1">
                <a:shade val="50000"/>
              </a:schemeClr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TextBox 48"/>
          <p:cNvSpPr txBox="1"/>
          <p:nvPr/>
        </p:nvSpPr>
        <p:spPr>
          <a:xfrm>
            <a:off x="3108503" y="1810396"/>
            <a:ext cx="195919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Calculation performed for every time step</a:t>
            </a:r>
            <a:endParaRPr lang="en-GB" sz="800" dirty="0"/>
          </a:p>
        </p:txBody>
      </p:sp>
      <p:cxnSp>
        <p:nvCxnSpPr>
          <p:cNvPr id="51" name="Straight Arrow Connector 50"/>
          <p:cNvCxnSpPr>
            <a:endCxn id="47" idx="1"/>
          </p:cNvCxnSpPr>
          <p:nvPr/>
        </p:nvCxnSpPr>
        <p:spPr>
          <a:xfrm flipV="1">
            <a:off x="2199191" y="2925600"/>
            <a:ext cx="981112" cy="20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" name="Straight Arrow Connector 2"/>
          <p:cNvCxnSpPr>
            <a:stCxn id="8" idx="3"/>
            <a:endCxn id="12" idx="1"/>
          </p:cNvCxnSpPr>
          <p:nvPr/>
        </p:nvCxnSpPr>
        <p:spPr>
          <a:xfrm flipV="1">
            <a:off x="6070575" y="2404243"/>
            <a:ext cx="1489826" cy="565211"/>
          </a:xfrm>
          <a:prstGeom prst="straightConnector1">
            <a:avLst/>
          </a:prstGeom>
          <a:noFill/>
          <a:ln w="6350" cap="flat" cmpd="sng" algn="ctr">
            <a:solidFill>
              <a:srgbClr val="000000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5" idx="3"/>
            <a:endCxn id="8" idx="1"/>
          </p:cNvCxnSpPr>
          <p:nvPr/>
        </p:nvCxnSpPr>
        <p:spPr>
          <a:xfrm>
            <a:off x="4760706" y="2405380"/>
            <a:ext cx="681533" cy="5640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6" idx="3"/>
            <a:endCxn id="8" idx="1"/>
          </p:cNvCxnSpPr>
          <p:nvPr/>
        </p:nvCxnSpPr>
        <p:spPr>
          <a:xfrm>
            <a:off x="4760706" y="2683826"/>
            <a:ext cx="681533" cy="2856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7" idx="3"/>
            <a:endCxn id="8" idx="1"/>
          </p:cNvCxnSpPr>
          <p:nvPr/>
        </p:nvCxnSpPr>
        <p:spPr>
          <a:xfrm flipV="1">
            <a:off x="4757623" y="2969454"/>
            <a:ext cx="684616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9" idx="3"/>
            <a:endCxn id="8" idx="1"/>
          </p:cNvCxnSpPr>
          <p:nvPr/>
        </p:nvCxnSpPr>
        <p:spPr>
          <a:xfrm flipV="1">
            <a:off x="4760706" y="2969454"/>
            <a:ext cx="681533" cy="2818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10" idx="3"/>
            <a:endCxn id="8" idx="1"/>
          </p:cNvCxnSpPr>
          <p:nvPr/>
        </p:nvCxnSpPr>
        <p:spPr>
          <a:xfrm flipV="1">
            <a:off x="4757623" y="2969454"/>
            <a:ext cx="684616" cy="5674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50" name="Rounded Rectangle 49"/>
          <p:cNvSpPr/>
          <p:nvPr/>
        </p:nvSpPr>
        <p:spPr>
          <a:xfrm>
            <a:off x="5445708" y="3591890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 smtClean="0">
                <a:solidFill>
                  <a:srgbClr val="000000"/>
                </a:solidFill>
              </a:rPr>
              <a:t>Module 11</a:t>
            </a:r>
          </a:p>
        </p:txBody>
      </p:sp>
      <p:cxnSp>
        <p:nvCxnSpPr>
          <p:cNvPr id="35" name="Straight Arrow Connector 34"/>
          <p:cNvCxnSpPr>
            <a:stCxn id="5" idx="3"/>
            <a:endCxn id="50" idx="1"/>
          </p:cNvCxnSpPr>
          <p:nvPr/>
        </p:nvCxnSpPr>
        <p:spPr>
          <a:xfrm>
            <a:off x="4760706" y="2405380"/>
            <a:ext cx="685002" cy="1281205"/>
          </a:xfrm>
          <a:prstGeom prst="straightConnector1">
            <a:avLst/>
          </a:prstGeom>
          <a:noFill/>
          <a:ln w="6350" cap="flat" cmpd="sng" algn="ctr">
            <a:solidFill>
              <a:srgbClr val="006BB7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>
            <a:stCxn id="7" idx="3"/>
            <a:endCxn id="50" idx="1"/>
          </p:cNvCxnSpPr>
          <p:nvPr/>
        </p:nvCxnSpPr>
        <p:spPr>
          <a:xfrm>
            <a:off x="4757623" y="2969455"/>
            <a:ext cx="688085" cy="717130"/>
          </a:xfrm>
          <a:prstGeom prst="straightConnector1">
            <a:avLst/>
          </a:prstGeom>
          <a:noFill/>
          <a:ln w="6350" cap="flat" cmpd="sng" algn="ctr">
            <a:solidFill>
              <a:srgbClr val="006BB7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>
            <a:stCxn id="8" idx="2"/>
            <a:endCxn id="50" idx="0"/>
          </p:cNvCxnSpPr>
          <p:nvPr/>
        </p:nvCxnSpPr>
        <p:spPr>
          <a:xfrm>
            <a:off x="5756407" y="3064148"/>
            <a:ext cx="3469" cy="527742"/>
          </a:xfrm>
          <a:prstGeom prst="straightConnector1">
            <a:avLst/>
          </a:prstGeom>
          <a:noFill/>
          <a:ln w="6350" cap="flat" cmpd="sng" algn="ctr">
            <a:solidFill>
              <a:srgbClr val="006BB7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>
            <a:stCxn id="11" idx="0"/>
            <a:endCxn id="12" idx="1"/>
          </p:cNvCxnSpPr>
          <p:nvPr/>
        </p:nvCxnSpPr>
        <p:spPr>
          <a:xfrm flipV="1">
            <a:off x="6743523" y="2404243"/>
            <a:ext cx="816878" cy="466213"/>
          </a:xfrm>
          <a:prstGeom prst="straightConnector1">
            <a:avLst/>
          </a:prstGeom>
          <a:noFill/>
          <a:ln w="6350" cap="flat" cmpd="sng" algn="ctr">
            <a:solidFill>
              <a:srgbClr val="000000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64" name="Rounded Rectangle 63"/>
          <p:cNvSpPr/>
          <p:nvPr/>
        </p:nvSpPr>
        <p:spPr>
          <a:xfrm>
            <a:off x="6576835" y="3591664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 smtClean="0">
                <a:solidFill>
                  <a:srgbClr val="000000"/>
                </a:solidFill>
              </a:rPr>
              <a:t>Module 12</a:t>
            </a:r>
          </a:p>
        </p:txBody>
      </p:sp>
      <p:cxnSp>
        <p:nvCxnSpPr>
          <p:cNvPr id="66" name="Straight Arrow Connector 65"/>
          <p:cNvCxnSpPr>
            <a:stCxn id="50" idx="3"/>
            <a:endCxn id="64" idx="1"/>
          </p:cNvCxnSpPr>
          <p:nvPr/>
        </p:nvCxnSpPr>
        <p:spPr>
          <a:xfrm flipV="1">
            <a:off x="6074044" y="3686359"/>
            <a:ext cx="502791" cy="2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67" name="Rounded Rectangle 66"/>
          <p:cNvSpPr/>
          <p:nvPr/>
        </p:nvSpPr>
        <p:spPr>
          <a:xfrm>
            <a:off x="5442239" y="2510239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 smtClean="0">
                <a:solidFill>
                  <a:srgbClr val="000000"/>
                </a:solidFill>
              </a:rPr>
              <a:t>Module 9</a:t>
            </a:r>
          </a:p>
        </p:txBody>
      </p:sp>
      <p:cxnSp>
        <p:nvCxnSpPr>
          <p:cNvPr id="69" name="Straight Arrow Connector 68"/>
          <p:cNvCxnSpPr>
            <a:stCxn id="5" idx="3"/>
            <a:endCxn id="67" idx="1"/>
          </p:cNvCxnSpPr>
          <p:nvPr/>
        </p:nvCxnSpPr>
        <p:spPr>
          <a:xfrm>
            <a:off x="4760706" y="2405380"/>
            <a:ext cx="681533" cy="199554"/>
          </a:xfrm>
          <a:prstGeom prst="straightConnector1">
            <a:avLst/>
          </a:prstGeom>
          <a:noFill/>
          <a:ln w="6350" cap="flat" cmpd="sng" algn="ctr">
            <a:solidFill>
              <a:srgbClr val="469C23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>
            <a:stCxn id="9" idx="3"/>
            <a:endCxn id="67" idx="1"/>
          </p:cNvCxnSpPr>
          <p:nvPr/>
        </p:nvCxnSpPr>
        <p:spPr>
          <a:xfrm flipV="1">
            <a:off x="4760706" y="2604934"/>
            <a:ext cx="681533" cy="646374"/>
          </a:xfrm>
          <a:prstGeom prst="straightConnector1">
            <a:avLst/>
          </a:prstGeom>
          <a:noFill/>
          <a:ln w="6350" cap="flat" cmpd="sng" algn="ctr">
            <a:solidFill>
              <a:srgbClr val="469C23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>
            <a:stCxn id="8" idx="0"/>
            <a:endCxn id="67" idx="2"/>
          </p:cNvCxnSpPr>
          <p:nvPr/>
        </p:nvCxnSpPr>
        <p:spPr>
          <a:xfrm flipV="1">
            <a:off x="5756407" y="2699628"/>
            <a:ext cx="0" cy="175131"/>
          </a:xfrm>
          <a:prstGeom prst="straightConnector1">
            <a:avLst/>
          </a:prstGeom>
          <a:noFill/>
          <a:ln w="6350" cap="flat" cmpd="sng" algn="ctr">
            <a:solidFill>
              <a:srgbClr val="469C23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>
            <a:stCxn id="12" idx="1"/>
            <a:endCxn id="67" idx="3"/>
          </p:cNvCxnSpPr>
          <p:nvPr/>
        </p:nvCxnSpPr>
        <p:spPr>
          <a:xfrm flipH="1">
            <a:off x="6070575" y="2404243"/>
            <a:ext cx="1489826" cy="200691"/>
          </a:xfrm>
          <a:prstGeom prst="straightConnector1">
            <a:avLst/>
          </a:prstGeom>
          <a:noFill/>
          <a:ln w="6350" cap="flat" cmpd="sng" algn="ctr">
            <a:solidFill>
              <a:srgbClr val="469C23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85" name="Rounded Rectangle 84"/>
          <p:cNvSpPr/>
          <p:nvPr/>
        </p:nvSpPr>
        <p:spPr>
          <a:xfrm>
            <a:off x="5442239" y="2098038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 smtClean="0">
                <a:solidFill>
                  <a:srgbClr val="000000"/>
                </a:solidFill>
              </a:rPr>
              <a:t>Module 10</a:t>
            </a:r>
          </a:p>
        </p:txBody>
      </p:sp>
      <p:cxnSp>
        <p:nvCxnSpPr>
          <p:cNvPr id="87" name="Straight Arrow Connector 86"/>
          <p:cNvCxnSpPr>
            <a:stCxn id="67" idx="0"/>
            <a:endCxn id="85" idx="2"/>
          </p:cNvCxnSpPr>
          <p:nvPr/>
        </p:nvCxnSpPr>
        <p:spPr>
          <a:xfrm flipV="1">
            <a:off x="5756407" y="2287427"/>
            <a:ext cx="0" cy="222812"/>
          </a:xfrm>
          <a:prstGeom prst="straightConnector1">
            <a:avLst/>
          </a:prstGeom>
          <a:noFill/>
          <a:ln w="6350" cap="flat" cmpd="sng" algn="ctr">
            <a:solidFill>
              <a:srgbClr val="DC241F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90" name="Rounded Rectangle 89"/>
          <p:cNvSpPr/>
          <p:nvPr/>
        </p:nvSpPr>
        <p:spPr>
          <a:xfrm>
            <a:off x="7556548" y="3103487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 smtClean="0">
                <a:solidFill>
                  <a:srgbClr val="000000"/>
                </a:solidFill>
              </a:rPr>
              <a:t>Module 13</a:t>
            </a:r>
          </a:p>
        </p:txBody>
      </p:sp>
      <p:cxnSp>
        <p:nvCxnSpPr>
          <p:cNvPr id="102" name="Straight Arrow Connector 101"/>
          <p:cNvCxnSpPr>
            <a:stCxn id="64" idx="3"/>
            <a:endCxn id="90" idx="2"/>
          </p:cNvCxnSpPr>
          <p:nvPr/>
        </p:nvCxnSpPr>
        <p:spPr>
          <a:xfrm flipV="1">
            <a:off x="7205171" y="3292876"/>
            <a:ext cx="665545" cy="3934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04" name="Rounded Rectangle 103"/>
          <p:cNvSpPr/>
          <p:nvPr/>
        </p:nvSpPr>
        <p:spPr>
          <a:xfrm>
            <a:off x="9435479" y="3069603"/>
            <a:ext cx="1087086" cy="2587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Total cycle FC</a:t>
            </a:r>
            <a:endParaRPr lang="en-GB" sz="600" dirty="0"/>
          </a:p>
        </p:txBody>
      </p:sp>
      <p:cxnSp>
        <p:nvCxnSpPr>
          <p:cNvPr id="72" name="Straight Arrow Connector 71"/>
          <p:cNvCxnSpPr>
            <a:stCxn id="12" idx="2"/>
            <a:endCxn id="50" idx="3"/>
          </p:cNvCxnSpPr>
          <p:nvPr/>
        </p:nvCxnSpPr>
        <p:spPr>
          <a:xfrm flipH="1">
            <a:off x="6074044" y="2498937"/>
            <a:ext cx="1800525" cy="1187648"/>
          </a:xfrm>
          <a:prstGeom prst="straightConnector1">
            <a:avLst/>
          </a:prstGeom>
          <a:noFill/>
          <a:ln w="6350" cap="flat" cmpd="sng" algn="ctr">
            <a:solidFill>
              <a:srgbClr val="469C23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2" name="Rounded Rectangle 11"/>
          <p:cNvSpPr/>
          <p:nvPr/>
        </p:nvSpPr>
        <p:spPr>
          <a:xfrm>
            <a:off x="7560401" y="2309548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 smtClean="0">
                <a:solidFill>
                  <a:srgbClr val="000000"/>
                </a:solidFill>
              </a:rPr>
              <a:t>Module 8</a:t>
            </a:r>
            <a:endParaRPr lang="en-GB" sz="700" dirty="0">
              <a:solidFill>
                <a:srgbClr val="000000"/>
              </a:solidFill>
            </a:endParaRPr>
          </a:p>
        </p:txBody>
      </p:sp>
      <p:sp>
        <p:nvSpPr>
          <p:cNvPr id="76" name="Rounded Rectangle 75"/>
          <p:cNvSpPr/>
          <p:nvPr/>
        </p:nvSpPr>
        <p:spPr>
          <a:xfrm>
            <a:off x="3250919" y="2310685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</a:t>
            </a:r>
            <a:r>
              <a:rPr lang="en-GB" sz="700" dirty="0" smtClean="0">
                <a:solidFill>
                  <a:srgbClr val="000000"/>
                </a:solidFill>
              </a:rPr>
              <a:t>0</a:t>
            </a:r>
            <a:endParaRPr lang="en-GB" sz="700" dirty="0">
              <a:solidFill>
                <a:srgbClr val="000000"/>
              </a:solidFill>
            </a:endParaRPr>
          </a:p>
        </p:txBody>
      </p:sp>
      <p:cxnSp>
        <p:nvCxnSpPr>
          <p:cNvPr id="22" name="Straight Arrow Connector 21"/>
          <p:cNvCxnSpPr>
            <a:stCxn id="76" idx="3"/>
            <a:endCxn id="5" idx="1"/>
          </p:cNvCxnSpPr>
          <p:nvPr/>
        </p:nvCxnSpPr>
        <p:spPr>
          <a:xfrm>
            <a:off x="3879255" y="2405380"/>
            <a:ext cx="25311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5" name="Elbow Connector 24"/>
          <p:cNvCxnSpPr>
            <a:stCxn id="76" idx="3"/>
            <a:endCxn id="6" idx="1"/>
          </p:cNvCxnSpPr>
          <p:nvPr/>
        </p:nvCxnSpPr>
        <p:spPr>
          <a:xfrm>
            <a:off x="3879255" y="2405380"/>
            <a:ext cx="253115" cy="278446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74" name="Rounded Rectangle 73"/>
          <p:cNvSpPr/>
          <p:nvPr/>
        </p:nvSpPr>
        <p:spPr>
          <a:xfrm>
            <a:off x="3254827" y="3440009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</a:t>
            </a:r>
            <a:r>
              <a:rPr lang="en-GB" sz="700" dirty="0" smtClean="0">
                <a:solidFill>
                  <a:srgbClr val="000000"/>
                </a:solidFill>
              </a:rPr>
              <a:t>0.5</a:t>
            </a:r>
            <a:endParaRPr lang="en-GB" sz="700" dirty="0">
              <a:solidFill>
                <a:srgbClr val="000000"/>
              </a:solidFill>
            </a:endParaRPr>
          </a:p>
        </p:txBody>
      </p:sp>
      <p:cxnSp>
        <p:nvCxnSpPr>
          <p:cNvPr id="15" name="Straight Arrow Connector 14"/>
          <p:cNvCxnSpPr>
            <a:stCxn id="76" idx="2"/>
            <a:endCxn id="74" idx="0"/>
          </p:cNvCxnSpPr>
          <p:nvPr/>
        </p:nvCxnSpPr>
        <p:spPr>
          <a:xfrm>
            <a:off x="3565087" y="2500074"/>
            <a:ext cx="3908" cy="9399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74" idx="3"/>
            <a:endCxn id="10" idx="1"/>
          </p:cNvCxnSpPr>
          <p:nvPr/>
        </p:nvCxnSpPr>
        <p:spPr>
          <a:xfrm>
            <a:off x="3883163" y="3534704"/>
            <a:ext cx="246124" cy="22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1" name="Curved Connector 20"/>
          <p:cNvCxnSpPr>
            <a:stCxn id="5" idx="3"/>
            <a:endCxn id="90" idx="0"/>
          </p:cNvCxnSpPr>
          <p:nvPr/>
        </p:nvCxnSpPr>
        <p:spPr>
          <a:xfrm>
            <a:off x="4760706" y="2405380"/>
            <a:ext cx="3110010" cy="698107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>
            <a:stCxn id="10" idx="3"/>
            <a:endCxn id="11" idx="1"/>
          </p:cNvCxnSpPr>
          <p:nvPr/>
        </p:nvCxnSpPr>
        <p:spPr>
          <a:xfrm flipV="1">
            <a:off x="4757623" y="2965151"/>
            <a:ext cx="1671732" cy="5717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>
            <a:stCxn id="7" idx="3"/>
            <a:endCxn id="85" idx="1"/>
          </p:cNvCxnSpPr>
          <p:nvPr/>
        </p:nvCxnSpPr>
        <p:spPr>
          <a:xfrm flipV="1">
            <a:off x="4757623" y="2192733"/>
            <a:ext cx="684616" cy="7767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5" name="Snip Single Corner Rectangle 104"/>
          <p:cNvSpPr/>
          <p:nvPr/>
        </p:nvSpPr>
        <p:spPr>
          <a:xfrm>
            <a:off x="1221731" y="3853741"/>
            <a:ext cx="874399" cy="173765"/>
          </a:xfrm>
          <a:prstGeom prst="snip1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Total Cycle Time (s)</a:t>
            </a:r>
            <a:endParaRPr lang="en-GB" sz="600" dirty="0"/>
          </a:p>
        </p:txBody>
      </p:sp>
      <p:sp>
        <p:nvSpPr>
          <p:cNvPr id="107" name="Snip Single Corner Rectangle 106"/>
          <p:cNvSpPr/>
          <p:nvPr/>
        </p:nvSpPr>
        <p:spPr>
          <a:xfrm>
            <a:off x="1221731" y="3490836"/>
            <a:ext cx="874399" cy="188936"/>
          </a:xfrm>
          <a:prstGeom prst="snip1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Engine Speed</a:t>
            </a:r>
            <a:endParaRPr lang="en-GB" sz="600" dirty="0"/>
          </a:p>
        </p:txBody>
      </p:sp>
      <p:sp>
        <p:nvSpPr>
          <p:cNvPr id="108" name="Snip Single Corner Rectangle 107"/>
          <p:cNvSpPr/>
          <p:nvPr/>
        </p:nvSpPr>
        <p:spPr>
          <a:xfrm>
            <a:off x="1221731" y="1823611"/>
            <a:ext cx="874399" cy="188936"/>
          </a:xfrm>
          <a:prstGeom prst="snip1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Engine Motoring Power</a:t>
            </a:r>
            <a:endParaRPr lang="en-GB" sz="600" dirty="0"/>
          </a:p>
        </p:txBody>
      </p:sp>
      <p:sp>
        <p:nvSpPr>
          <p:cNvPr id="109" name="Snip Single Corner Rectangle 108"/>
          <p:cNvSpPr/>
          <p:nvPr/>
        </p:nvSpPr>
        <p:spPr>
          <a:xfrm>
            <a:off x="1221731" y="2186514"/>
            <a:ext cx="874399" cy="188936"/>
          </a:xfrm>
          <a:prstGeom prst="snip1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Engine Driveline Power</a:t>
            </a:r>
            <a:endParaRPr lang="en-GB" sz="600" dirty="0"/>
          </a:p>
        </p:txBody>
      </p:sp>
      <p:sp>
        <p:nvSpPr>
          <p:cNvPr id="121" name="Snip Single Corner Rectangle 120"/>
          <p:cNvSpPr/>
          <p:nvPr/>
        </p:nvSpPr>
        <p:spPr>
          <a:xfrm>
            <a:off x="1221731" y="1460708"/>
            <a:ext cx="874399" cy="188936"/>
          </a:xfrm>
          <a:prstGeom prst="snip1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Pre-existing Aux Power</a:t>
            </a:r>
            <a:endParaRPr lang="en-GB" sz="600" dirty="0"/>
          </a:p>
        </p:txBody>
      </p:sp>
      <p:sp>
        <p:nvSpPr>
          <p:cNvPr id="122" name="Snip Single Corner Rectangle 121"/>
          <p:cNvSpPr/>
          <p:nvPr/>
        </p:nvSpPr>
        <p:spPr>
          <a:xfrm>
            <a:off x="1221731" y="2852978"/>
            <a:ext cx="874399" cy="129592"/>
          </a:xfrm>
          <a:prstGeom prst="snip1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Clutch Engaged</a:t>
            </a:r>
            <a:endParaRPr lang="en-GB" sz="600" dirty="0"/>
          </a:p>
        </p:txBody>
      </p:sp>
      <p:sp>
        <p:nvSpPr>
          <p:cNvPr id="123" name="Rounded Rectangle 122"/>
          <p:cNvSpPr/>
          <p:nvPr/>
        </p:nvSpPr>
        <p:spPr>
          <a:xfrm>
            <a:off x="1161946" y="1409189"/>
            <a:ext cx="1005984" cy="3647365"/>
          </a:xfrm>
          <a:prstGeom prst="roundRect">
            <a:avLst>
              <a:gd name="adj" fmla="val 3444"/>
            </a:avLst>
          </a:prstGeom>
          <a:noFill/>
          <a:ln w="12700" cap="flat" cmpd="sng" algn="ctr">
            <a:solidFill>
              <a:schemeClr val="accent1">
                <a:shade val="50000"/>
              </a:schemeClr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4" name="TextBox 123"/>
          <p:cNvSpPr txBox="1"/>
          <p:nvPr/>
        </p:nvSpPr>
        <p:spPr>
          <a:xfrm>
            <a:off x="1018370" y="1219505"/>
            <a:ext cx="128112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Input Signals from Pre-run</a:t>
            </a:r>
            <a:endParaRPr lang="en-GB" sz="800" dirty="0"/>
          </a:p>
        </p:txBody>
      </p:sp>
      <p:sp>
        <p:nvSpPr>
          <p:cNvPr id="125" name="Snip Single Corner Rectangle 124"/>
          <p:cNvSpPr/>
          <p:nvPr/>
        </p:nvSpPr>
        <p:spPr>
          <a:xfrm>
            <a:off x="1217823" y="3185131"/>
            <a:ext cx="874399" cy="129592"/>
          </a:xfrm>
          <a:prstGeom prst="snip1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Idle Flag</a:t>
            </a:r>
            <a:endParaRPr lang="en-GB" sz="600" dirty="0"/>
          </a:p>
        </p:txBody>
      </p:sp>
      <p:sp>
        <p:nvSpPr>
          <p:cNvPr id="126" name="Snip Single Corner Rectangle 125"/>
          <p:cNvSpPr/>
          <p:nvPr/>
        </p:nvSpPr>
        <p:spPr>
          <a:xfrm>
            <a:off x="1213915" y="2548177"/>
            <a:ext cx="874399" cy="129592"/>
          </a:xfrm>
          <a:prstGeom prst="snip1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Neutral flag</a:t>
            </a:r>
            <a:endParaRPr lang="en-GB" sz="600" dirty="0"/>
          </a:p>
        </p:txBody>
      </p:sp>
      <p:sp>
        <p:nvSpPr>
          <p:cNvPr id="127" name="Snip Single Corner Rectangle 126"/>
          <p:cNvSpPr/>
          <p:nvPr/>
        </p:nvSpPr>
        <p:spPr>
          <a:xfrm>
            <a:off x="3180303" y="4877354"/>
            <a:ext cx="505721" cy="137823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128" name="Rectangle 127"/>
          <p:cNvSpPr/>
          <p:nvPr/>
        </p:nvSpPr>
        <p:spPr>
          <a:xfrm>
            <a:off x="3181879" y="5047194"/>
            <a:ext cx="504146" cy="14350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129" name="Rounded Rectangle 128"/>
          <p:cNvSpPr/>
          <p:nvPr/>
        </p:nvSpPr>
        <p:spPr>
          <a:xfrm>
            <a:off x="3180303" y="5233462"/>
            <a:ext cx="505721" cy="1430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130" name="TextBox 129"/>
          <p:cNvSpPr txBox="1"/>
          <p:nvPr/>
        </p:nvSpPr>
        <p:spPr>
          <a:xfrm>
            <a:off x="3686024" y="4830664"/>
            <a:ext cx="21387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External Variables: pre-existing </a:t>
            </a:r>
            <a:r>
              <a:rPr lang="en-GB" sz="800" dirty="0"/>
              <a:t>VECTO </a:t>
            </a:r>
            <a:r>
              <a:rPr lang="en-GB" sz="800" dirty="0" smtClean="0"/>
              <a:t>signals</a:t>
            </a:r>
            <a:endParaRPr lang="en-GB" sz="800" dirty="0"/>
          </a:p>
        </p:txBody>
      </p:sp>
      <p:sp>
        <p:nvSpPr>
          <p:cNvPr id="131" name="TextBox 130"/>
          <p:cNvSpPr txBox="1"/>
          <p:nvPr/>
        </p:nvSpPr>
        <p:spPr>
          <a:xfrm>
            <a:off x="3686024" y="5008493"/>
            <a:ext cx="192873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Lookup Maps / Scalars / GUI Input Values </a:t>
            </a:r>
            <a:endParaRPr lang="en-GB" sz="800" dirty="0"/>
          </a:p>
        </p:txBody>
      </p:sp>
      <p:sp>
        <p:nvSpPr>
          <p:cNvPr id="132" name="TextBox 131"/>
          <p:cNvSpPr txBox="1"/>
          <p:nvPr/>
        </p:nvSpPr>
        <p:spPr>
          <a:xfrm>
            <a:off x="3686024" y="5194314"/>
            <a:ext cx="7312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Signal names</a:t>
            </a:r>
            <a:endParaRPr lang="en-GB" sz="800" dirty="0"/>
          </a:p>
        </p:txBody>
      </p:sp>
      <p:sp>
        <p:nvSpPr>
          <p:cNvPr id="133" name="Flowchart: Terminator 132"/>
          <p:cNvSpPr/>
          <p:nvPr/>
        </p:nvSpPr>
        <p:spPr>
          <a:xfrm>
            <a:off x="3180302" y="5419552"/>
            <a:ext cx="505721" cy="145139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700" dirty="0" smtClean="0"/>
          </a:p>
        </p:txBody>
      </p:sp>
      <p:sp>
        <p:nvSpPr>
          <p:cNvPr id="134" name="TextBox 133"/>
          <p:cNvSpPr txBox="1"/>
          <p:nvPr/>
        </p:nvSpPr>
        <p:spPr>
          <a:xfrm>
            <a:off x="3686023" y="5402187"/>
            <a:ext cx="12202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Signal information boxes</a:t>
            </a:r>
            <a:endParaRPr lang="en-GB" sz="800" dirty="0"/>
          </a:p>
        </p:txBody>
      </p:sp>
      <p:sp>
        <p:nvSpPr>
          <p:cNvPr id="135" name="TextBox 134"/>
          <p:cNvSpPr txBox="1"/>
          <p:nvPr/>
        </p:nvSpPr>
        <p:spPr>
          <a:xfrm>
            <a:off x="3174166" y="5613393"/>
            <a:ext cx="511857" cy="14272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GB" sz="600" dirty="0"/>
          </a:p>
        </p:txBody>
      </p:sp>
      <p:sp>
        <p:nvSpPr>
          <p:cNvPr id="136" name="TextBox 135"/>
          <p:cNvSpPr txBox="1"/>
          <p:nvPr/>
        </p:nvSpPr>
        <p:spPr>
          <a:xfrm>
            <a:off x="3686022" y="5582967"/>
            <a:ext cx="81945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Function Boxes</a:t>
            </a:r>
            <a:endParaRPr lang="en-GB" sz="800" dirty="0"/>
          </a:p>
        </p:txBody>
      </p:sp>
      <p:sp>
        <p:nvSpPr>
          <p:cNvPr id="79" name="Snip Single Corner Rectangle 78"/>
          <p:cNvSpPr/>
          <p:nvPr/>
        </p:nvSpPr>
        <p:spPr>
          <a:xfrm>
            <a:off x="1217824" y="4193710"/>
            <a:ext cx="874399" cy="173765"/>
          </a:xfrm>
          <a:prstGeom prst="snip1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Start / Stop</a:t>
            </a:r>
            <a:endParaRPr lang="en-GB" sz="600" dirty="0"/>
          </a:p>
        </p:txBody>
      </p:sp>
      <p:cxnSp>
        <p:nvCxnSpPr>
          <p:cNvPr id="13" name="Curved Connector 12"/>
          <p:cNvCxnSpPr>
            <a:stCxn id="85" idx="3"/>
            <a:endCxn id="64" idx="1"/>
          </p:cNvCxnSpPr>
          <p:nvPr/>
        </p:nvCxnSpPr>
        <p:spPr>
          <a:xfrm>
            <a:off x="6070575" y="2192733"/>
            <a:ext cx="506260" cy="1493626"/>
          </a:xfrm>
          <a:prstGeom prst="curvedConnector3">
            <a:avLst>
              <a:gd name="adj1" fmla="val 36106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81" name="Snip Single Corner Rectangle 80"/>
          <p:cNvSpPr/>
          <p:nvPr/>
        </p:nvSpPr>
        <p:spPr>
          <a:xfrm>
            <a:off x="1217824" y="4490695"/>
            <a:ext cx="874399" cy="173765"/>
          </a:xfrm>
          <a:prstGeom prst="snip1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WHTC Correction factor</a:t>
            </a:r>
            <a:endParaRPr lang="en-GB" sz="600" dirty="0"/>
          </a:p>
        </p:txBody>
      </p:sp>
      <p:sp>
        <p:nvSpPr>
          <p:cNvPr id="83" name="Snip Single Corner Rectangle 82"/>
          <p:cNvSpPr/>
          <p:nvPr/>
        </p:nvSpPr>
        <p:spPr>
          <a:xfrm>
            <a:off x="1213917" y="4830664"/>
            <a:ext cx="874399" cy="173765"/>
          </a:xfrm>
          <a:prstGeom prst="snip1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In Declaration MODE?</a:t>
            </a:r>
            <a:endParaRPr lang="en-GB" sz="600" dirty="0"/>
          </a:p>
        </p:txBody>
      </p:sp>
      <p:sp>
        <p:nvSpPr>
          <p:cNvPr id="77" name="Rounded Rectangle 76"/>
          <p:cNvSpPr/>
          <p:nvPr/>
        </p:nvSpPr>
        <p:spPr>
          <a:xfrm>
            <a:off x="8433877" y="3107606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 smtClean="0">
                <a:solidFill>
                  <a:srgbClr val="000000"/>
                </a:solidFill>
              </a:rPr>
              <a:t>Module 14</a:t>
            </a:r>
          </a:p>
        </p:txBody>
      </p:sp>
      <p:cxnSp>
        <p:nvCxnSpPr>
          <p:cNvPr id="19" name="Straight Arrow Connector 18"/>
          <p:cNvCxnSpPr>
            <a:stCxn id="90" idx="3"/>
            <a:endCxn id="77" idx="1"/>
          </p:cNvCxnSpPr>
          <p:nvPr/>
        </p:nvCxnSpPr>
        <p:spPr>
          <a:xfrm>
            <a:off x="8184884" y="3198182"/>
            <a:ext cx="248993" cy="41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77" idx="3"/>
            <a:endCxn id="104" idx="1"/>
          </p:cNvCxnSpPr>
          <p:nvPr/>
        </p:nvCxnSpPr>
        <p:spPr>
          <a:xfrm flipV="1">
            <a:off x="9062213" y="3198961"/>
            <a:ext cx="373266" cy="33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3596085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6638869"/>
              </p:ext>
            </p:extLst>
          </p:nvPr>
        </p:nvGraphicFramePr>
        <p:xfrm>
          <a:off x="695570" y="977574"/>
          <a:ext cx="10941538" cy="52876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7200"/>
                <a:gridCol w="3282461"/>
                <a:gridCol w="2915138"/>
                <a:gridCol w="301673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Module</a:t>
                      </a:r>
                      <a:r>
                        <a:rPr lang="en-GB" sz="1200" baseline="0" dirty="0" smtClean="0"/>
                        <a:t> Origin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Model Signal Names In Schematics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Code Level Signal</a:t>
                      </a:r>
                      <a:r>
                        <a:rPr lang="en-GB" sz="1200" baseline="0" dirty="0" smtClean="0"/>
                        <a:t> Names 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Public</a:t>
                      </a:r>
                      <a:r>
                        <a:rPr lang="en-GB" sz="1200" baseline="0" dirty="0" smtClean="0"/>
                        <a:t> Signals as Reported</a:t>
                      </a:r>
                      <a:endParaRPr lang="en-GB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+mn-lt"/>
                        </a:rPr>
                        <a:t>M0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/>
                        <a:t>Alternators Efficiency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 err="1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AlternatorsEfficiency</a:t>
                      </a:r>
                      <a:endParaRPr lang="en-GB" sz="1000" b="0" i="0" u="none" strike="noStrike" dirty="0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AA_NonSmartAlternatorsEfficiency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+mn-lt"/>
                        </a:rPr>
                        <a:t>M0.5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/>
                        <a:t>Smart Idle Current (A)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SmartIdleCurrent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AA_SmartIdleCurrent_Amps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+mn-lt"/>
                        </a:rPr>
                        <a:t>M0.5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/>
                        <a:t>Alternators Efficiency</a:t>
                      </a:r>
                      <a:r>
                        <a:rPr lang="en-GB" sz="1000" baseline="0" dirty="0" smtClean="0"/>
                        <a:t> </a:t>
                      </a:r>
                      <a:r>
                        <a:rPr lang="en-GB" sz="1000" dirty="0" smtClean="0"/>
                        <a:t>(Idle – Result Card)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AlternatorsEfficiencyIdleResultsCard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AA_SmartIdleAlternatorsEfficiency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+mn-lt"/>
                        </a:rPr>
                        <a:t>M0.5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/>
                        <a:t>Smart Traction Current (A)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SmartTractionCurrent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AA_SmartTractionCurrent_Amps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+mn-lt"/>
                        </a:rPr>
                        <a:t>M0.5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/>
                        <a:t>Alternators Efficiency</a:t>
                      </a:r>
                      <a:r>
                        <a:rPr lang="en-GB" sz="1000" baseline="0" dirty="0" smtClean="0"/>
                        <a:t> </a:t>
                      </a:r>
                      <a:r>
                        <a:rPr lang="en-GB" sz="1000" dirty="0" smtClean="0"/>
                        <a:t>(Traction – Result Card)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AlternatorsEfficiencyTractionONResultsCard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AA_SmartTractionAlternatorEfficiency</a:t>
                      </a:r>
                      <a:b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/>
                      </a:r>
                      <a:b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+mn-lt"/>
                        </a:rPr>
                        <a:t>M0.5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/>
                        <a:t>Smart Overrun Current (A)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SmartOverrunCurrent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AA_SmartOverrunCurrent_Amps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+mn-lt"/>
                        </a:rPr>
                        <a:t>M0.5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/>
                        <a:t>Alternators Efficiency</a:t>
                      </a:r>
                      <a:r>
                        <a:rPr lang="en-GB" sz="1000" baseline="0" dirty="0" smtClean="0"/>
                        <a:t> </a:t>
                      </a:r>
                      <a:r>
                        <a:rPr lang="en-GB" sz="1000" dirty="0" smtClean="0"/>
                        <a:t>(Overrun – Result Card)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AlternatorsEfficiencyOverrunResultsCard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AA_SmartOverrunAlternatorEfficiency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+mn-lt"/>
                        </a:rPr>
                        <a:t>M4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/>
                        <a:t>Compressor Flow Rate (l/s)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GetFlowRate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AA_CompressorFlowRate_LitrePerSec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+mn-lt"/>
                        </a:rPr>
                        <a:t>M6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/>
                        <a:t>Over-run Flag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OverrunFlag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AA_OverrunFlag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+mn-lt"/>
                        </a:rPr>
                        <a:t>M7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/>
                        <a:t>Engine Idle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E47E00"/>
                          </a:solidFill>
                          <a:effectLst/>
                          <a:latin typeface="+mn-lt"/>
                        </a:rPr>
                        <a:t>INTL_EngineIdleFlag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AA_EngineIdleFlag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+mn-lt"/>
                        </a:rPr>
                        <a:t>M8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/>
                        <a:t>Compressor Flag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 err="1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CompressorFlag</a:t>
                      </a:r>
                      <a:endParaRPr lang="en-GB" sz="1000" b="0" i="0" u="none" strike="noStrike" dirty="0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AA_CompressorFlag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+mn-lt"/>
                        </a:rPr>
                        <a:t>M13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/>
                        <a:t>Total cycle FC (Grams)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TotalCycleFuelConsumptionGrams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AA_TotalCycleFC_Grams</a:t>
                      </a: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/>
                      </a:r>
                      <a:b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+mn-lt"/>
                        </a:rPr>
                        <a:t>M13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/>
                        <a:t>Total cycle FC ( LITRES 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 err="1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TotalCycleFuelConsumptionLitres</a:t>
                      </a:r>
                      <a:endParaRPr lang="en-GB" sz="1000" b="0" i="0" u="none" strike="noStrike" dirty="0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AA_TotalCycleFC_Litres</a:t>
                      </a: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/>
                      </a:r>
                      <a:b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73723" y="273538"/>
            <a:ext cx="4183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Tabulated List of Reported Logged Signals: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30256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1562683"/>
              </p:ext>
            </p:extLst>
          </p:nvPr>
        </p:nvGraphicFramePr>
        <p:xfrm>
          <a:off x="563825" y="578117"/>
          <a:ext cx="10941537" cy="1615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399"/>
                <a:gridCol w="1563077"/>
                <a:gridCol w="8464061"/>
              </a:tblGrid>
              <a:tr h="42444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Version</a:t>
                      </a:r>
                      <a:r>
                        <a:rPr lang="en-GB" sz="1200" baseline="0" dirty="0" smtClean="0"/>
                        <a:t> Number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Date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Changes</a:t>
                      </a:r>
                      <a:endParaRPr lang="en-GB" sz="1200" dirty="0"/>
                    </a:p>
                  </a:txBody>
                  <a:tcPr anchor="ctr"/>
                </a:tc>
              </a:tr>
              <a:tr h="198076"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V12</a:t>
                      </a:r>
                      <a:endParaRPr lang="en-GB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17/7/2015</a:t>
                      </a:r>
                      <a:endParaRPr lang="en-GB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aseline="0" dirty="0" smtClean="0"/>
                        <a:t>I - In module 12, prevented stop-start correction factor from divisions by zero</a:t>
                      </a:r>
                      <a:endParaRPr lang="en-GB" sz="8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 smtClean="0"/>
                        <a:t>M</a:t>
                      </a:r>
                      <a:r>
                        <a:rPr lang="en-GB" sz="800" baseline="0" dirty="0" smtClean="0"/>
                        <a:t> – In alternator model, code added to prevent zero alternator efficiencies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aseline="0" dirty="0" smtClean="0"/>
                        <a:t>N – Average alternator efficiency module added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aseline="0" dirty="0" smtClean="0"/>
                        <a:t>O – M9: “pre-existing Aux power” divided by engine speed &amp; corrected for units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aseline="0" dirty="0" smtClean="0"/>
                        <a:t>P – M11: “pre-existing Aux power” divided by engine speed &amp; corrected for units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aseline="0" dirty="0" smtClean="0"/>
                        <a:t>Q – M6: “pre-existing Aux power” corrected for units</a:t>
                      </a:r>
                    </a:p>
                  </a:txBody>
                  <a:tcPr anchor="ctr"/>
                </a:tc>
              </a:tr>
              <a:tr h="198076"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V13</a:t>
                      </a:r>
                      <a:endParaRPr lang="en-GB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4/8/2015</a:t>
                      </a:r>
                      <a:endParaRPr lang="en-GB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aseline="0" dirty="0" smtClean="0"/>
                        <a:t>R – M6: changed “Engine Drive Power” to “Internal Engine Power”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aseline="0" dirty="0" smtClean="0"/>
                        <a:t>S – M6: deleted “Pre-existing Power” and the divide by 1000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73723" y="225913"/>
            <a:ext cx="20629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Version Control Log: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31295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308445" y="382954"/>
            <a:ext cx="11367740" cy="4720492"/>
          </a:xfrm>
          <a:prstGeom prst="roundRect">
            <a:avLst>
              <a:gd name="adj" fmla="val 2007"/>
            </a:avLst>
          </a:prstGeom>
          <a:noFill/>
          <a:ln w="12700" cap="flat" cmpd="sng" algn="ctr">
            <a:solidFill>
              <a:schemeClr val="accent1">
                <a:shade val="50000"/>
              </a:schemeClr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/>
          <p:cNvSpPr/>
          <p:nvPr/>
        </p:nvSpPr>
        <p:spPr>
          <a:xfrm>
            <a:off x="762359" y="2644077"/>
            <a:ext cx="1160222" cy="3315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 smtClean="0"/>
              <a:t>Bus Parameterisation</a:t>
            </a:r>
            <a:endParaRPr lang="en-GB" sz="800" dirty="0"/>
          </a:p>
        </p:txBody>
      </p:sp>
      <p:sp>
        <p:nvSpPr>
          <p:cNvPr id="34" name="Rectangle 33"/>
          <p:cNvSpPr/>
          <p:nvPr/>
        </p:nvSpPr>
        <p:spPr>
          <a:xfrm>
            <a:off x="758452" y="3070016"/>
            <a:ext cx="1160222" cy="3315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 smtClean="0"/>
              <a:t>Boundary Conditions</a:t>
            </a:r>
            <a:endParaRPr lang="en-GB" sz="800" dirty="0"/>
          </a:p>
        </p:txBody>
      </p:sp>
      <p:sp>
        <p:nvSpPr>
          <p:cNvPr id="35" name="Rectangle 34"/>
          <p:cNvSpPr/>
          <p:nvPr/>
        </p:nvSpPr>
        <p:spPr>
          <a:xfrm>
            <a:off x="762360" y="3495955"/>
            <a:ext cx="1160222" cy="3315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 smtClean="0"/>
              <a:t>Environmental Conditions</a:t>
            </a:r>
            <a:endParaRPr lang="en-GB" sz="800" dirty="0"/>
          </a:p>
        </p:txBody>
      </p:sp>
      <p:sp>
        <p:nvSpPr>
          <p:cNvPr id="39" name="Rectangle 38"/>
          <p:cNvSpPr/>
          <p:nvPr/>
        </p:nvSpPr>
        <p:spPr>
          <a:xfrm>
            <a:off x="6311287" y="4551034"/>
            <a:ext cx="1160222" cy="3315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 smtClean="0"/>
              <a:t>TECH LIST</a:t>
            </a:r>
            <a:endParaRPr lang="en-GB" sz="800" dirty="0"/>
          </a:p>
        </p:txBody>
      </p:sp>
      <p:sp>
        <p:nvSpPr>
          <p:cNvPr id="40" name="Rounded Rectangle 39"/>
          <p:cNvSpPr/>
          <p:nvPr/>
        </p:nvSpPr>
        <p:spPr>
          <a:xfrm>
            <a:off x="687487" y="2565090"/>
            <a:ext cx="1297617" cy="1326969"/>
          </a:xfrm>
          <a:prstGeom prst="roundRect">
            <a:avLst>
              <a:gd name="adj" fmla="val 3444"/>
            </a:avLst>
          </a:prstGeom>
          <a:noFill/>
          <a:ln w="12700" cap="flat" cmpd="sng" algn="ctr">
            <a:solidFill>
              <a:srgbClr val="FF0000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TextBox 40"/>
          <p:cNvSpPr txBox="1"/>
          <p:nvPr/>
        </p:nvSpPr>
        <p:spPr>
          <a:xfrm>
            <a:off x="593966" y="2243012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</a:t>
            </a:r>
            <a:r>
              <a:rPr lang="en-GB" dirty="0" smtClean="0"/>
              <a:t>nputs</a:t>
            </a:r>
            <a:endParaRPr lang="en-GB" dirty="0"/>
          </a:p>
        </p:txBody>
      </p:sp>
      <p:sp>
        <p:nvSpPr>
          <p:cNvPr id="42" name="Rounded Rectangle 41"/>
          <p:cNvSpPr/>
          <p:nvPr/>
        </p:nvSpPr>
        <p:spPr>
          <a:xfrm>
            <a:off x="6232507" y="4486031"/>
            <a:ext cx="1297617" cy="465014"/>
          </a:xfrm>
          <a:prstGeom prst="roundRect">
            <a:avLst>
              <a:gd name="adj" fmla="val 3444"/>
            </a:avLst>
          </a:prstGeom>
          <a:noFill/>
          <a:ln w="12700" cap="flat" cmpd="sng" algn="ctr">
            <a:solidFill>
              <a:srgbClr val="FF0000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TextBox 42"/>
          <p:cNvSpPr txBox="1"/>
          <p:nvPr/>
        </p:nvSpPr>
        <p:spPr>
          <a:xfrm>
            <a:off x="6107724" y="4177323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</a:t>
            </a:r>
            <a:r>
              <a:rPr lang="en-GB" dirty="0" smtClean="0"/>
              <a:t>nputs</a:t>
            </a:r>
            <a:endParaRPr lang="en-GB" dirty="0"/>
          </a:p>
        </p:txBody>
      </p:sp>
      <p:sp>
        <p:nvSpPr>
          <p:cNvPr id="44" name="Rounded Rectangle 43"/>
          <p:cNvSpPr/>
          <p:nvPr/>
        </p:nvSpPr>
        <p:spPr>
          <a:xfrm>
            <a:off x="2517417" y="3072527"/>
            <a:ext cx="755444" cy="306945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 smtClean="0">
                <a:solidFill>
                  <a:srgbClr val="000000"/>
                </a:solidFill>
              </a:rPr>
              <a:t>Energy Balance</a:t>
            </a:r>
            <a:endParaRPr lang="en-GB" sz="800" dirty="0">
              <a:solidFill>
                <a:srgbClr val="000000"/>
              </a:solidFill>
            </a:endParaRPr>
          </a:p>
        </p:txBody>
      </p:sp>
      <p:cxnSp>
        <p:nvCxnSpPr>
          <p:cNvPr id="46" name="Straight Arrow Connector 45"/>
          <p:cNvCxnSpPr>
            <a:stCxn id="40" idx="3"/>
            <a:endCxn id="44" idx="1"/>
          </p:cNvCxnSpPr>
          <p:nvPr/>
        </p:nvCxnSpPr>
        <p:spPr>
          <a:xfrm flipV="1">
            <a:off x="1985104" y="3226000"/>
            <a:ext cx="532313" cy="25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47" name="Rounded Rectangle 46"/>
          <p:cNvSpPr/>
          <p:nvPr/>
        </p:nvSpPr>
        <p:spPr>
          <a:xfrm>
            <a:off x="3703236" y="2699562"/>
            <a:ext cx="841145" cy="239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Heating</a:t>
            </a:r>
            <a:endParaRPr lang="en-GB" sz="600" dirty="0"/>
          </a:p>
        </p:txBody>
      </p:sp>
      <p:sp>
        <p:nvSpPr>
          <p:cNvPr id="48" name="Rounded Rectangle 47"/>
          <p:cNvSpPr/>
          <p:nvPr/>
        </p:nvSpPr>
        <p:spPr>
          <a:xfrm>
            <a:off x="3707144" y="3102053"/>
            <a:ext cx="841145" cy="239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Ventilation</a:t>
            </a:r>
            <a:endParaRPr lang="en-GB" sz="600" dirty="0"/>
          </a:p>
        </p:txBody>
      </p:sp>
      <p:sp>
        <p:nvSpPr>
          <p:cNvPr id="49" name="Rounded Rectangle 48"/>
          <p:cNvSpPr/>
          <p:nvPr/>
        </p:nvSpPr>
        <p:spPr>
          <a:xfrm>
            <a:off x="3711052" y="3520173"/>
            <a:ext cx="841145" cy="239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Cooling</a:t>
            </a:r>
            <a:endParaRPr lang="en-GB" sz="600" dirty="0"/>
          </a:p>
        </p:txBody>
      </p:sp>
      <p:sp>
        <p:nvSpPr>
          <p:cNvPr id="50" name="Rounded Rectangle 49"/>
          <p:cNvSpPr/>
          <p:nvPr/>
        </p:nvSpPr>
        <p:spPr>
          <a:xfrm>
            <a:off x="3657337" y="2633784"/>
            <a:ext cx="938110" cy="1180123"/>
          </a:xfrm>
          <a:prstGeom prst="roundRect">
            <a:avLst>
              <a:gd name="adj" fmla="val 3444"/>
            </a:avLst>
          </a:prstGeom>
          <a:noFill/>
          <a:ln w="12700" cap="flat" cmpd="sng" algn="ctr">
            <a:solidFill>
              <a:srgbClr val="7030A0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TextBox 52"/>
          <p:cNvSpPr txBox="1"/>
          <p:nvPr/>
        </p:nvSpPr>
        <p:spPr>
          <a:xfrm>
            <a:off x="3556000" y="2438400"/>
            <a:ext cx="103425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Phase Definition</a:t>
            </a:r>
            <a:endParaRPr lang="en-GB" sz="1000" dirty="0"/>
          </a:p>
        </p:txBody>
      </p:sp>
      <p:cxnSp>
        <p:nvCxnSpPr>
          <p:cNvPr id="54" name="Straight Arrow Connector 53"/>
          <p:cNvCxnSpPr>
            <a:stCxn id="44" idx="3"/>
            <a:endCxn id="50" idx="1"/>
          </p:cNvCxnSpPr>
          <p:nvPr/>
        </p:nvCxnSpPr>
        <p:spPr>
          <a:xfrm flipV="1">
            <a:off x="3272861" y="3223846"/>
            <a:ext cx="384476" cy="21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3954585" y="2899509"/>
            <a:ext cx="33855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rgbClr val="FF0000"/>
                </a:solidFill>
              </a:rPr>
              <a:t>OR</a:t>
            </a:r>
            <a:endParaRPr lang="en-GB" sz="1000" dirty="0">
              <a:solidFill>
                <a:srgbClr val="FF0000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3958493" y="3302002"/>
            <a:ext cx="33855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rgbClr val="FF0000"/>
                </a:solidFill>
              </a:rPr>
              <a:t>OR</a:t>
            </a:r>
            <a:endParaRPr lang="en-GB" sz="1000" dirty="0">
              <a:solidFill>
                <a:srgbClr val="FF0000"/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3372703" y="1698418"/>
            <a:ext cx="1160222" cy="3315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 smtClean="0"/>
              <a:t>Aux. Heater</a:t>
            </a:r>
            <a:endParaRPr lang="en-GB" sz="800" dirty="0"/>
          </a:p>
        </p:txBody>
      </p:sp>
      <p:sp>
        <p:nvSpPr>
          <p:cNvPr id="63" name="Rounded Rectangle 62"/>
          <p:cNvSpPr/>
          <p:nvPr/>
        </p:nvSpPr>
        <p:spPr>
          <a:xfrm>
            <a:off x="3297830" y="1629509"/>
            <a:ext cx="1297617" cy="465014"/>
          </a:xfrm>
          <a:prstGeom prst="roundRect">
            <a:avLst>
              <a:gd name="adj" fmla="val 3444"/>
            </a:avLst>
          </a:prstGeom>
          <a:noFill/>
          <a:ln w="12700" cap="flat" cmpd="sng" algn="ctr">
            <a:solidFill>
              <a:srgbClr val="FF0000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TextBox 63"/>
          <p:cNvSpPr txBox="1"/>
          <p:nvPr/>
        </p:nvSpPr>
        <p:spPr>
          <a:xfrm>
            <a:off x="3212123" y="1336431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</a:t>
            </a:r>
            <a:r>
              <a:rPr lang="en-GB" dirty="0" smtClean="0"/>
              <a:t>nputs</a:t>
            </a:r>
            <a:endParaRPr lang="en-GB" dirty="0"/>
          </a:p>
        </p:txBody>
      </p:sp>
      <p:sp>
        <p:nvSpPr>
          <p:cNvPr id="68" name="TextBox 67"/>
          <p:cNvSpPr txBox="1"/>
          <p:nvPr/>
        </p:nvSpPr>
        <p:spPr>
          <a:xfrm>
            <a:off x="4693140" y="2473568"/>
            <a:ext cx="7088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 smtClean="0"/>
              <a:t>IF heating</a:t>
            </a:r>
            <a:endParaRPr lang="en-GB" sz="1000" b="1" dirty="0"/>
          </a:p>
        </p:txBody>
      </p:sp>
      <p:cxnSp>
        <p:nvCxnSpPr>
          <p:cNvPr id="71" name="Straight Arrow Connector 70"/>
          <p:cNvCxnSpPr>
            <a:endCxn id="75" idx="1"/>
          </p:cNvCxnSpPr>
          <p:nvPr/>
        </p:nvCxnSpPr>
        <p:spPr>
          <a:xfrm>
            <a:off x="5963139" y="2473568"/>
            <a:ext cx="834990" cy="16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6467231" y="2270371"/>
            <a:ext cx="3674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 smtClean="0">
                <a:solidFill>
                  <a:srgbClr val="FF0000"/>
                </a:solidFill>
              </a:rPr>
              <a:t>Yes</a:t>
            </a:r>
            <a:endParaRPr lang="en-GB" sz="1000" b="1" dirty="0">
              <a:solidFill>
                <a:srgbClr val="FF0000"/>
              </a:solidFill>
            </a:endParaRPr>
          </a:p>
        </p:txBody>
      </p:sp>
      <p:sp>
        <p:nvSpPr>
          <p:cNvPr id="75" name="Rounded Rectangle 74"/>
          <p:cNvSpPr/>
          <p:nvPr/>
        </p:nvSpPr>
        <p:spPr>
          <a:xfrm>
            <a:off x="6798129" y="2285347"/>
            <a:ext cx="1001625" cy="3797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Zero Energy Required for Heating to maintain minimum acceptable cabin temp</a:t>
            </a:r>
            <a:endParaRPr lang="en-GB" sz="600" dirty="0"/>
          </a:p>
        </p:txBody>
      </p:sp>
      <p:cxnSp>
        <p:nvCxnSpPr>
          <p:cNvPr id="76" name="Straight Arrow Connector 75"/>
          <p:cNvCxnSpPr>
            <a:stCxn id="112" idx="0"/>
            <a:endCxn id="85" idx="2"/>
          </p:cNvCxnSpPr>
          <p:nvPr/>
        </p:nvCxnSpPr>
        <p:spPr>
          <a:xfrm flipV="1">
            <a:off x="6021754" y="1812487"/>
            <a:ext cx="0" cy="5243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5986586" y="2024189"/>
            <a:ext cx="3353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 smtClean="0">
                <a:solidFill>
                  <a:srgbClr val="FF0000"/>
                </a:solidFill>
              </a:rPr>
              <a:t>No</a:t>
            </a:r>
            <a:endParaRPr lang="en-GB" sz="1000" b="1" dirty="0">
              <a:solidFill>
                <a:srgbClr val="FF0000"/>
              </a:solidFill>
            </a:endParaRPr>
          </a:p>
        </p:txBody>
      </p:sp>
      <p:sp>
        <p:nvSpPr>
          <p:cNvPr id="85" name="Rounded Rectangle 84"/>
          <p:cNvSpPr/>
          <p:nvPr/>
        </p:nvSpPr>
        <p:spPr>
          <a:xfrm>
            <a:off x="5494215" y="1505542"/>
            <a:ext cx="1055077" cy="306945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 smtClean="0">
                <a:solidFill>
                  <a:srgbClr val="000000"/>
                </a:solidFill>
              </a:rPr>
              <a:t>Aux. heater Fuelling Calculation</a:t>
            </a:r>
            <a:endParaRPr lang="en-GB" sz="800" dirty="0">
              <a:solidFill>
                <a:srgbClr val="000000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4684131" y="1457570"/>
            <a:ext cx="7938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Waste Heat</a:t>
            </a:r>
            <a:endParaRPr lang="en-GB" sz="1000" dirty="0"/>
          </a:p>
        </p:txBody>
      </p:sp>
      <p:sp>
        <p:nvSpPr>
          <p:cNvPr id="91" name="TextBox 90"/>
          <p:cNvSpPr txBox="1"/>
          <p:nvPr/>
        </p:nvSpPr>
        <p:spPr>
          <a:xfrm>
            <a:off x="4703668" y="2203938"/>
            <a:ext cx="7938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Waste Heat</a:t>
            </a:r>
            <a:endParaRPr lang="en-GB" sz="1000" dirty="0"/>
          </a:p>
        </p:txBody>
      </p:sp>
      <p:sp>
        <p:nvSpPr>
          <p:cNvPr id="92" name="Rounded Rectangle 91"/>
          <p:cNvSpPr/>
          <p:nvPr/>
        </p:nvSpPr>
        <p:spPr>
          <a:xfrm>
            <a:off x="10412746" y="1453009"/>
            <a:ext cx="1001625" cy="40705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Fuelling </a:t>
            </a:r>
            <a:r>
              <a:rPr lang="en-GB" sz="600" dirty="0"/>
              <a:t>Amount Calculated to maintain minimum acceptable cabin </a:t>
            </a:r>
            <a:r>
              <a:rPr lang="en-GB" sz="600" dirty="0" smtClean="0"/>
              <a:t>temp</a:t>
            </a:r>
            <a:endParaRPr lang="en-GB" sz="600" dirty="0"/>
          </a:p>
        </p:txBody>
      </p:sp>
      <p:cxnSp>
        <p:nvCxnSpPr>
          <p:cNvPr id="93" name="Straight Arrow Connector 92"/>
          <p:cNvCxnSpPr>
            <a:stCxn id="85" idx="3"/>
            <a:endCxn id="92" idx="1"/>
          </p:cNvCxnSpPr>
          <p:nvPr/>
        </p:nvCxnSpPr>
        <p:spPr>
          <a:xfrm flipV="1">
            <a:off x="6549292" y="1656536"/>
            <a:ext cx="3863454" cy="24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96" name="Straight Arrow Connector 95"/>
          <p:cNvCxnSpPr>
            <a:stCxn id="48" idx="3"/>
            <a:endCxn id="99" idx="1"/>
          </p:cNvCxnSpPr>
          <p:nvPr/>
        </p:nvCxnSpPr>
        <p:spPr>
          <a:xfrm flipV="1">
            <a:off x="4548289" y="3206294"/>
            <a:ext cx="2261563" cy="153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99" name="Rounded Rectangle 98"/>
          <p:cNvSpPr/>
          <p:nvPr/>
        </p:nvSpPr>
        <p:spPr>
          <a:xfrm>
            <a:off x="6809852" y="3063630"/>
            <a:ext cx="1001625" cy="28532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Zero Power Required for maintaining acceptable cabin temp</a:t>
            </a:r>
            <a:endParaRPr lang="en-GB" sz="600" dirty="0"/>
          </a:p>
        </p:txBody>
      </p:sp>
      <p:sp>
        <p:nvSpPr>
          <p:cNvPr id="100" name="TextBox 99"/>
          <p:cNvSpPr txBox="1"/>
          <p:nvPr/>
        </p:nvSpPr>
        <p:spPr>
          <a:xfrm>
            <a:off x="4720494" y="3008921"/>
            <a:ext cx="90120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 smtClean="0"/>
              <a:t>IF Ventilation</a:t>
            </a:r>
            <a:endParaRPr lang="en-GB" sz="1000" b="1" dirty="0"/>
          </a:p>
        </p:txBody>
      </p:sp>
      <p:sp>
        <p:nvSpPr>
          <p:cNvPr id="101" name="Rounded Rectangle 100"/>
          <p:cNvSpPr/>
          <p:nvPr/>
        </p:nvSpPr>
        <p:spPr>
          <a:xfrm>
            <a:off x="5470770" y="3486744"/>
            <a:ext cx="1008184" cy="306945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 smtClean="0">
                <a:solidFill>
                  <a:srgbClr val="000000"/>
                </a:solidFill>
              </a:rPr>
              <a:t>AC compressor power Calculation</a:t>
            </a:r>
            <a:endParaRPr lang="en-GB" sz="800" dirty="0">
              <a:solidFill>
                <a:srgbClr val="000000"/>
              </a:solidFill>
            </a:endParaRPr>
          </a:p>
        </p:txBody>
      </p:sp>
      <p:cxnSp>
        <p:nvCxnSpPr>
          <p:cNvPr id="103" name="Straight Arrow Connector 102"/>
          <p:cNvCxnSpPr>
            <a:stCxn id="49" idx="3"/>
            <a:endCxn id="101" idx="1"/>
          </p:cNvCxnSpPr>
          <p:nvPr/>
        </p:nvCxnSpPr>
        <p:spPr>
          <a:xfrm>
            <a:off x="4552197" y="3639717"/>
            <a:ext cx="918573" cy="5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05" name="TextBox 104"/>
          <p:cNvSpPr txBox="1"/>
          <p:nvPr/>
        </p:nvSpPr>
        <p:spPr>
          <a:xfrm>
            <a:off x="4732217" y="3442675"/>
            <a:ext cx="7056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 smtClean="0"/>
              <a:t>IF Cooling</a:t>
            </a:r>
            <a:endParaRPr lang="en-GB" sz="1000" b="1" dirty="0"/>
          </a:p>
        </p:txBody>
      </p:sp>
      <p:sp>
        <p:nvSpPr>
          <p:cNvPr id="107" name="Rounded Rectangle 106"/>
          <p:cNvSpPr/>
          <p:nvPr/>
        </p:nvSpPr>
        <p:spPr>
          <a:xfrm>
            <a:off x="7970438" y="3496730"/>
            <a:ext cx="1001625" cy="29373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AC power required to maintain maximum acceptable cabin temp</a:t>
            </a:r>
            <a:endParaRPr lang="en-GB" sz="600" dirty="0"/>
          </a:p>
        </p:txBody>
      </p:sp>
      <p:cxnSp>
        <p:nvCxnSpPr>
          <p:cNvPr id="109" name="Straight Arrow Connector 108"/>
          <p:cNvCxnSpPr>
            <a:stCxn id="101" idx="3"/>
            <a:endCxn id="107" idx="1"/>
          </p:cNvCxnSpPr>
          <p:nvPr/>
        </p:nvCxnSpPr>
        <p:spPr>
          <a:xfrm>
            <a:off x="6478954" y="3640217"/>
            <a:ext cx="1491484" cy="33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12" name="Rectangle 111"/>
          <p:cNvSpPr/>
          <p:nvPr/>
        </p:nvSpPr>
        <p:spPr>
          <a:xfrm>
            <a:off x="5525477" y="2336800"/>
            <a:ext cx="992554" cy="35169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 smtClean="0"/>
              <a:t>Is Engine Waste Heat Sufficient?</a:t>
            </a:r>
            <a:endParaRPr lang="en-GB" sz="800" dirty="0"/>
          </a:p>
        </p:txBody>
      </p:sp>
      <p:cxnSp>
        <p:nvCxnSpPr>
          <p:cNvPr id="114" name="Elbow Connector 113"/>
          <p:cNvCxnSpPr>
            <a:stCxn id="47" idx="3"/>
            <a:endCxn id="112" idx="1"/>
          </p:cNvCxnSpPr>
          <p:nvPr/>
        </p:nvCxnSpPr>
        <p:spPr>
          <a:xfrm flipV="1">
            <a:off x="4544381" y="2512646"/>
            <a:ext cx="981096" cy="306460"/>
          </a:xfrm>
          <a:prstGeom prst="bentConnector3">
            <a:avLst>
              <a:gd name="adj1" fmla="val 22119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17" name="Elbow Connector 116"/>
          <p:cNvCxnSpPr>
            <a:stCxn id="63" idx="3"/>
          </p:cNvCxnSpPr>
          <p:nvPr/>
        </p:nvCxnSpPr>
        <p:spPr>
          <a:xfrm>
            <a:off x="4595447" y="1862016"/>
            <a:ext cx="922214" cy="529491"/>
          </a:xfrm>
          <a:prstGeom prst="bentConnector3">
            <a:avLst>
              <a:gd name="adj1" fmla="val 18644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20" name="Elbow Connector 119"/>
          <p:cNvCxnSpPr>
            <a:stCxn id="63" idx="3"/>
            <a:endCxn id="85" idx="1"/>
          </p:cNvCxnSpPr>
          <p:nvPr/>
        </p:nvCxnSpPr>
        <p:spPr>
          <a:xfrm flipV="1">
            <a:off x="4595447" y="1659015"/>
            <a:ext cx="898768" cy="203001"/>
          </a:xfrm>
          <a:prstGeom prst="bentConnector3">
            <a:avLst>
              <a:gd name="adj1" fmla="val 18696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25" name="Rectangle 124"/>
          <p:cNvSpPr/>
          <p:nvPr/>
        </p:nvSpPr>
        <p:spPr>
          <a:xfrm>
            <a:off x="5541471" y="701955"/>
            <a:ext cx="1160222" cy="3315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 smtClean="0"/>
              <a:t>Ventilation</a:t>
            </a:r>
            <a:endParaRPr lang="en-GB" sz="800" dirty="0"/>
          </a:p>
        </p:txBody>
      </p:sp>
      <p:sp>
        <p:nvSpPr>
          <p:cNvPr id="126" name="Rounded Rectangle 125"/>
          <p:cNvSpPr/>
          <p:nvPr/>
        </p:nvSpPr>
        <p:spPr>
          <a:xfrm>
            <a:off x="5470505" y="636954"/>
            <a:ext cx="1297617" cy="465014"/>
          </a:xfrm>
          <a:prstGeom prst="roundRect">
            <a:avLst>
              <a:gd name="adj" fmla="val 3444"/>
            </a:avLst>
          </a:prstGeom>
          <a:noFill/>
          <a:ln w="12700" cap="flat" cmpd="sng" algn="ctr">
            <a:solidFill>
              <a:srgbClr val="FF0000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7" name="TextBox 126"/>
          <p:cNvSpPr txBox="1"/>
          <p:nvPr/>
        </p:nvSpPr>
        <p:spPr>
          <a:xfrm>
            <a:off x="5361354" y="336061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</a:t>
            </a:r>
            <a:r>
              <a:rPr lang="en-GB" dirty="0" smtClean="0"/>
              <a:t>nputs</a:t>
            </a:r>
            <a:endParaRPr lang="en-GB" dirty="0"/>
          </a:p>
        </p:txBody>
      </p:sp>
      <p:sp>
        <p:nvSpPr>
          <p:cNvPr id="132" name="Rounded Rectangle 131"/>
          <p:cNvSpPr/>
          <p:nvPr/>
        </p:nvSpPr>
        <p:spPr>
          <a:xfrm>
            <a:off x="7966531" y="734646"/>
            <a:ext cx="817963" cy="2618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Ventilation Power </a:t>
            </a:r>
          </a:p>
          <a:p>
            <a:pPr algn="ctr"/>
            <a:r>
              <a:rPr lang="en-GB" sz="600" dirty="0" smtClean="0"/>
              <a:t>(High / Low)</a:t>
            </a:r>
            <a:endParaRPr lang="en-GB" sz="600" dirty="0"/>
          </a:p>
        </p:txBody>
      </p:sp>
      <p:cxnSp>
        <p:nvCxnSpPr>
          <p:cNvPr id="134" name="Straight Arrow Connector 133"/>
          <p:cNvCxnSpPr>
            <a:stCxn id="125" idx="3"/>
            <a:endCxn id="132" idx="1"/>
          </p:cNvCxnSpPr>
          <p:nvPr/>
        </p:nvCxnSpPr>
        <p:spPr>
          <a:xfrm flipV="1">
            <a:off x="6701693" y="865555"/>
            <a:ext cx="1264838" cy="21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69" name="TextBox 168"/>
          <p:cNvSpPr txBox="1"/>
          <p:nvPr/>
        </p:nvSpPr>
        <p:spPr>
          <a:xfrm>
            <a:off x="6432066" y="3993660"/>
            <a:ext cx="91563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 smtClean="0"/>
              <a:t>IF Mechanical</a:t>
            </a:r>
            <a:endParaRPr lang="en-GB" sz="1000" b="1" dirty="0"/>
          </a:p>
        </p:txBody>
      </p:sp>
      <p:sp>
        <p:nvSpPr>
          <p:cNvPr id="172" name="Rounded Rectangle 171"/>
          <p:cNvSpPr/>
          <p:nvPr/>
        </p:nvSpPr>
        <p:spPr>
          <a:xfrm>
            <a:off x="9138832" y="3899222"/>
            <a:ext cx="1001625" cy="29373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AC power required to maintain maximum acceptable cabin temp</a:t>
            </a:r>
            <a:endParaRPr lang="en-GB" sz="600" dirty="0"/>
          </a:p>
        </p:txBody>
      </p:sp>
      <p:cxnSp>
        <p:nvCxnSpPr>
          <p:cNvPr id="174" name="Elbow Connector 173"/>
          <p:cNvCxnSpPr>
            <a:stCxn id="101" idx="3"/>
            <a:endCxn id="172" idx="1"/>
          </p:cNvCxnSpPr>
          <p:nvPr/>
        </p:nvCxnSpPr>
        <p:spPr>
          <a:xfrm>
            <a:off x="6478954" y="3640217"/>
            <a:ext cx="2659878" cy="405871"/>
          </a:xfrm>
          <a:prstGeom prst="bentConnector3">
            <a:avLst>
              <a:gd name="adj1" fmla="val 1813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76" name="TextBox 175"/>
          <p:cNvSpPr txBox="1"/>
          <p:nvPr/>
        </p:nvSpPr>
        <p:spPr>
          <a:xfrm>
            <a:off x="6451603" y="3450491"/>
            <a:ext cx="78739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 smtClean="0"/>
              <a:t>IF Electrical</a:t>
            </a:r>
            <a:endParaRPr lang="en-GB" sz="1000" b="1" dirty="0"/>
          </a:p>
        </p:txBody>
      </p:sp>
      <p:sp>
        <p:nvSpPr>
          <p:cNvPr id="190" name="Rounded Rectangle 189"/>
          <p:cNvSpPr/>
          <p:nvPr/>
        </p:nvSpPr>
        <p:spPr>
          <a:xfrm>
            <a:off x="7862278" y="668214"/>
            <a:ext cx="1164492" cy="4271109"/>
          </a:xfrm>
          <a:prstGeom prst="roundRect">
            <a:avLst>
              <a:gd name="adj" fmla="val 3444"/>
            </a:avLst>
          </a:prstGeom>
          <a:noFill/>
          <a:ln w="12700" cap="flat" cmpd="sng" algn="ctr">
            <a:solidFill>
              <a:schemeClr val="bg1">
                <a:lumMod val="65000"/>
              </a:schemeClr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1" name="TextBox 190"/>
          <p:cNvSpPr txBox="1"/>
          <p:nvPr/>
        </p:nvSpPr>
        <p:spPr>
          <a:xfrm>
            <a:off x="7780215" y="441570"/>
            <a:ext cx="13308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SUM: Electrical Power</a:t>
            </a:r>
            <a:endParaRPr lang="en-GB" sz="1000" dirty="0"/>
          </a:p>
        </p:txBody>
      </p:sp>
      <p:cxnSp>
        <p:nvCxnSpPr>
          <p:cNvPr id="194" name="Straight Connector 193"/>
          <p:cNvCxnSpPr/>
          <p:nvPr/>
        </p:nvCxnSpPr>
        <p:spPr>
          <a:xfrm>
            <a:off x="8389815" y="1047262"/>
            <a:ext cx="0" cy="236806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97" name="Oval 196"/>
          <p:cNvSpPr/>
          <p:nvPr/>
        </p:nvSpPr>
        <p:spPr>
          <a:xfrm>
            <a:off x="8264770" y="2090616"/>
            <a:ext cx="234461" cy="218831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+</a:t>
            </a:r>
            <a:endParaRPr lang="en-GB" dirty="0"/>
          </a:p>
        </p:txBody>
      </p:sp>
      <p:sp>
        <p:nvSpPr>
          <p:cNvPr id="198" name="Rounded Rectangle 197"/>
          <p:cNvSpPr/>
          <p:nvPr/>
        </p:nvSpPr>
        <p:spPr>
          <a:xfrm>
            <a:off x="9085385" y="3845169"/>
            <a:ext cx="1164492" cy="1094154"/>
          </a:xfrm>
          <a:prstGeom prst="roundRect">
            <a:avLst>
              <a:gd name="adj" fmla="val 3444"/>
            </a:avLst>
          </a:prstGeom>
          <a:noFill/>
          <a:ln w="12700" cap="flat" cmpd="sng" algn="ctr">
            <a:solidFill>
              <a:srgbClr val="FF0000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9" name="TextBox 198"/>
          <p:cNvSpPr txBox="1"/>
          <p:nvPr/>
        </p:nvSpPr>
        <p:spPr>
          <a:xfrm>
            <a:off x="8995507" y="3634155"/>
            <a:ext cx="113685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Mechanical Power</a:t>
            </a:r>
            <a:endParaRPr lang="en-GB" sz="1000" dirty="0"/>
          </a:p>
        </p:txBody>
      </p:sp>
      <p:cxnSp>
        <p:nvCxnSpPr>
          <p:cNvPr id="203" name="Straight Connector 202"/>
          <p:cNvCxnSpPr>
            <a:stCxn id="39" idx="3"/>
            <a:endCxn id="208" idx="3"/>
          </p:cNvCxnSpPr>
          <p:nvPr/>
        </p:nvCxnSpPr>
        <p:spPr>
          <a:xfrm flipV="1">
            <a:off x="7471509" y="4710722"/>
            <a:ext cx="3876431" cy="6111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4" name="Rounded Rectangle 203"/>
          <p:cNvSpPr/>
          <p:nvPr/>
        </p:nvSpPr>
        <p:spPr>
          <a:xfrm>
            <a:off x="9197455" y="4622799"/>
            <a:ext cx="864854" cy="183661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Account for TECH list Benefits</a:t>
            </a:r>
            <a:endParaRPr lang="en-GB" sz="600" dirty="0"/>
          </a:p>
        </p:txBody>
      </p:sp>
      <p:sp>
        <p:nvSpPr>
          <p:cNvPr id="205" name="Rounded Rectangle 204"/>
          <p:cNvSpPr/>
          <p:nvPr/>
        </p:nvSpPr>
        <p:spPr>
          <a:xfrm>
            <a:off x="8029055" y="4626708"/>
            <a:ext cx="864854" cy="183661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Account for TECH list Benefits</a:t>
            </a:r>
            <a:endParaRPr lang="en-GB" sz="600" dirty="0"/>
          </a:p>
        </p:txBody>
      </p:sp>
      <p:sp>
        <p:nvSpPr>
          <p:cNvPr id="206" name="Rounded Rectangle 205"/>
          <p:cNvSpPr/>
          <p:nvPr/>
        </p:nvSpPr>
        <p:spPr>
          <a:xfrm>
            <a:off x="10331939" y="1359877"/>
            <a:ext cx="1164492" cy="3583353"/>
          </a:xfrm>
          <a:prstGeom prst="roundRect">
            <a:avLst>
              <a:gd name="adj" fmla="val 3444"/>
            </a:avLst>
          </a:prstGeom>
          <a:noFill/>
          <a:ln w="12700" cap="flat" cmpd="sng" algn="ctr">
            <a:solidFill>
              <a:schemeClr val="bg1">
                <a:lumMod val="65000"/>
              </a:schemeClr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7" name="TextBox 206"/>
          <p:cNvSpPr txBox="1"/>
          <p:nvPr/>
        </p:nvSpPr>
        <p:spPr>
          <a:xfrm>
            <a:off x="10249876" y="1152770"/>
            <a:ext cx="104547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Average Fuelling</a:t>
            </a:r>
            <a:endParaRPr lang="en-GB" sz="1000" dirty="0"/>
          </a:p>
        </p:txBody>
      </p:sp>
      <p:sp>
        <p:nvSpPr>
          <p:cNvPr id="208" name="Rounded Rectangle 207"/>
          <p:cNvSpPr/>
          <p:nvPr/>
        </p:nvSpPr>
        <p:spPr>
          <a:xfrm>
            <a:off x="10483086" y="4618891"/>
            <a:ext cx="864854" cy="183661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Account for TECH list Benefits</a:t>
            </a:r>
            <a:endParaRPr lang="en-GB" sz="600" dirty="0"/>
          </a:p>
        </p:txBody>
      </p:sp>
      <p:sp>
        <p:nvSpPr>
          <p:cNvPr id="222" name="Rectangle 221"/>
          <p:cNvSpPr/>
          <p:nvPr/>
        </p:nvSpPr>
        <p:spPr>
          <a:xfrm>
            <a:off x="3736116" y="4226693"/>
            <a:ext cx="1160222" cy="3315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 smtClean="0"/>
              <a:t>AC-system</a:t>
            </a:r>
            <a:endParaRPr lang="en-GB" sz="800" dirty="0"/>
          </a:p>
        </p:txBody>
      </p:sp>
      <p:sp>
        <p:nvSpPr>
          <p:cNvPr id="223" name="Rounded Rectangle 222"/>
          <p:cNvSpPr/>
          <p:nvPr/>
        </p:nvSpPr>
        <p:spPr>
          <a:xfrm>
            <a:off x="3657337" y="4161692"/>
            <a:ext cx="1297617" cy="465014"/>
          </a:xfrm>
          <a:prstGeom prst="roundRect">
            <a:avLst>
              <a:gd name="adj" fmla="val 3444"/>
            </a:avLst>
          </a:prstGeom>
          <a:noFill/>
          <a:ln w="12700" cap="flat" cmpd="sng" algn="ctr">
            <a:solidFill>
              <a:srgbClr val="FF0000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4" name="TextBox 223"/>
          <p:cNvSpPr txBox="1"/>
          <p:nvPr/>
        </p:nvSpPr>
        <p:spPr>
          <a:xfrm>
            <a:off x="3555999" y="3852984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</a:t>
            </a:r>
            <a:r>
              <a:rPr lang="en-GB" dirty="0" smtClean="0"/>
              <a:t>nputs</a:t>
            </a:r>
            <a:endParaRPr lang="en-GB" dirty="0"/>
          </a:p>
        </p:txBody>
      </p:sp>
      <p:cxnSp>
        <p:nvCxnSpPr>
          <p:cNvPr id="226" name="Elbow Connector 225"/>
          <p:cNvCxnSpPr>
            <a:stCxn id="222" idx="3"/>
            <a:endCxn id="101" idx="2"/>
          </p:cNvCxnSpPr>
          <p:nvPr/>
        </p:nvCxnSpPr>
        <p:spPr>
          <a:xfrm flipV="1">
            <a:off x="4896338" y="3793689"/>
            <a:ext cx="1078524" cy="598803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29" name="TextBox 228"/>
          <p:cNvSpPr txBox="1"/>
          <p:nvPr/>
        </p:nvSpPr>
        <p:spPr>
          <a:xfrm>
            <a:off x="202329" y="63416"/>
            <a:ext cx="2582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Steady State HVAC Model</a:t>
            </a:r>
            <a:endParaRPr lang="en-GB" dirty="0"/>
          </a:p>
        </p:txBody>
      </p:sp>
      <p:sp>
        <p:nvSpPr>
          <p:cNvPr id="230" name="Snip Single Corner Rectangle 229"/>
          <p:cNvSpPr/>
          <p:nvPr/>
        </p:nvSpPr>
        <p:spPr>
          <a:xfrm>
            <a:off x="301746" y="5843158"/>
            <a:ext cx="505721" cy="137823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231" name="Rectangle 230"/>
          <p:cNvSpPr/>
          <p:nvPr/>
        </p:nvSpPr>
        <p:spPr>
          <a:xfrm>
            <a:off x="303322" y="6012998"/>
            <a:ext cx="504146" cy="14350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232" name="Rounded Rectangle 231"/>
          <p:cNvSpPr/>
          <p:nvPr/>
        </p:nvSpPr>
        <p:spPr>
          <a:xfrm>
            <a:off x="301746" y="6199266"/>
            <a:ext cx="505721" cy="1430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233" name="TextBox 232"/>
          <p:cNvSpPr txBox="1"/>
          <p:nvPr/>
        </p:nvSpPr>
        <p:spPr>
          <a:xfrm>
            <a:off x="807467" y="5796468"/>
            <a:ext cx="208422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External Variables: </a:t>
            </a:r>
            <a:r>
              <a:rPr lang="en-GB" sz="800" dirty="0"/>
              <a:t>pre-existing VECTO signals</a:t>
            </a:r>
          </a:p>
        </p:txBody>
      </p:sp>
      <p:sp>
        <p:nvSpPr>
          <p:cNvPr id="234" name="TextBox 233"/>
          <p:cNvSpPr txBox="1"/>
          <p:nvPr/>
        </p:nvSpPr>
        <p:spPr>
          <a:xfrm>
            <a:off x="807467" y="5974297"/>
            <a:ext cx="192873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Lookup Maps / Scalars / GUI Input Values </a:t>
            </a:r>
            <a:endParaRPr lang="en-GB" sz="800" dirty="0"/>
          </a:p>
        </p:txBody>
      </p:sp>
      <p:sp>
        <p:nvSpPr>
          <p:cNvPr id="235" name="TextBox 234"/>
          <p:cNvSpPr txBox="1"/>
          <p:nvPr/>
        </p:nvSpPr>
        <p:spPr>
          <a:xfrm>
            <a:off x="807467" y="6160118"/>
            <a:ext cx="7312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Signal names</a:t>
            </a:r>
            <a:endParaRPr lang="en-GB" sz="800" dirty="0"/>
          </a:p>
        </p:txBody>
      </p:sp>
      <p:sp>
        <p:nvSpPr>
          <p:cNvPr id="236" name="Flowchart: Terminator 235"/>
          <p:cNvSpPr/>
          <p:nvPr/>
        </p:nvSpPr>
        <p:spPr>
          <a:xfrm>
            <a:off x="301745" y="6385356"/>
            <a:ext cx="505721" cy="145139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700" dirty="0" smtClean="0"/>
          </a:p>
        </p:txBody>
      </p:sp>
      <p:sp>
        <p:nvSpPr>
          <p:cNvPr id="237" name="TextBox 236"/>
          <p:cNvSpPr txBox="1"/>
          <p:nvPr/>
        </p:nvSpPr>
        <p:spPr>
          <a:xfrm>
            <a:off x="807466" y="6367991"/>
            <a:ext cx="12202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Signal information boxes</a:t>
            </a:r>
            <a:endParaRPr lang="en-GB" sz="800" dirty="0"/>
          </a:p>
        </p:txBody>
      </p:sp>
      <p:sp>
        <p:nvSpPr>
          <p:cNvPr id="238" name="TextBox 237"/>
          <p:cNvSpPr txBox="1"/>
          <p:nvPr/>
        </p:nvSpPr>
        <p:spPr>
          <a:xfrm>
            <a:off x="295609" y="6579197"/>
            <a:ext cx="511857" cy="14272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GB" sz="600" dirty="0"/>
          </a:p>
        </p:txBody>
      </p:sp>
      <p:sp>
        <p:nvSpPr>
          <p:cNvPr id="239" name="TextBox 238"/>
          <p:cNvSpPr txBox="1"/>
          <p:nvPr/>
        </p:nvSpPr>
        <p:spPr>
          <a:xfrm>
            <a:off x="807465" y="6548771"/>
            <a:ext cx="81945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Function Boxes</a:t>
            </a:r>
            <a:endParaRPr lang="en-GB" sz="800" dirty="0"/>
          </a:p>
        </p:txBody>
      </p:sp>
      <p:sp>
        <p:nvSpPr>
          <p:cNvPr id="240" name="Rounded Rectangle 239"/>
          <p:cNvSpPr/>
          <p:nvPr/>
        </p:nvSpPr>
        <p:spPr>
          <a:xfrm>
            <a:off x="290008" y="5672700"/>
            <a:ext cx="510308" cy="132862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241" name="TextBox 240"/>
          <p:cNvSpPr txBox="1"/>
          <p:nvPr/>
        </p:nvSpPr>
        <p:spPr>
          <a:xfrm>
            <a:off x="798073" y="5628444"/>
            <a:ext cx="117532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Time-Step logged signal</a:t>
            </a:r>
            <a:endParaRPr lang="en-GB" sz="800" dirty="0"/>
          </a:p>
        </p:txBody>
      </p:sp>
      <p:sp>
        <p:nvSpPr>
          <p:cNvPr id="243" name="Rectangle 242"/>
          <p:cNvSpPr/>
          <p:nvPr/>
        </p:nvSpPr>
        <p:spPr>
          <a:xfrm>
            <a:off x="293076" y="5502030"/>
            <a:ext cx="511908" cy="13676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800" dirty="0"/>
          </a:p>
        </p:txBody>
      </p:sp>
      <p:sp>
        <p:nvSpPr>
          <p:cNvPr id="244" name="TextBox 243"/>
          <p:cNvSpPr txBox="1"/>
          <p:nvPr/>
        </p:nvSpPr>
        <p:spPr>
          <a:xfrm>
            <a:off x="794165" y="5468229"/>
            <a:ext cx="82586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Decision Blocks</a:t>
            </a:r>
            <a:endParaRPr lang="en-GB" sz="800" dirty="0"/>
          </a:p>
        </p:txBody>
      </p:sp>
      <p:sp>
        <p:nvSpPr>
          <p:cNvPr id="245" name="Rounded Rectangle 244"/>
          <p:cNvSpPr/>
          <p:nvPr/>
        </p:nvSpPr>
        <p:spPr>
          <a:xfrm>
            <a:off x="7943082" y="5329438"/>
            <a:ext cx="1001625" cy="29373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HVAC Electrical Power</a:t>
            </a:r>
            <a:endParaRPr lang="en-GB" sz="600" dirty="0"/>
          </a:p>
        </p:txBody>
      </p:sp>
      <p:sp>
        <p:nvSpPr>
          <p:cNvPr id="247" name="Rounded Rectangle 246"/>
          <p:cNvSpPr/>
          <p:nvPr/>
        </p:nvSpPr>
        <p:spPr>
          <a:xfrm>
            <a:off x="9166191" y="5317715"/>
            <a:ext cx="1001625" cy="29373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HVAC Mechanical Power</a:t>
            </a:r>
            <a:endParaRPr lang="en-GB" sz="600" dirty="0"/>
          </a:p>
        </p:txBody>
      </p:sp>
      <p:sp>
        <p:nvSpPr>
          <p:cNvPr id="248" name="Rounded Rectangle 247"/>
          <p:cNvSpPr/>
          <p:nvPr/>
        </p:nvSpPr>
        <p:spPr>
          <a:xfrm>
            <a:off x="10420560" y="5305992"/>
            <a:ext cx="1001625" cy="29373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HVAC Fuelling</a:t>
            </a:r>
            <a:endParaRPr lang="en-GB" sz="600" dirty="0"/>
          </a:p>
        </p:txBody>
      </p:sp>
      <p:cxnSp>
        <p:nvCxnSpPr>
          <p:cNvPr id="250" name="Straight Arrow Connector 249"/>
          <p:cNvCxnSpPr>
            <a:stCxn id="190" idx="2"/>
            <a:endCxn id="245" idx="0"/>
          </p:cNvCxnSpPr>
          <p:nvPr/>
        </p:nvCxnSpPr>
        <p:spPr>
          <a:xfrm flipH="1">
            <a:off x="8443895" y="4939323"/>
            <a:ext cx="629" cy="3901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52" name="Straight Arrow Connector 251"/>
          <p:cNvCxnSpPr>
            <a:stCxn id="198" idx="2"/>
            <a:endCxn id="247" idx="0"/>
          </p:cNvCxnSpPr>
          <p:nvPr/>
        </p:nvCxnSpPr>
        <p:spPr>
          <a:xfrm flipH="1">
            <a:off x="9667004" y="4939323"/>
            <a:ext cx="627" cy="3783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54" name="Straight Arrow Connector 253"/>
          <p:cNvCxnSpPr>
            <a:stCxn id="206" idx="2"/>
            <a:endCxn id="248" idx="0"/>
          </p:cNvCxnSpPr>
          <p:nvPr/>
        </p:nvCxnSpPr>
        <p:spPr>
          <a:xfrm>
            <a:off x="10914185" y="4943230"/>
            <a:ext cx="7188" cy="3627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4038632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89618" y="273550"/>
            <a:ext cx="11000415" cy="3602882"/>
          </a:xfrm>
          <a:prstGeom prst="roundRect">
            <a:avLst>
              <a:gd name="adj" fmla="val 2007"/>
            </a:avLst>
          </a:prstGeom>
          <a:noFill/>
          <a:ln w="12700" cap="flat" cmpd="sng" algn="ctr">
            <a:solidFill>
              <a:schemeClr val="accent1">
                <a:shade val="50000"/>
              </a:schemeClr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/>
          <p:cNvSpPr/>
          <p:nvPr/>
        </p:nvSpPr>
        <p:spPr>
          <a:xfrm>
            <a:off x="309075" y="1456150"/>
            <a:ext cx="1160222" cy="3315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 smtClean="0"/>
              <a:t>Current (Amps)</a:t>
            </a:r>
            <a:endParaRPr lang="en-GB" sz="800" dirty="0"/>
          </a:p>
        </p:txBody>
      </p:sp>
      <p:sp>
        <p:nvSpPr>
          <p:cNvPr id="34" name="Rectangle 33"/>
          <p:cNvSpPr/>
          <p:nvPr/>
        </p:nvSpPr>
        <p:spPr>
          <a:xfrm>
            <a:off x="305168" y="1882089"/>
            <a:ext cx="1160222" cy="3315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 smtClean="0"/>
              <a:t>Number of Alternators</a:t>
            </a:r>
            <a:endParaRPr lang="en-GB" sz="800" dirty="0"/>
          </a:p>
        </p:txBody>
      </p:sp>
      <p:sp>
        <p:nvSpPr>
          <p:cNvPr id="35" name="Rectangle 34"/>
          <p:cNvSpPr/>
          <p:nvPr/>
        </p:nvSpPr>
        <p:spPr>
          <a:xfrm>
            <a:off x="309076" y="2308028"/>
            <a:ext cx="1160222" cy="3315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/>
              <a:t>Engine Speed (rpm)</a:t>
            </a:r>
          </a:p>
        </p:txBody>
      </p:sp>
      <p:sp>
        <p:nvSpPr>
          <p:cNvPr id="40" name="Rounded Rectangle 39"/>
          <p:cNvSpPr/>
          <p:nvPr/>
        </p:nvSpPr>
        <p:spPr>
          <a:xfrm>
            <a:off x="234203" y="1391149"/>
            <a:ext cx="1297617" cy="1328615"/>
          </a:xfrm>
          <a:prstGeom prst="roundRect">
            <a:avLst>
              <a:gd name="adj" fmla="val 3444"/>
            </a:avLst>
          </a:prstGeom>
          <a:noFill/>
          <a:ln w="12700" cap="flat" cmpd="sng" algn="ctr">
            <a:solidFill>
              <a:srgbClr val="FF0000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TextBox 40"/>
          <p:cNvSpPr txBox="1"/>
          <p:nvPr/>
        </p:nvSpPr>
        <p:spPr>
          <a:xfrm>
            <a:off x="140682" y="1055085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</a:t>
            </a:r>
            <a:r>
              <a:rPr lang="en-GB" dirty="0" smtClean="0"/>
              <a:t>nputs</a:t>
            </a:r>
            <a:endParaRPr lang="en-GB" dirty="0"/>
          </a:p>
        </p:txBody>
      </p:sp>
      <p:sp>
        <p:nvSpPr>
          <p:cNvPr id="229" name="TextBox 228"/>
          <p:cNvSpPr txBox="1"/>
          <p:nvPr/>
        </p:nvSpPr>
        <p:spPr>
          <a:xfrm>
            <a:off x="-867" y="-53804"/>
            <a:ext cx="4432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Alternator Model – </a:t>
            </a:r>
            <a:r>
              <a:rPr lang="en-GB" dirty="0" smtClean="0">
                <a:solidFill>
                  <a:srgbClr val="FF0000"/>
                </a:solidFill>
              </a:rPr>
              <a:t>For MAIN VECTO run </a:t>
            </a:r>
            <a:r>
              <a:rPr lang="en-GB" b="1" dirty="0" smtClean="0">
                <a:solidFill>
                  <a:srgbClr val="FF0000"/>
                </a:solidFill>
              </a:rPr>
              <a:t>only</a:t>
            </a:r>
            <a:endParaRPr lang="en-GB" b="1" dirty="0">
              <a:solidFill>
                <a:srgbClr val="FF0000"/>
              </a:solidFill>
            </a:endParaRPr>
          </a:p>
        </p:txBody>
      </p:sp>
      <p:grpSp>
        <p:nvGrpSpPr>
          <p:cNvPr id="136" name="Group 135"/>
          <p:cNvGrpSpPr/>
          <p:nvPr/>
        </p:nvGrpSpPr>
        <p:grpSpPr>
          <a:xfrm>
            <a:off x="1721828" y="1519385"/>
            <a:ext cx="151542" cy="314406"/>
            <a:chOff x="2125628" y="1155568"/>
            <a:chExt cx="151542" cy="314406"/>
          </a:xfrm>
        </p:grpSpPr>
        <p:pic>
          <p:nvPicPr>
            <p:cNvPr id="137" name="Picture 13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H="1">
              <a:off x="2150685" y="1155568"/>
              <a:ext cx="126485" cy="314406"/>
            </a:xfrm>
            <a:prstGeom prst="rect">
              <a:avLst/>
            </a:prstGeom>
          </p:spPr>
        </p:pic>
        <p:sp>
          <p:nvSpPr>
            <p:cNvPr id="138" name="Oval 137"/>
            <p:cNvSpPr/>
            <p:nvPr/>
          </p:nvSpPr>
          <p:spPr>
            <a:xfrm flipH="1" flipV="1">
              <a:off x="2126742" y="122386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9" name="Oval 138"/>
            <p:cNvSpPr/>
            <p:nvPr/>
          </p:nvSpPr>
          <p:spPr>
            <a:xfrm flipH="1" flipV="1">
              <a:off x="2125628" y="134288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4" name="Elbow Connector 3"/>
          <p:cNvCxnSpPr>
            <a:stCxn id="33" idx="3"/>
            <a:endCxn id="138" idx="6"/>
          </p:cNvCxnSpPr>
          <p:nvPr/>
        </p:nvCxnSpPr>
        <p:spPr>
          <a:xfrm flipV="1">
            <a:off x="1469297" y="1618729"/>
            <a:ext cx="253645" cy="322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7" name="Elbow Connector 6"/>
          <p:cNvCxnSpPr>
            <a:stCxn id="34" idx="3"/>
            <a:endCxn id="139" idx="6"/>
          </p:cNvCxnSpPr>
          <p:nvPr/>
        </p:nvCxnSpPr>
        <p:spPr>
          <a:xfrm flipV="1">
            <a:off x="1465390" y="1737757"/>
            <a:ext cx="256438" cy="31013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40" name="Flowchart: Terminator 139"/>
          <p:cNvSpPr/>
          <p:nvPr/>
        </p:nvSpPr>
        <p:spPr>
          <a:xfrm>
            <a:off x="2022513" y="1536867"/>
            <a:ext cx="595646" cy="288193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Amps Per Alternator</a:t>
            </a:r>
            <a:endParaRPr lang="en-GB" sz="600" dirty="0"/>
          </a:p>
        </p:txBody>
      </p:sp>
      <p:cxnSp>
        <p:nvCxnSpPr>
          <p:cNvPr id="9" name="Straight Arrow Connector 8"/>
          <p:cNvCxnSpPr>
            <a:stCxn id="137" idx="1"/>
            <a:endCxn id="140" idx="1"/>
          </p:cNvCxnSpPr>
          <p:nvPr/>
        </p:nvCxnSpPr>
        <p:spPr>
          <a:xfrm>
            <a:off x="1873370" y="1676588"/>
            <a:ext cx="149143" cy="43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140" idx="3"/>
          </p:cNvCxnSpPr>
          <p:nvPr/>
        </p:nvCxnSpPr>
        <p:spPr>
          <a:xfrm flipV="1">
            <a:off x="2618159" y="1670076"/>
            <a:ext cx="434116" cy="108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46" name="Rectangle 145"/>
          <p:cNvSpPr/>
          <p:nvPr/>
        </p:nvSpPr>
        <p:spPr>
          <a:xfrm>
            <a:off x="3052275" y="1504277"/>
            <a:ext cx="1160222" cy="3315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 smtClean="0"/>
              <a:t>Table 1: 2000rpm</a:t>
            </a:r>
          </a:p>
          <a:p>
            <a:pPr algn="ctr"/>
            <a:r>
              <a:rPr lang="en-GB" sz="800" dirty="0" smtClean="0"/>
              <a:t>[Efficiency]x[Amps]</a:t>
            </a:r>
            <a:endParaRPr lang="en-GB" sz="800" dirty="0"/>
          </a:p>
        </p:txBody>
      </p:sp>
      <p:sp>
        <p:nvSpPr>
          <p:cNvPr id="147" name="Rectangle 146"/>
          <p:cNvSpPr/>
          <p:nvPr/>
        </p:nvSpPr>
        <p:spPr>
          <a:xfrm>
            <a:off x="3048368" y="1930216"/>
            <a:ext cx="1160222" cy="3315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 smtClean="0"/>
              <a:t>Table 2: 4000rpm</a:t>
            </a:r>
          </a:p>
          <a:p>
            <a:pPr algn="ctr"/>
            <a:r>
              <a:rPr lang="en-GB" sz="800" dirty="0"/>
              <a:t>[Efficiency]x[Amps</a:t>
            </a:r>
            <a:r>
              <a:rPr lang="en-GB" sz="800" dirty="0" smtClean="0"/>
              <a:t>]</a:t>
            </a:r>
            <a:endParaRPr lang="en-GB" sz="800" dirty="0"/>
          </a:p>
        </p:txBody>
      </p:sp>
      <p:sp>
        <p:nvSpPr>
          <p:cNvPr id="148" name="Rectangle 147"/>
          <p:cNvSpPr/>
          <p:nvPr/>
        </p:nvSpPr>
        <p:spPr>
          <a:xfrm>
            <a:off x="3052276" y="2356155"/>
            <a:ext cx="1160222" cy="3315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 smtClean="0"/>
              <a:t>Table 3: 6000rpm</a:t>
            </a:r>
          </a:p>
          <a:p>
            <a:pPr algn="ctr"/>
            <a:r>
              <a:rPr lang="en-GB" sz="800" dirty="0"/>
              <a:t>[Efficiency]x[Amps</a:t>
            </a:r>
            <a:r>
              <a:rPr lang="en-GB" sz="800" dirty="0" smtClean="0"/>
              <a:t>]</a:t>
            </a:r>
            <a:endParaRPr lang="en-GB" sz="800" dirty="0"/>
          </a:p>
        </p:txBody>
      </p:sp>
      <p:sp>
        <p:nvSpPr>
          <p:cNvPr id="149" name="Rounded Rectangle 148"/>
          <p:cNvSpPr/>
          <p:nvPr/>
        </p:nvSpPr>
        <p:spPr>
          <a:xfrm>
            <a:off x="2977403" y="1425290"/>
            <a:ext cx="1297617" cy="1326969"/>
          </a:xfrm>
          <a:prstGeom prst="roundRect">
            <a:avLst>
              <a:gd name="adj" fmla="val 3444"/>
            </a:avLst>
          </a:prstGeom>
          <a:noFill/>
          <a:ln w="12700" cap="flat" cmpd="sng" algn="ctr">
            <a:solidFill>
              <a:srgbClr val="FF0000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0" name="TextBox 149"/>
          <p:cNvSpPr txBox="1"/>
          <p:nvPr/>
        </p:nvSpPr>
        <p:spPr>
          <a:xfrm>
            <a:off x="2883882" y="1103212"/>
            <a:ext cx="13484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Inputs (Alt1)</a:t>
            </a:r>
            <a:endParaRPr lang="en-GB" dirty="0"/>
          </a:p>
        </p:txBody>
      </p:sp>
      <p:cxnSp>
        <p:nvCxnSpPr>
          <p:cNvPr id="23" name="Elbow Connector 22"/>
          <p:cNvCxnSpPr>
            <a:stCxn id="140" idx="3"/>
            <a:endCxn id="147" idx="1"/>
          </p:cNvCxnSpPr>
          <p:nvPr/>
        </p:nvCxnSpPr>
        <p:spPr>
          <a:xfrm>
            <a:off x="2618159" y="1680964"/>
            <a:ext cx="430209" cy="41505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5" name="Elbow Connector 24"/>
          <p:cNvCxnSpPr>
            <a:stCxn id="140" idx="3"/>
            <a:endCxn id="148" idx="1"/>
          </p:cNvCxnSpPr>
          <p:nvPr/>
        </p:nvCxnSpPr>
        <p:spPr>
          <a:xfrm>
            <a:off x="2618159" y="1680964"/>
            <a:ext cx="434117" cy="84099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7" name="Elbow Connector 26"/>
          <p:cNvCxnSpPr>
            <a:stCxn id="35" idx="3"/>
          </p:cNvCxnSpPr>
          <p:nvPr/>
        </p:nvCxnSpPr>
        <p:spPr>
          <a:xfrm>
            <a:off x="1469298" y="2473827"/>
            <a:ext cx="2635151" cy="53605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146" idx="3"/>
          </p:cNvCxnSpPr>
          <p:nvPr/>
        </p:nvCxnSpPr>
        <p:spPr>
          <a:xfrm flipV="1">
            <a:off x="4212497" y="1662838"/>
            <a:ext cx="1191230" cy="72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58" name="TextBox 157"/>
          <p:cNvSpPr txBox="1"/>
          <p:nvPr/>
        </p:nvSpPr>
        <p:spPr>
          <a:xfrm>
            <a:off x="4237835" y="1499948"/>
            <a:ext cx="11017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Interpolated output (1)</a:t>
            </a:r>
            <a:endParaRPr lang="en-GB" sz="800" dirty="0"/>
          </a:p>
        </p:txBody>
      </p:sp>
      <p:cxnSp>
        <p:nvCxnSpPr>
          <p:cNvPr id="160" name="Straight Arrow Connector 159"/>
          <p:cNvCxnSpPr/>
          <p:nvPr/>
        </p:nvCxnSpPr>
        <p:spPr>
          <a:xfrm flipV="1">
            <a:off x="4220518" y="2087953"/>
            <a:ext cx="1191230" cy="72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61" name="TextBox 160"/>
          <p:cNvSpPr txBox="1"/>
          <p:nvPr/>
        </p:nvSpPr>
        <p:spPr>
          <a:xfrm>
            <a:off x="4245856" y="1925063"/>
            <a:ext cx="11017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Interpolated output (2)</a:t>
            </a:r>
            <a:endParaRPr lang="en-GB" sz="800" dirty="0"/>
          </a:p>
        </p:txBody>
      </p:sp>
      <p:cxnSp>
        <p:nvCxnSpPr>
          <p:cNvPr id="162" name="Straight Arrow Connector 161"/>
          <p:cNvCxnSpPr/>
          <p:nvPr/>
        </p:nvCxnSpPr>
        <p:spPr>
          <a:xfrm flipV="1">
            <a:off x="4212497" y="2521090"/>
            <a:ext cx="1191230" cy="72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63" name="TextBox 162"/>
          <p:cNvSpPr txBox="1"/>
          <p:nvPr/>
        </p:nvSpPr>
        <p:spPr>
          <a:xfrm>
            <a:off x="4237835" y="2358200"/>
            <a:ext cx="11017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Interpolated output (3)</a:t>
            </a:r>
            <a:endParaRPr lang="en-GB" sz="800" dirty="0"/>
          </a:p>
        </p:txBody>
      </p:sp>
      <p:sp>
        <p:nvSpPr>
          <p:cNvPr id="164" name="Rectangle 163"/>
          <p:cNvSpPr/>
          <p:nvPr/>
        </p:nvSpPr>
        <p:spPr>
          <a:xfrm>
            <a:off x="3340819" y="3320318"/>
            <a:ext cx="814283" cy="18953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Alternator 1 Pulley Ratio</a:t>
            </a:r>
            <a:endParaRPr lang="en-GB" sz="600" dirty="0"/>
          </a:p>
        </p:txBody>
      </p:sp>
      <p:cxnSp>
        <p:nvCxnSpPr>
          <p:cNvPr id="170" name="Elbow Connector 169"/>
          <p:cNvCxnSpPr>
            <a:stCxn id="164" idx="3"/>
          </p:cNvCxnSpPr>
          <p:nvPr/>
        </p:nvCxnSpPr>
        <p:spPr>
          <a:xfrm flipH="1" flipV="1">
            <a:off x="4103335" y="3128906"/>
            <a:ext cx="51767" cy="286181"/>
          </a:xfrm>
          <a:prstGeom prst="bentConnector5">
            <a:avLst>
              <a:gd name="adj1" fmla="val -441594"/>
              <a:gd name="adj2" fmla="val 61132"/>
              <a:gd name="adj3" fmla="val 541594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78" name="Rectangle 177"/>
          <p:cNvSpPr/>
          <p:nvPr/>
        </p:nvSpPr>
        <p:spPr>
          <a:xfrm>
            <a:off x="5418486" y="1496256"/>
            <a:ext cx="1160222" cy="3315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" dirty="0"/>
              <a:t>Interpolated output (1)</a:t>
            </a:r>
          </a:p>
        </p:txBody>
      </p:sp>
      <p:sp>
        <p:nvSpPr>
          <p:cNvPr id="179" name="Rectangle 178"/>
          <p:cNvSpPr/>
          <p:nvPr/>
        </p:nvSpPr>
        <p:spPr>
          <a:xfrm>
            <a:off x="5414579" y="1922195"/>
            <a:ext cx="1160222" cy="3315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" dirty="0"/>
              <a:t>Interpolated output </a:t>
            </a:r>
            <a:r>
              <a:rPr lang="en-GB" sz="800" dirty="0" smtClean="0"/>
              <a:t>(2)</a:t>
            </a:r>
            <a:endParaRPr lang="en-GB" sz="800" dirty="0"/>
          </a:p>
        </p:txBody>
      </p:sp>
      <p:sp>
        <p:nvSpPr>
          <p:cNvPr id="180" name="Rectangle 179"/>
          <p:cNvSpPr/>
          <p:nvPr/>
        </p:nvSpPr>
        <p:spPr>
          <a:xfrm>
            <a:off x="5418487" y="2348134"/>
            <a:ext cx="1160222" cy="3315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" dirty="0"/>
              <a:t>Interpolated output </a:t>
            </a:r>
            <a:r>
              <a:rPr lang="en-GB" sz="800" dirty="0" smtClean="0"/>
              <a:t>(3)</a:t>
            </a:r>
            <a:endParaRPr lang="en-GB" sz="800" dirty="0"/>
          </a:p>
        </p:txBody>
      </p:sp>
      <p:sp>
        <p:nvSpPr>
          <p:cNvPr id="181" name="Rounded Rectangle 180"/>
          <p:cNvSpPr/>
          <p:nvPr/>
        </p:nvSpPr>
        <p:spPr>
          <a:xfrm>
            <a:off x="5343614" y="1013132"/>
            <a:ext cx="2618829" cy="1731107"/>
          </a:xfrm>
          <a:prstGeom prst="roundRect">
            <a:avLst>
              <a:gd name="adj" fmla="val 3444"/>
            </a:avLst>
          </a:prstGeom>
          <a:noFill/>
          <a:ln w="12700" cap="flat" cmpd="sng" algn="ctr">
            <a:solidFill>
              <a:srgbClr val="FF0000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2" name="TextBox 181"/>
          <p:cNvSpPr txBox="1"/>
          <p:nvPr/>
        </p:nvSpPr>
        <p:spPr>
          <a:xfrm>
            <a:off x="5009460" y="822473"/>
            <a:ext cx="24075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b="1" dirty="0" smtClean="0"/>
              <a:t>Table 4: Created from interpolated values</a:t>
            </a:r>
            <a:endParaRPr lang="en-GB" sz="800" b="1" dirty="0"/>
          </a:p>
        </p:txBody>
      </p:sp>
      <p:sp>
        <p:nvSpPr>
          <p:cNvPr id="51" name="Rounded Rectangle 50"/>
          <p:cNvSpPr/>
          <p:nvPr/>
        </p:nvSpPr>
        <p:spPr>
          <a:xfrm>
            <a:off x="5540085" y="1093344"/>
            <a:ext cx="882316" cy="3208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/>
              <a:t>ROW 1</a:t>
            </a:r>
          </a:p>
          <a:p>
            <a:pPr algn="ctr"/>
            <a:r>
              <a:rPr lang="en-GB" sz="1000" dirty="0" smtClean="0"/>
              <a:t>[efficiencies] </a:t>
            </a:r>
            <a:endParaRPr lang="en-GB" sz="1000" dirty="0"/>
          </a:p>
        </p:txBody>
      </p:sp>
      <p:sp>
        <p:nvSpPr>
          <p:cNvPr id="186" name="Rectangle 185"/>
          <p:cNvSpPr/>
          <p:nvPr/>
        </p:nvSpPr>
        <p:spPr>
          <a:xfrm>
            <a:off x="6709876" y="1496256"/>
            <a:ext cx="1160222" cy="3315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" dirty="0" smtClean="0"/>
              <a:t>Compressor: 2000rpm</a:t>
            </a:r>
            <a:endParaRPr lang="en-GB" sz="800" dirty="0"/>
          </a:p>
        </p:txBody>
      </p:sp>
      <p:sp>
        <p:nvSpPr>
          <p:cNvPr id="187" name="Rectangle 186"/>
          <p:cNvSpPr/>
          <p:nvPr/>
        </p:nvSpPr>
        <p:spPr>
          <a:xfrm>
            <a:off x="6705969" y="1922195"/>
            <a:ext cx="1160222" cy="3315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" dirty="0"/>
              <a:t>Compressor: </a:t>
            </a:r>
            <a:r>
              <a:rPr lang="en-GB" sz="800" dirty="0" smtClean="0"/>
              <a:t>4000rpm</a:t>
            </a:r>
            <a:endParaRPr lang="en-GB" sz="800" dirty="0"/>
          </a:p>
        </p:txBody>
      </p:sp>
      <p:sp>
        <p:nvSpPr>
          <p:cNvPr id="188" name="Rectangle 187"/>
          <p:cNvSpPr/>
          <p:nvPr/>
        </p:nvSpPr>
        <p:spPr>
          <a:xfrm>
            <a:off x="6709877" y="2348134"/>
            <a:ext cx="1160222" cy="3315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" dirty="0"/>
              <a:t>Compressor: </a:t>
            </a:r>
            <a:r>
              <a:rPr lang="en-GB" sz="800" dirty="0" smtClean="0"/>
              <a:t>6000rpm</a:t>
            </a:r>
            <a:endParaRPr lang="en-GB" sz="800" dirty="0"/>
          </a:p>
        </p:txBody>
      </p:sp>
      <p:sp>
        <p:nvSpPr>
          <p:cNvPr id="189" name="Rounded Rectangle 188"/>
          <p:cNvSpPr/>
          <p:nvPr/>
        </p:nvSpPr>
        <p:spPr>
          <a:xfrm>
            <a:off x="6831475" y="1093344"/>
            <a:ext cx="882316" cy="3208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/>
              <a:t>ROW 2</a:t>
            </a:r>
          </a:p>
          <a:p>
            <a:pPr algn="ctr"/>
            <a:r>
              <a:rPr lang="en-GB" sz="1000" dirty="0" smtClean="0"/>
              <a:t>[rpm] </a:t>
            </a:r>
            <a:endParaRPr lang="en-GB" sz="1000" dirty="0"/>
          </a:p>
        </p:txBody>
      </p:sp>
      <p:cxnSp>
        <p:nvCxnSpPr>
          <p:cNvPr id="57" name="Straight Connector 56"/>
          <p:cNvCxnSpPr/>
          <p:nvPr/>
        </p:nvCxnSpPr>
        <p:spPr>
          <a:xfrm>
            <a:off x="6646990" y="1205637"/>
            <a:ext cx="0" cy="1507958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93" name="Straight Connector 192"/>
          <p:cNvCxnSpPr/>
          <p:nvPr/>
        </p:nvCxnSpPr>
        <p:spPr>
          <a:xfrm flipV="1">
            <a:off x="5363621" y="1878686"/>
            <a:ext cx="2566737" cy="72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96" name="Straight Connector 195"/>
          <p:cNvCxnSpPr/>
          <p:nvPr/>
        </p:nvCxnSpPr>
        <p:spPr>
          <a:xfrm flipV="1">
            <a:off x="5387685" y="2303801"/>
            <a:ext cx="2566737" cy="72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69" name="Oval 68"/>
          <p:cNvSpPr/>
          <p:nvPr/>
        </p:nvSpPr>
        <p:spPr>
          <a:xfrm>
            <a:off x="7248567" y="2721617"/>
            <a:ext cx="80211" cy="561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Elbow Connector 71"/>
          <p:cNvCxnSpPr>
            <a:endCxn id="69" idx="4"/>
          </p:cNvCxnSpPr>
          <p:nvPr/>
        </p:nvCxnSpPr>
        <p:spPr>
          <a:xfrm flipV="1">
            <a:off x="4254877" y="2777765"/>
            <a:ext cx="3033796" cy="28997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09" name="Straight Arrow Connector 208"/>
          <p:cNvCxnSpPr>
            <a:stCxn id="181" idx="3"/>
            <a:endCxn id="211" idx="1"/>
          </p:cNvCxnSpPr>
          <p:nvPr/>
        </p:nvCxnSpPr>
        <p:spPr>
          <a:xfrm>
            <a:off x="7962443" y="1878686"/>
            <a:ext cx="976495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10" name="TextBox 209"/>
          <p:cNvSpPr txBox="1"/>
          <p:nvPr/>
        </p:nvSpPr>
        <p:spPr>
          <a:xfrm>
            <a:off x="7991688" y="1708494"/>
            <a:ext cx="11017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Interpolated output </a:t>
            </a:r>
            <a:endParaRPr lang="en-GB" sz="800" dirty="0"/>
          </a:p>
        </p:txBody>
      </p:sp>
      <p:sp>
        <p:nvSpPr>
          <p:cNvPr id="211" name="Rounded Rectangle 210"/>
          <p:cNvSpPr/>
          <p:nvPr/>
        </p:nvSpPr>
        <p:spPr>
          <a:xfrm>
            <a:off x="8938938" y="1727006"/>
            <a:ext cx="943214" cy="30336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/>
              <a:t>Alternator Efficiency 1</a:t>
            </a:r>
            <a:endParaRPr lang="en-GB" sz="1000" dirty="0"/>
          </a:p>
        </p:txBody>
      </p:sp>
      <p:sp>
        <p:nvSpPr>
          <p:cNvPr id="212" name="Rounded Rectangle 211"/>
          <p:cNvSpPr/>
          <p:nvPr/>
        </p:nvSpPr>
        <p:spPr>
          <a:xfrm>
            <a:off x="1621846" y="644163"/>
            <a:ext cx="6420807" cy="2999875"/>
          </a:xfrm>
          <a:prstGeom prst="roundRect">
            <a:avLst>
              <a:gd name="adj" fmla="val 3444"/>
            </a:avLst>
          </a:prstGeom>
          <a:noFill/>
          <a:ln w="12700" cap="flat" cmpd="sng" algn="ctr">
            <a:solidFill>
              <a:schemeClr val="tx1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3" name="TextBox 212"/>
          <p:cNvSpPr txBox="1"/>
          <p:nvPr/>
        </p:nvSpPr>
        <p:spPr>
          <a:xfrm>
            <a:off x="1544367" y="317149"/>
            <a:ext cx="50542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Done for each alternator: (Example for Alternator 1)</a:t>
            </a:r>
            <a:endParaRPr lang="en-GB" dirty="0"/>
          </a:p>
        </p:txBody>
      </p:sp>
      <p:sp>
        <p:nvSpPr>
          <p:cNvPr id="214" name="Rounded Rectangle 213"/>
          <p:cNvSpPr/>
          <p:nvPr/>
        </p:nvSpPr>
        <p:spPr>
          <a:xfrm>
            <a:off x="8938938" y="2152122"/>
            <a:ext cx="943214" cy="30336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/>
              <a:t>Alternator Efficiency 2</a:t>
            </a:r>
            <a:endParaRPr lang="en-GB" sz="1000" dirty="0"/>
          </a:p>
        </p:txBody>
      </p:sp>
      <p:sp>
        <p:nvSpPr>
          <p:cNvPr id="215" name="Rounded Rectangle 214"/>
          <p:cNvSpPr/>
          <p:nvPr/>
        </p:nvSpPr>
        <p:spPr>
          <a:xfrm>
            <a:off x="8954980" y="2585259"/>
            <a:ext cx="943214" cy="30336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/>
              <a:t>Alternator Efficiency 3</a:t>
            </a:r>
            <a:endParaRPr lang="en-GB" sz="1000" dirty="0"/>
          </a:p>
        </p:txBody>
      </p:sp>
      <p:sp>
        <p:nvSpPr>
          <p:cNvPr id="216" name="Rounded Rectangle 215"/>
          <p:cNvSpPr/>
          <p:nvPr/>
        </p:nvSpPr>
        <p:spPr>
          <a:xfrm>
            <a:off x="8169704" y="2200246"/>
            <a:ext cx="413037" cy="200527"/>
          </a:xfrm>
          <a:prstGeom prst="roundRect">
            <a:avLst>
              <a:gd name="adj" fmla="val 3444"/>
            </a:avLst>
          </a:prstGeom>
          <a:noFill/>
          <a:ln w="12700" cap="flat" cmpd="sng" algn="ctr">
            <a:solidFill>
              <a:schemeClr val="tx1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7" name="Rounded Rectangle 216"/>
          <p:cNvSpPr/>
          <p:nvPr/>
        </p:nvSpPr>
        <p:spPr>
          <a:xfrm>
            <a:off x="8177725" y="2633383"/>
            <a:ext cx="413037" cy="200527"/>
          </a:xfrm>
          <a:prstGeom prst="roundRect">
            <a:avLst>
              <a:gd name="adj" fmla="val 3444"/>
            </a:avLst>
          </a:prstGeom>
          <a:noFill/>
          <a:ln w="12700" cap="flat" cmpd="sng" algn="ctr">
            <a:solidFill>
              <a:schemeClr val="tx1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8" name="Rounded Rectangle 217"/>
          <p:cNvSpPr/>
          <p:nvPr/>
        </p:nvSpPr>
        <p:spPr>
          <a:xfrm>
            <a:off x="8963001" y="3018396"/>
            <a:ext cx="943214" cy="30336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/>
              <a:t>Alternator Efficiency 4</a:t>
            </a:r>
            <a:endParaRPr lang="en-GB" sz="1000" dirty="0"/>
          </a:p>
        </p:txBody>
      </p:sp>
      <p:sp>
        <p:nvSpPr>
          <p:cNvPr id="219" name="Rounded Rectangle 218"/>
          <p:cNvSpPr/>
          <p:nvPr/>
        </p:nvSpPr>
        <p:spPr>
          <a:xfrm>
            <a:off x="8193767" y="3074541"/>
            <a:ext cx="413037" cy="200527"/>
          </a:xfrm>
          <a:prstGeom prst="roundRect">
            <a:avLst>
              <a:gd name="adj" fmla="val 3444"/>
            </a:avLst>
          </a:prstGeom>
          <a:noFill/>
          <a:ln w="12700" cap="flat" cmpd="sng" algn="ctr">
            <a:solidFill>
              <a:schemeClr val="tx1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20" name="Straight Arrow Connector 219"/>
          <p:cNvCxnSpPr>
            <a:stCxn id="216" idx="3"/>
            <a:endCxn id="214" idx="1"/>
          </p:cNvCxnSpPr>
          <p:nvPr/>
        </p:nvCxnSpPr>
        <p:spPr>
          <a:xfrm>
            <a:off x="8582741" y="2300510"/>
            <a:ext cx="356197" cy="32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21" name="Straight Arrow Connector 220"/>
          <p:cNvCxnSpPr>
            <a:stCxn id="217" idx="3"/>
            <a:endCxn id="215" idx="1"/>
          </p:cNvCxnSpPr>
          <p:nvPr/>
        </p:nvCxnSpPr>
        <p:spPr>
          <a:xfrm>
            <a:off x="8590762" y="2733647"/>
            <a:ext cx="364218" cy="32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25" name="Straight Arrow Connector 224"/>
          <p:cNvCxnSpPr>
            <a:stCxn id="219" idx="3"/>
            <a:endCxn id="218" idx="1"/>
          </p:cNvCxnSpPr>
          <p:nvPr/>
        </p:nvCxnSpPr>
        <p:spPr>
          <a:xfrm flipV="1">
            <a:off x="8606804" y="3170077"/>
            <a:ext cx="356197" cy="47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27" name="Rounded Rectangle 226"/>
          <p:cNvSpPr/>
          <p:nvPr/>
        </p:nvSpPr>
        <p:spPr>
          <a:xfrm>
            <a:off x="8843472" y="1654815"/>
            <a:ext cx="1126911" cy="1724528"/>
          </a:xfrm>
          <a:prstGeom prst="roundRect">
            <a:avLst>
              <a:gd name="adj" fmla="val 3444"/>
            </a:avLst>
          </a:prstGeom>
          <a:noFill/>
          <a:ln w="12700" cap="flat" cmpd="sng" algn="ctr">
            <a:solidFill>
              <a:srgbClr val="FF0000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8" name="Rectangle 227"/>
          <p:cNvSpPr/>
          <p:nvPr/>
        </p:nvSpPr>
        <p:spPr>
          <a:xfrm>
            <a:off x="8802140" y="3638700"/>
            <a:ext cx="1160222" cy="17521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 smtClean="0"/>
              <a:t>Number of Alternators</a:t>
            </a:r>
            <a:endParaRPr lang="en-GB" sz="800" dirty="0"/>
          </a:p>
        </p:txBody>
      </p:sp>
      <p:grpSp>
        <p:nvGrpSpPr>
          <p:cNvPr id="242" name="Group 241"/>
          <p:cNvGrpSpPr/>
          <p:nvPr/>
        </p:nvGrpSpPr>
        <p:grpSpPr>
          <a:xfrm>
            <a:off x="10054685" y="3275996"/>
            <a:ext cx="151542" cy="314406"/>
            <a:chOff x="2125628" y="1155568"/>
            <a:chExt cx="151542" cy="314406"/>
          </a:xfrm>
        </p:grpSpPr>
        <p:pic>
          <p:nvPicPr>
            <p:cNvPr id="243" name="Picture 24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H="1">
              <a:off x="2150685" y="1155568"/>
              <a:ext cx="126485" cy="314406"/>
            </a:xfrm>
            <a:prstGeom prst="rect">
              <a:avLst/>
            </a:prstGeom>
          </p:spPr>
        </p:pic>
        <p:sp>
          <p:nvSpPr>
            <p:cNvPr id="244" name="Oval 243"/>
            <p:cNvSpPr/>
            <p:nvPr/>
          </p:nvSpPr>
          <p:spPr>
            <a:xfrm flipH="1" flipV="1">
              <a:off x="2126742" y="122386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5" name="Oval 244"/>
            <p:cNvSpPr/>
            <p:nvPr/>
          </p:nvSpPr>
          <p:spPr>
            <a:xfrm flipH="1" flipV="1">
              <a:off x="2125628" y="134288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246" name="Elbow Connector 245"/>
          <p:cNvCxnSpPr>
            <a:stCxn id="228" idx="3"/>
            <a:endCxn id="245" idx="6"/>
          </p:cNvCxnSpPr>
          <p:nvPr/>
        </p:nvCxnSpPr>
        <p:spPr>
          <a:xfrm flipV="1">
            <a:off x="9962362" y="3494368"/>
            <a:ext cx="92323" cy="23194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47" name="TextBox 246"/>
          <p:cNvSpPr txBox="1"/>
          <p:nvPr/>
        </p:nvSpPr>
        <p:spPr>
          <a:xfrm>
            <a:off x="9102875" y="1359885"/>
            <a:ext cx="635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SUM</a:t>
            </a:r>
            <a:endParaRPr lang="en-GB" dirty="0"/>
          </a:p>
        </p:txBody>
      </p:sp>
      <p:cxnSp>
        <p:nvCxnSpPr>
          <p:cNvPr id="154" name="Elbow Connector 153"/>
          <p:cNvCxnSpPr>
            <a:stCxn id="227" idx="3"/>
            <a:endCxn id="244" idx="6"/>
          </p:cNvCxnSpPr>
          <p:nvPr/>
        </p:nvCxnSpPr>
        <p:spPr>
          <a:xfrm>
            <a:off x="9970383" y="2517079"/>
            <a:ext cx="85416" cy="85826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48" name="Rounded Rectangle 247"/>
          <p:cNvSpPr/>
          <p:nvPr/>
        </p:nvSpPr>
        <p:spPr>
          <a:xfrm>
            <a:off x="11160367" y="3264229"/>
            <a:ext cx="903297" cy="30336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/>
              <a:t>Alternator Set Efficiency </a:t>
            </a:r>
            <a:endParaRPr lang="en-GB" sz="1000" dirty="0"/>
          </a:p>
        </p:txBody>
      </p:sp>
      <p:sp>
        <p:nvSpPr>
          <p:cNvPr id="249" name="Snip Single Corner Rectangle 248"/>
          <p:cNvSpPr/>
          <p:nvPr/>
        </p:nvSpPr>
        <p:spPr>
          <a:xfrm>
            <a:off x="9602054" y="5936943"/>
            <a:ext cx="505721" cy="137823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250" name="Rectangle 249"/>
          <p:cNvSpPr/>
          <p:nvPr/>
        </p:nvSpPr>
        <p:spPr>
          <a:xfrm>
            <a:off x="9603630" y="6106783"/>
            <a:ext cx="504146" cy="14350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251" name="Rounded Rectangle 250"/>
          <p:cNvSpPr/>
          <p:nvPr/>
        </p:nvSpPr>
        <p:spPr>
          <a:xfrm>
            <a:off x="9602054" y="6293051"/>
            <a:ext cx="505721" cy="1430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252" name="TextBox 251"/>
          <p:cNvSpPr txBox="1"/>
          <p:nvPr/>
        </p:nvSpPr>
        <p:spPr>
          <a:xfrm>
            <a:off x="10107775" y="5890253"/>
            <a:ext cx="208422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External Variables: </a:t>
            </a:r>
            <a:r>
              <a:rPr lang="en-GB" sz="800" dirty="0"/>
              <a:t>pre-existing VECTO signals</a:t>
            </a:r>
          </a:p>
        </p:txBody>
      </p:sp>
      <p:sp>
        <p:nvSpPr>
          <p:cNvPr id="253" name="TextBox 252"/>
          <p:cNvSpPr txBox="1"/>
          <p:nvPr/>
        </p:nvSpPr>
        <p:spPr>
          <a:xfrm>
            <a:off x="10107775" y="6068082"/>
            <a:ext cx="192873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Lookup Maps / Scalars / GUI Input Values </a:t>
            </a:r>
            <a:endParaRPr lang="en-GB" sz="800" dirty="0"/>
          </a:p>
        </p:txBody>
      </p:sp>
      <p:sp>
        <p:nvSpPr>
          <p:cNvPr id="254" name="TextBox 253"/>
          <p:cNvSpPr txBox="1"/>
          <p:nvPr/>
        </p:nvSpPr>
        <p:spPr>
          <a:xfrm>
            <a:off x="10107775" y="6253903"/>
            <a:ext cx="7312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Signal names</a:t>
            </a:r>
            <a:endParaRPr lang="en-GB" sz="800" dirty="0"/>
          </a:p>
        </p:txBody>
      </p:sp>
      <p:sp>
        <p:nvSpPr>
          <p:cNvPr id="255" name="Flowchart: Terminator 254"/>
          <p:cNvSpPr/>
          <p:nvPr/>
        </p:nvSpPr>
        <p:spPr>
          <a:xfrm>
            <a:off x="9602053" y="6479141"/>
            <a:ext cx="505721" cy="145139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700" dirty="0" smtClean="0"/>
          </a:p>
        </p:txBody>
      </p:sp>
      <p:sp>
        <p:nvSpPr>
          <p:cNvPr id="256" name="TextBox 255"/>
          <p:cNvSpPr txBox="1"/>
          <p:nvPr/>
        </p:nvSpPr>
        <p:spPr>
          <a:xfrm>
            <a:off x="10107774" y="6461776"/>
            <a:ext cx="12202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Signal information boxes</a:t>
            </a:r>
            <a:endParaRPr lang="en-GB" sz="800" dirty="0"/>
          </a:p>
        </p:txBody>
      </p:sp>
      <p:sp>
        <p:nvSpPr>
          <p:cNvPr id="257" name="TextBox 256"/>
          <p:cNvSpPr txBox="1"/>
          <p:nvPr/>
        </p:nvSpPr>
        <p:spPr>
          <a:xfrm>
            <a:off x="9595917" y="6672982"/>
            <a:ext cx="511857" cy="14272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GB" sz="600" dirty="0"/>
          </a:p>
        </p:txBody>
      </p:sp>
      <p:sp>
        <p:nvSpPr>
          <p:cNvPr id="258" name="TextBox 257"/>
          <p:cNvSpPr txBox="1"/>
          <p:nvPr/>
        </p:nvSpPr>
        <p:spPr>
          <a:xfrm>
            <a:off x="10107773" y="6642556"/>
            <a:ext cx="81945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Function Boxes</a:t>
            </a:r>
            <a:endParaRPr lang="en-GB" sz="800" dirty="0"/>
          </a:p>
        </p:txBody>
      </p:sp>
      <p:sp>
        <p:nvSpPr>
          <p:cNvPr id="259" name="Rounded Rectangle 258"/>
          <p:cNvSpPr/>
          <p:nvPr/>
        </p:nvSpPr>
        <p:spPr>
          <a:xfrm>
            <a:off x="9590316" y="5766485"/>
            <a:ext cx="510308" cy="132862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260" name="TextBox 259"/>
          <p:cNvSpPr txBox="1"/>
          <p:nvPr/>
        </p:nvSpPr>
        <p:spPr>
          <a:xfrm>
            <a:off x="10098381" y="5722229"/>
            <a:ext cx="117532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Time-Step logged signal</a:t>
            </a:r>
            <a:endParaRPr lang="en-GB" sz="800" dirty="0"/>
          </a:p>
        </p:txBody>
      </p:sp>
      <p:grpSp>
        <p:nvGrpSpPr>
          <p:cNvPr id="90" name="Group 89"/>
          <p:cNvGrpSpPr/>
          <p:nvPr/>
        </p:nvGrpSpPr>
        <p:grpSpPr>
          <a:xfrm>
            <a:off x="4078852" y="2917188"/>
            <a:ext cx="171490" cy="307424"/>
            <a:chOff x="2119626" y="1550074"/>
            <a:chExt cx="171490" cy="307424"/>
          </a:xfrm>
        </p:grpSpPr>
        <p:pic>
          <p:nvPicPr>
            <p:cNvPr id="91" name="Picture 9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143313" y="1550074"/>
              <a:ext cx="147803" cy="307424"/>
            </a:xfrm>
            <a:prstGeom prst="rect">
              <a:avLst/>
            </a:prstGeom>
          </p:spPr>
        </p:pic>
        <p:sp>
          <p:nvSpPr>
            <p:cNvPr id="92" name="Oval 91"/>
            <p:cNvSpPr/>
            <p:nvPr/>
          </p:nvSpPr>
          <p:spPr>
            <a:xfrm flipH="1" flipV="1">
              <a:off x="2120740" y="161911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3" name="Oval 92"/>
            <p:cNvSpPr/>
            <p:nvPr/>
          </p:nvSpPr>
          <p:spPr>
            <a:xfrm flipH="1" flipV="1">
              <a:off x="2119626" y="172479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94" name="Group 93"/>
          <p:cNvGrpSpPr/>
          <p:nvPr/>
        </p:nvGrpSpPr>
        <p:grpSpPr>
          <a:xfrm>
            <a:off x="10254185" y="3237078"/>
            <a:ext cx="785266" cy="422030"/>
            <a:chOff x="8004412" y="4482124"/>
            <a:chExt cx="785266" cy="422030"/>
          </a:xfrm>
        </p:grpSpPr>
        <p:sp>
          <p:nvSpPr>
            <p:cNvPr id="95" name="Rectangle 94"/>
            <p:cNvSpPr/>
            <p:nvPr/>
          </p:nvSpPr>
          <p:spPr>
            <a:xfrm>
              <a:off x="8030308" y="4611078"/>
              <a:ext cx="394677" cy="121137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>
                  <a:solidFill>
                    <a:sysClr val="windowText" lastClr="000000"/>
                  </a:solidFill>
                </a:rPr>
                <a:t>&gt;</a:t>
              </a:r>
              <a:r>
                <a:rPr lang="en-GB" sz="800" dirty="0" smtClean="0">
                  <a:solidFill>
                    <a:sysClr val="windowText" lastClr="000000"/>
                  </a:solidFill>
                </a:rPr>
                <a:t>0?</a:t>
              </a:r>
              <a:endParaRPr lang="en-GB" sz="80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6" name="Oval 95"/>
            <p:cNvSpPr/>
            <p:nvPr/>
          </p:nvSpPr>
          <p:spPr>
            <a:xfrm flipH="1" flipV="1">
              <a:off x="8004412" y="4653222"/>
              <a:ext cx="45719" cy="4631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97" name="Group 96"/>
            <p:cNvGrpSpPr/>
            <p:nvPr/>
          </p:nvGrpSpPr>
          <p:grpSpPr>
            <a:xfrm>
              <a:off x="8518450" y="4482124"/>
              <a:ext cx="271228" cy="359510"/>
              <a:chOff x="10452757" y="5158155"/>
              <a:chExt cx="271228" cy="359510"/>
            </a:xfrm>
          </p:grpSpPr>
          <p:grpSp>
            <p:nvGrpSpPr>
              <p:cNvPr id="101" name="Group 100"/>
              <p:cNvGrpSpPr/>
              <p:nvPr/>
            </p:nvGrpSpPr>
            <p:grpSpPr>
              <a:xfrm>
                <a:off x="10463202" y="5158155"/>
                <a:ext cx="196983" cy="359510"/>
                <a:chOff x="3715254" y="3158576"/>
                <a:chExt cx="196983" cy="482044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3747492" y="3158576"/>
                  <a:ext cx="164745" cy="482044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8" name="Oval 107"/>
                <p:cNvSpPr/>
                <p:nvPr/>
              </p:nvSpPr>
              <p:spPr>
                <a:xfrm flipH="1" flipV="1">
                  <a:off x="3717236" y="3250865"/>
                  <a:ext cx="45719" cy="6210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9" name="Oval 108"/>
                <p:cNvSpPr/>
                <p:nvPr/>
              </p:nvSpPr>
              <p:spPr>
                <a:xfrm flipH="1" flipV="1">
                  <a:off x="3715254" y="3381605"/>
                  <a:ext cx="45719" cy="6210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0" name="Oval 109"/>
                <p:cNvSpPr/>
                <p:nvPr/>
              </p:nvSpPr>
              <p:spPr>
                <a:xfrm flipH="1" flipV="1">
                  <a:off x="3719210" y="3507801"/>
                  <a:ext cx="45719" cy="6210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02" name="TextBox 101"/>
              <p:cNvSpPr txBox="1"/>
              <p:nvPr/>
            </p:nvSpPr>
            <p:spPr>
              <a:xfrm>
                <a:off x="10452757" y="5175889"/>
                <a:ext cx="271228" cy="1262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500" dirty="0" smtClean="0"/>
                  <a:t>yes</a:t>
                </a:r>
                <a:endParaRPr lang="en-GB" sz="500" dirty="0"/>
              </a:p>
            </p:txBody>
          </p:sp>
          <p:sp>
            <p:nvSpPr>
              <p:cNvPr id="103" name="TextBox 102"/>
              <p:cNvSpPr txBox="1"/>
              <p:nvPr/>
            </p:nvSpPr>
            <p:spPr>
              <a:xfrm>
                <a:off x="10454116" y="5349006"/>
                <a:ext cx="251992" cy="1262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500" dirty="0" smtClean="0"/>
                  <a:t>no</a:t>
                </a:r>
                <a:endParaRPr lang="en-GB" sz="500" dirty="0"/>
              </a:p>
            </p:txBody>
          </p:sp>
          <p:cxnSp>
            <p:nvCxnSpPr>
              <p:cNvPr id="104" name="Straight Connector 103"/>
              <p:cNvCxnSpPr>
                <a:stCxn id="109" idx="2"/>
              </p:cNvCxnSpPr>
              <p:nvPr/>
            </p:nvCxnSpPr>
            <p:spPr>
              <a:xfrm flipV="1">
                <a:off x="10508921" y="5347195"/>
                <a:ext cx="71191" cy="45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5" name="Straight Connector 104"/>
              <p:cNvCxnSpPr/>
              <p:nvPr/>
            </p:nvCxnSpPr>
            <p:spPr>
              <a:xfrm flipV="1">
                <a:off x="10580112" y="5318425"/>
                <a:ext cx="0" cy="2877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6" name="Straight Connector 105"/>
              <p:cNvCxnSpPr/>
              <p:nvPr/>
            </p:nvCxnSpPr>
            <p:spPr>
              <a:xfrm flipV="1">
                <a:off x="10578131" y="5352376"/>
                <a:ext cx="0" cy="2877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98" name="Straight Arrow Connector 97"/>
            <p:cNvCxnSpPr>
              <a:stCxn id="95" idx="3"/>
              <a:endCxn id="109" idx="5"/>
            </p:cNvCxnSpPr>
            <p:nvPr/>
          </p:nvCxnSpPr>
          <p:spPr>
            <a:xfrm flipV="1">
              <a:off x="8424985" y="4655243"/>
              <a:ext cx="110605" cy="1640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sp>
          <p:nvSpPr>
            <p:cNvPr id="99" name="Rectangle 98"/>
            <p:cNvSpPr/>
            <p:nvPr/>
          </p:nvSpPr>
          <p:spPr>
            <a:xfrm>
              <a:off x="8029965" y="4775199"/>
              <a:ext cx="387204" cy="12895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 smtClean="0"/>
                <a:t>0.01</a:t>
              </a:r>
              <a:endParaRPr lang="en-GB" sz="800" dirty="0"/>
            </a:p>
          </p:txBody>
        </p:sp>
        <p:cxnSp>
          <p:nvCxnSpPr>
            <p:cNvPr id="100" name="Elbow Connector 99"/>
            <p:cNvCxnSpPr>
              <a:stCxn id="99" idx="3"/>
            </p:cNvCxnSpPr>
            <p:nvPr/>
          </p:nvCxnSpPr>
          <p:spPr>
            <a:xfrm flipV="1">
              <a:off x="8417169" y="4751729"/>
              <a:ext cx="110455" cy="87948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</p:grpSp>
      <p:cxnSp>
        <p:nvCxnSpPr>
          <p:cNvPr id="11" name="Straight Arrow Connector 10"/>
          <p:cNvCxnSpPr>
            <a:stCxn id="243" idx="1"/>
            <a:endCxn id="96" idx="6"/>
          </p:cNvCxnSpPr>
          <p:nvPr/>
        </p:nvCxnSpPr>
        <p:spPr>
          <a:xfrm flipV="1">
            <a:off x="10206227" y="3431334"/>
            <a:ext cx="47958" cy="18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7" name="Elbow Connector 16"/>
          <p:cNvCxnSpPr>
            <a:stCxn id="243" idx="1"/>
            <a:endCxn id="102" idx="1"/>
          </p:cNvCxnSpPr>
          <p:nvPr/>
        </p:nvCxnSpPr>
        <p:spPr>
          <a:xfrm flipV="1">
            <a:off x="10206227" y="3317936"/>
            <a:ext cx="561996" cy="115263"/>
          </a:xfrm>
          <a:prstGeom prst="bentConnector3">
            <a:avLst>
              <a:gd name="adj1" fmla="val 1557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107" idx="3"/>
            <a:endCxn id="248" idx="1"/>
          </p:cNvCxnSpPr>
          <p:nvPr/>
        </p:nvCxnSpPr>
        <p:spPr>
          <a:xfrm flipV="1">
            <a:off x="10975651" y="3415910"/>
            <a:ext cx="184716" cy="9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83" name="Rounded Rectangle 282"/>
          <p:cNvSpPr/>
          <p:nvPr/>
        </p:nvSpPr>
        <p:spPr>
          <a:xfrm>
            <a:off x="1664829" y="4306277"/>
            <a:ext cx="4517140" cy="2446215"/>
          </a:xfrm>
          <a:prstGeom prst="roundRect">
            <a:avLst>
              <a:gd name="adj" fmla="val 3444"/>
            </a:avLst>
          </a:prstGeom>
          <a:noFill/>
          <a:ln w="12700" cap="flat" cmpd="sng" algn="ctr">
            <a:solidFill>
              <a:schemeClr val="tx1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4" name="Rounded Rectangle 283"/>
          <p:cNvSpPr/>
          <p:nvPr/>
        </p:nvSpPr>
        <p:spPr>
          <a:xfrm>
            <a:off x="2121616" y="4634523"/>
            <a:ext cx="895123" cy="1000370"/>
          </a:xfrm>
          <a:prstGeom prst="roundRect">
            <a:avLst>
              <a:gd name="adj" fmla="val 3444"/>
            </a:avLst>
          </a:prstGeom>
          <a:noFill/>
          <a:ln w="12700" cap="flat" cmpd="sng" algn="ctr">
            <a:solidFill>
              <a:srgbClr val="FF0000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5" name="TextBox 284"/>
          <p:cNvSpPr txBox="1"/>
          <p:nvPr/>
        </p:nvSpPr>
        <p:spPr>
          <a:xfrm>
            <a:off x="2020280" y="4397391"/>
            <a:ext cx="9669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Table 1 INPUTs</a:t>
            </a:r>
            <a:endParaRPr lang="en-GB" sz="1000" dirty="0"/>
          </a:p>
        </p:txBody>
      </p:sp>
      <p:sp>
        <p:nvSpPr>
          <p:cNvPr id="286" name="Rounded Rectangle 285"/>
          <p:cNvSpPr/>
          <p:nvPr/>
        </p:nvSpPr>
        <p:spPr>
          <a:xfrm>
            <a:off x="3125893" y="4638431"/>
            <a:ext cx="895123" cy="1000370"/>
          </a:xfrm>
          <a:prstGeom prst="roundRect">
            <a:avLst>
              <a:gd name="adj" fmla="val 3444"/>
            </a:avLst>
          </a:prstGeom>
          <a:noFill/>
          <a:ln w="12700" cap="flat" cmpd="sng" algn="ctr">
            <a:solidFill>
              <a:srgbClr val="FF0000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7" name="TextBox 286"/>
          <p:cNvSpPr txBox="1"/>
          <p:nvPr/>
        </p:nvSpPr>
        <p:spPr>
          <a:xfrm>
            <a:off x="3024557" y="4401299"/>
            <a:ext cx="9669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Table 2 INPUTs</a:t>
            </a:r>
            <a:endParaRPr lang="en-GB" sz="1000" dirty="0"/>
          </a:p>
        </p:txBody>
      </p:sp>
      <p:sp>
        <p:nvSpPr>
          <p:cNvPr id="288" name="Rounded Rectangle 287"/>
          <p:cNvSpPr/>
          <p:nvPr/>
        </p:nvSpPr>
        <p:spPr>
          <a:xfrm>
            <a:off x="4130170" y="4642339"/>
            <a:ext cx="895123" cy="1000370"/>
          </a:xfrm>
          <a:prstGeom prst="roundRect">
            <a:avLst>
              <a:gd name="adj" fmla="val 3444"/>
            </a:avLst>
          </a:prstGeom>
          <a:noFill/>
          <a:ln w="12700" cap="flat" cmpd="sng" algn="ctr">
            <a:solidFill>
              <a:srgbClr val="FF0000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9" name="TextBox 288"/>
          <p:cNvSpPr txBox="1"/>
          <p:nvPr/>
        </p:nvSpPr>
        <p:spPr>
          <a:xfrm>
            <a:off x="4028834" y="4405207"/>
            <a:ext cx="9669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Table 3 INPUTs</a:t>
            </a:r>
            <a:endParaRPr lang="en-GB" sz="1000" dirty="0"/>
          </a:p>
        </p:txBody>
      </p:sp>
      <p:sp>
        <p:nvSpPr>
          <p:cNvPr id="290" name="Rectangle 289"/>
          <p:cNvSpPr/>
          <p:nvPr/>
        </p:nvSpPr>
        <p:spPr>
          <a:xfrm>
            <a:off x="2156787" y="4707541"/>
            <a:ext cx="797429" cy="25522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Efficiency @ 10amps</a:t>
            </a:r>
            <a:endParaRPr lang="en-GB" sz="600" dirty="0"/>
          </a:p>
        </p:txBody>
      </p:sp>
      <p:sp>
        <p:nvSpPr>
          <p:cNvPr id="291" name="Rectangle 290"/>
          <p:cNvSpPr/>
          <p:nvPr/>
        </p:nvSpPr>
        <p:spPr>
          <a:xfrm>
            <a:off x="2160694" y="5016249"/>
            <a:ext cx="797429" cy="25522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Efficiency </a:t>
            </a:r>
            <a:r>
              <a:rPr lang="en-GB" sz="600" dirty="0"/>
              <a:t>@ Imax @2000rpm/2</a:t>
            </a:r>
          </a:p>
        </p:txBody>
      </p:sp>
      <p:sp>
        <p:nvSpPr>
          <p:cNvPr id="292" name="Rectangle 291"/>
          <p:cNvSpPr/>
          <p:nvPr/>
        </p:nvSpPr>
        <p:spPr>
          <a:xfrm>
            <a:off x="2156787" y="5332772"/>
            <a:ext cx="797429" cy="25522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Efficiency </a:t>
            </a:r>
            <a:r>
              <a:rPr lang="en-GB" sz="600" dirty="0"/>
              <a:t>@ Imax @2000rpm</a:t>
            </a:r>
          </a:p>
        </p:txBody>
      </p:sp>
      <p:sp>
        <p:nvSpPr>
          <p:cNvPr id="293" name="Rectangle 292"/>
          <p:cNvSpPr/>
          <p:nvPr/>
        </p:nvSpPr>
        <p:spPr>
          <a:xfrm>
            <a:off x="3176695" y="4703633"/>
            <a:ext cx="797429" cy="25522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Efficiency @ 10amps</a:t>
            </a:r>
            <a:endParaRPr lang="en-GB" sz="600" dirty="0"/>
          </a:p>
        </p:txBody>
      </p:sp>
      <p:sp>
        <p:nvSpPr>
          <p:cNvPr id="294" name="Rectangle 293"/>
          <p:cNvSpPr/>
          <p:nvPr/>
        </p:nvSpPr>
        <p:spPr>
          <a:xfrm>
            <a:off x="3180602" y="5012341"/>
            <a:ext cx="797429" cy="25522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Efficiency </a:t>
            </a:r>
            <a:r>
              <a:rPr lang="en-GB" sz="600" dirty="0"/>
              <a:t>@ Imax @4000rpm/2</a:t>
            </a:r>
          </a:p>
        </p:txBody>
      </p:sp>
      <p:sp>
        <p:nvSpPr>
          <p:cNvPr id="295" name="Rectangle 294"/>
          <p:cNvSpPr/>
          <p:nvPr/>
        </p:nvSpPr>
        <p:spPr>
          <a:xfrm>
            <a:off x="3176695" y="5328864"/>
            <a:ext cx="797429" cy="25522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Efficiency </a:t>
            </a:r>
            <a:r>
              <a:rPr lang="en-GB" sz="600" dirty="0"/>
              <a:t>@ Imax @4000rpm</a:t>
            </a:r>
          </a:p>
        </p:txBody>
      </p:sp>
      <p:sp>
        <p:nvSpPr>
          <p:cNvPr id="296" name="Rectangle 295"/>
          <p:cNvSpPr/>
          <p:nvPr/>
        </p:nvSpPr>
        <p:spPr>
          <a:xfrm>
            <a:off x="4180972" y="4707542"/>
            <a:ext cx="797429" cy="25522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Efficiency @ 10amps</a:t>
            </a:r>
            <a:endParaRPr lang="en-GB" sz="600" dirty="0"/>
          </a:p>
        </p:txBody>
      </p:sp>
      <p:sp>
        <p:nvSpPr>
          <p:cNvPr id="297" name="Rectangle 296"/>
          <p:cNvSpPr/>
          <p:nvPr/>
        </p:nvSpPr>
        <p:spPr>
          <a:xfrm>
            <a:off x="4184879" y="5016250"/>
            <a:ext cx="797429" cy="25522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Efficiency </a:t>
            </a:r>
            <a:r>
              <a:rPr lang="en-GB" sz="600" dirty="0"/>
              <a:t>@ Imax @6000rpm/2</a:t>
            </a:r>
          </a:p>
        </p:txBody>
      </p:sp>
      <p:sp>
        <p:nvSpPr>
          <p:cNvPr id="298" name="Rectangle 297"/>
          <p:cNvSpPr/>
          <p:nvPr/>
        </p:nvSpPr>
        <p:spPr>
          <a:xfrm>
            <a:off x="4180972" y="5332773"/>
            <a:ext cx="797429" cy="25522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Efficiency </a:t>
            </a:r>
            <a:r>
              <a:rPr lang="en-GB" sz="600" dirty="0"/>
              <a:t>@ Imax @6000rpm</a:t>
            </a:r>
          </a:p>
        </p:txBody>
      </p:sp>
      <p:sp>
        <p:nvSpPr>
          <p:cNvPr id="299" name="Rounded Rectangle 298"/>
          <p:cNvSpPr/>
          <p:nvPr/>
        </p:nvSpPr>
        <p:spPr>
          <a:xfrm>
            <a:off x="2055186" y="4427415"/>
            <a:ext cx="3056076" cy="1277815"/>
          </a:xfrm>
          <a:prstGeom prst="roundRect">
            <a:avLst>
              <a:gd name="adj" fmla="val 3444"/>
            </a:avLst>
          </a:prstGeom>
          <a:noFill/>
          <a:ln w="12700" cap="flat" cmpd="sng" algn="ctr">
            <a:solidFill>
              <a:schemeClr val="accent1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0" name="Rounded Rectangle 299"/>
          <p:cNvSpPr/>
          <p:nvPr/>
        </p:nvSpPr>
        <p:spPr>
          <a:xfrm>
            <a:off x="4130175" y="5799015"/>
            <a:ext cx="402752" cy="214922"/>
          </a:xfrm>
          <a:prstGeom prst="roundRect">
            <a:avLst>
              <a:gd name="adj" fmla="val 3444"/>
            </a:avLst>
          </a:prstGeom>
          <a:noFill/>
          <a:ln w="12700" cap="flat" cmpd="sng" algn="ctr">
            <a:solidFill>
              <a:schemeClr val="accent1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1" name="Rounded Rectangle 300"/>
          <p:cNvSpPr/>
          <p:nvPr/>
        </p:nvSpPr>
        <p:spPr>
          <a:xfrm>
            <a:off x="4134083" y="6107722"/>
            <a:ext cx="402752" cy="214922"/>
          </a:xfrm>
          <a:prstGeom prst="roundRect">
            <a:avLst>
              <a:gd name="adj" fmla="val 3444"/>
            </a:avLst>
          </a:prstGeom>
          <a:noFill/>
          <a:ln w="12700" cap="flat" cmpd="sng" algn="ctr">
            <a:solidFill>
              <a:schemeClr val="accent1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2" name="Rounded Rectangle 301"/>
          <p:cNvSpPr/>
          <p:nvPr/>
        </p:nvSpPr>
        <p:spPr>
          <a:xfrm>
            <a:off x="4137991" y="6416429"/>
            <a:ext cx="402752" cy="214922"/>
          </a:xfrm>
          <a:prstGeom prst="roundRect">
            <a:avLst>
              <a:gd name="adj" fmla="val 3444"/>
            </a:avLst>
          </a:prstGeom>
          <a:noFill/>
          <a:ln w="12700" cap="flat" cmpd="sng" algn="ctr">
            <a:solidFill>
              <a:schemeClr val="accent1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3" name="TextBox 302"/>
          <p:cNvSpPr txBox="1"/>
          <p:nvPr/>
        </p:nvSpPr>
        <p:spPr>
          <a:xfrm rot="16200000">
            <a:off x="1735018" y="4885852"/>
            <a:ext cx="4748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ED1C24"/>
                </a:solidFill>
              </a:rPr>
              <a:t>Alt 1</a:t>
            </a:r>
            <a:endParaRPr lang="en-GB" sz="1200" dirty="0">
              <a:solidFill>
                <a:srgbClr val="ED1C24"/>
              </a:solidFill>
            </a:endParaRPr>
          </a:p>
        </p:txBody>
      </p:sp>
      <p:sp>
        <p:nvSpPr>
          <p:cNvPr id="304" name="TextBox 303"/>
          <p:cNvSpPr txBox="1"/>
          <p:nvPr/>
        </p:nvSpPr>
        <p:spPr>
          <a:xfrm>
            <a:off x="3708410" y="5757269"/>
            <a:ext cx="4748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ED1C24"/>
                </a:solidFill>
              </a:rPr>
              <a:t>Alt 2</a:t>
            </a:r>
            <a:endParaRPr lang="en-GB" sz="1200" dirty="0">
              <a:solidFill>
                <a:srgbClr val="ED1C24"/>
              </a:solidFill>
            </a:endParaRPr>
          </a:p>
        </p:txBody>
      </p:sp>
      <p:sp>
        <p:nvSpPr>
          <p:cNvPr id="305" name="TextBox 304"/>
          <p:cNvSpPr txBox="1"/>
          <p:nvPr/>
        </p:nvSpPr>
        <p:spPr>
          <a:xfrm>
            <a:off x="3712319" y="6073792"/>
            <a:ext cx="4748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ED1C24"/>
                </a:solidFill>
              </a:rPr>
              <a:t>Alt 3</a:t>
            </a:r>
            <a:endParaRPr lang="en-GB" sz="1200" dirty="0">
              <a:solidFill>
                <a:srgbClr val="ED1C24"/>
              </a:solidFill>
            </a:endParaRPr>
          </a:p>
        </p:txBody>
      </p:sp>
      <p:sp>
        <p:nvSpPr>
          <p:cNvPr id="306" name="TextBox 305"/>
          <p:cNvSpPr txBox="1"/>
          <p:nvPr/>
        </p:nvSpPr>
        <p:spPr>
          <a:xfrm>
            <a:off x="3716227" y="6382501"/>
            <a:ext cx="4748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ED1C24"/>
                </a:solidFill>
              </a:rPr>
              <a:t>Alt 4</a:t>
            </a:r>
            <a:endParaRPr lang="en-GB" sz="1200" dirty="0">
              <a:solidFill>
                <a:srgbClr val="ED1C24"/>
              </a:solidFill>
            </a:endParaRPr>
          </a:p>
        </p:txBody>
      </p:sp>
      <p:sp>
        <p:nvSpPr>
          <p:cNvPr id="307" name="Rounded Rectangle 306"/>
          <p:cNvSpPr/>
          <p:nvPr/>
        </p:nvSpPr>
        <p:spPr>
          <a:xfrm>
            <a:off x="5299193" y="4970584"/>
            <a:ext cx="734284" cy="1656862"/>
          </a:xfrm>
          <a:prstGeom prst="roundRect">
            <a:avLst>
              <a:gd name="adj" fmla="val 3444"/>
            </a:avLst>
          </a:prstGeom>
          <a:noFill/>
          <a:ln w="12700" cap="flat" cmpd="sng" algn="ctr">
            <a:solidFill>
              <a:srgbClr val="FF0000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Arrow Connector 9"/>
          <p:cNvCxnSpPr>
            <a:stCxn id="299" idx="3"/>
          </p:cNvCxnSpPr>
          <p:nvPr/>
        </p:nvCxnSpPr>
        <p:spPr>
          <a:xfrm flipV="1">
            <a:off x="5111262" y="5064369"/>
            <a:ext cx="320430" cy="19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08" name="Straight Arrow Connector 307"/>
          <p:cNvCxnSpPr/>
          <p:nvPr/>
        </p:nvCxnSpPr>
        <p:spPr>
          <a:xfrm>
            <a:off x="4529019" y="5914292"/>
            <a:ext cx="91048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09" name="Straight Arrow Connector 308"/>
          <p:cNvCxnSpPr/>
          <p:nvPr/>
        </p:nvCxnSpPr>
        <p:spPr>
          <a:xfrm>
            <a:off x="4532927" y="6215185"/>
            <a:ext cx="92221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10" name="Straight Arrow Connector 309"/>
          <p:cNvCxnSpPr/>
          <p:nvPr/>
        </p:nvCxnSpPr>
        <p:spPr>
          <a:xfrm>
            <a:off x="4536835" y="6523893"/>
            <a:ext cx="91830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11" name="TextBox 310"/>
          <p:cNvSpPr txBox="1"/>
          <p:nvPr/>
        </p:nvSpPr>
        <p:spPr>
          <a:xfrm>
            <a:off x="5199088" y="4677508"/>
            <a:ext cx="939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Average</a:t>
            </a:r>
            <a:endParaRPr lang="en-GB" dirty="0"/>
          </a:p>
        </p:txBody>
      </p:sp>
      <p:sp>
        <p:nvSpPr>
          <p:cNvPr id="312" name="Rounded Rectangle 311"/>
          <p:cNvSpPr/>
          <p:nvPr/>
        </p:nvSpPr>
        <p:spPr>
          <a:xfrm>
            <a:off x="6322647" y="5627075"/>
            <a:ext cx="1212000" cy="33592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/>
              <a:t>Average Alternator Set Efficiency </a:t>
            </a:r>
            <a:endParaRPr lang="en-GB" sz="1000" dirty="0"/>
          </a:p>
        </p:txBody>
      </p:sp>
      <p:cxnSp>
        <p:nvCxnSpPr>
          <p:cNvPr id="14" name="Straight Arrow Connector 13"/>
          <p:cNvCxnSpPr>
            <a:stCxn id="307" idx="3"/>
            <a:endCxn id="312" idx="1"/>
          </p:cNvCxnSpPr>
          <p:nvPr/>
        </p:nvCxnSpPr>
        <p:spPr>
          <a:xfrm flipV="1">
            <a:off x="6033477" y="5795036"/>
            <a:ext cx="289170" cy="39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13" name="TextBox 312"/>
          <p:cNvSpPr txBox="1"/>
          <p:nvPr/>
        </p:nvSpPr>
        <p:spPr>
          <a:xfrm>
            <a:off x="4515280" y="5746161"/>
            <a:ext cx="8069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If alternator is </a:t>
            </a:r>
          </a:p>
          <a:p>
            <a:r>
              <a:rPr lang="en-GB" sz="800" dirty="0" smtClean="0"/>
              <a:t>being used</a:t>
            </a:r>
            <a:endParaRPr lang="en-GB" sz="800" dirty="0"/>
          </a:p>
        </p:txBody>
      </p:sp>
      <p:sp>
        <p:nvSpPr>
          <p:cNvPr id="314" name="TextBox 313"/>
          <p:cNvSpPr txBox="1"/>
          <p:nvPr/>
        </p:nvSpPr>
        <p:spPr>
          <a:xfrm>
            <a:off x="4519188" y="6047053"/>
            <a:ext cx="8069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If alternator is </a:t>
            </a:r>
          </a:p>
          <a:p>
            <a:r>
              <a:rPr lang="en-GB" sz="800" dirty="0" smtClean="0"/>
              <a:t>being used</a:t>
            </a:r>
            <a:endParaRPr lang="en-GB" sz="800" dirty="0"/>
          </a:p>
        </p:txBody>
      </p:sp>
      <p:sp>
        <p:nvSpPr>
          <p:cNvPr id="315" name="TextBox 314"/>
          <p:cNvSpPr txBox="1"/>
          <p:nvPr/>
        </p:nvSpPr>
        <p:spPr>
          <a:xfrm>
            <a:off x="4530911" y="6363576"/>
            <a:ext cx="8069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If alternator is </a:t>
            </a:r>
          </a:p>
          <a:p>
            <a:r>
              <a:rPr lang="en-GB" sz="800" dirty="0" smtClean="0"/>
              <a:t>being used</a:t>
            </a:r>
            <a:endParaRPr lang="en-GB" sz="800" dirty="0"/>
          </a:p>
        </p:txBody>
      </p:sp>
      <p:sp>
        <p:nvSpPr>
          <p:cNvPr id="316" name="TextBox 315"/>
          <p:cNvSpPr txBox="1"/>
          <p:nvPr/>
        </p:nvSpPr>
        <p:spPr>
          <a:xfrm>
            <a:off x="1566117" y="4014103"/>
            <a:ext cx="3600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Alternator Model – </a:t>
            </a:r>
            <a:r>
              <a:rPr lang="en-GB" dirty="0" smtClean="0">
                <a:solidFill>
                  <a:srgbClr val="FF0000"/>
                </a:solidFill>
              </a:rPr>
              <a:t>For Pre-run </a:t>
            </a:r>
            <a:r>
              <a:rPr lang="en-GB" b="1" dirty="0" smtClean="0">
                <a:solidFill>
                  <a:srgbClr val="FF0000"/>
                </a:solidFill>
              </a:rPr>
              <a:t>only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63236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0532606" y="4077292"/>
            <a:ext cx="995091" cy="275645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Alternators Efficiency</a:t>
            </a:r>
          </a:p>
          <a:p>
            <a:pPr algn="ctr"/>
            <a:r>
              <a:rPr lang="en-GB" sz="600" dirty="0" smtClean="0"/>
              <a:t>(Overrun </a:t>
            </a:r>
            <a:r>
              <a:rPr lang="en-GB" sz="600" dirty="0"/>
              <a:t>– Result </a:t>
            </a:r>
            <a:r>
              <a:rPr lang="en-GB" sz="600" dirty="0" smtClean="0"/>
              <a:t>Card)</a:t>
            </a:r>
            <a:endParaRPr lang="en-GB" sz="600" dirty="0"/>
          </a:p>
        </p:txBody>
      </p:sp>
      <p:sp>
        <p:nvSpPr>
          <p:cNvPr id="5" name="Rounded Rectangle 4"/>
          <p:cNvSpPr/>
          <p:nvPr/>
        </p:nvSpPr>
        <p:spPr>
          <a:xfrm>
            <a:off x="7160696" y="836048"/>
            <a:ext cx="2932033" cy="3608294"/>
          </a:xfrm>
          <a:prstGeom prst="roundRect">
            <a:avLst>
              <a:gd name="adj" fmla="val 3444"/>
            </a:avLst>
          </a:prstGeom>
          <a:noFill/>
          <a:ln w="12700" cap="flat" cmpd="sng" algn="ctr">
            <a:solidFill>
              <a:schemeClr val="accent1">
                <a:shade val="50000"/>
              </a:schemeClr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7046764" y="503139"/>
            <a:ext cx="4238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Module 0.5: Smart Alternator Set Efficiency</a:t>
            </a:r>
            <a:endParaRPr lang="en-GB" dirty="0"/>
          </a:p>
        </p:txBody>
      </p:sp>
      <p:sp>
        <p:nvSpPr>
          <p:cNvPr id="9" name="Rounded Rectangle 8"/>
          <p:cNvSpPr/>
          <p:nvPr/>
        </p:nvSpPr>
        <p:spPr>
          <a:xfrm>
            <a:off x="8175703" y="1301733"/>
            <a:ext cx="841145" cy="239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Non-Base Current Demands (A)</a:t>
            </a:r>
            <a:endParaRPr lang="en-GB" sz="600" dirty="0"/>
          </a:p>
        </p:txBody>
      </p:sp>
      <p:cxnSp>
        <p:nvCxnSpPr>
          <p:cNvPr id="10" name="Straight Arrow Connector 9"/>
          <p:cNvCxnSpPr>
            <a:endCxn id="9" idx="1"/>
          </p:cNvCxnSpPr>
          <p:nvPr/>
        </p:nvCxnSpPr>
        <p:spPr>
          <a:xfrm>
            <a:off x="8018589" y="1417043"/>
            <a:ext cx="157114" cy="42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1" name="Snip Single Corner Rectangle 10"/>
          <p:cNvSpPr/>
          <p:nvPr/>
        </p:nvSpPr>
        <p:spPr>
          <a:xfrm>
            <a:off x="8452379" y="4114732"/>
            <a:ext cx="627532" cy="188936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Engine Speed (RPM)</a:t>
            </a:r>
            <a:endParaRPr lang="en-GB" sz="600" dirty="0"/>
          </a:p>
        </p:txBody>
      </p:sp>
      <p:cxnSp>
        <p:nvCxnSpPr>
          <p:cNvPr id="12" name="Straight Arrow Connector 11"/>
          <p:cNvCxnSpPr>
            <a:stCxn id="11" idx="0"/>
          </p:cNvCxnSpPr>
          <p:nvPr/>
        </p:nvCxnSpPr>
        <p:spPr>
          <a:xfrm>
            <a:off x="9079911" y="4209200"/>
            <a:ext cx="192157" cy="43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15"/>
          <p:cNvGrpSpPr/>
          <p:nvPr/>
        </p:nvGrpSpPr>
        <p:grpSpPr>
          <a:xfrm>
            <a:off x="9560005" y="1232805"/>
            <a:ext cx="177402" cy="263401"/>
            <a:chOff x="1426057" y="1874219"/>
            <a:chExt cx="177402" cy="263401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42492" y="1874219"/>
              <a:ext cx="160967" cy="263401"/>
            </a:xfrm>
            <a:prstGeom prst="rect">
              <a:avLst/>
            </a:prstGeom>
          </p:spPr>
        </p:pic>
        <p:sp>
          <p:nvSpPr>
            <p:cNvPr id="18" name="Oval 17"/>
            <p:cNvSpPr/>
            <p:nvPr/>
          </p:nvSpPr>
          <p:spPr>
            <a:xfrm flipH="1" flipV="1">
              <a:off x="1427171" y="192454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Oval 18"/>
            <p:cNvSpPr/>
            <p:nvPr/>
          </p:nvSpPr>
          <p:spPr>
            <a:xfrm flipH="1" flipV="1">
              <a:off x="1426057" y="203022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20" name="Elbow Connector 19"/>
          <p:cNvCxnSpPr>
            <a:stCxn id="9" idx="3"/>
            <a:endCxn id="19" idx="6"/>
          </p:cNvCxnSpPr>
          <p:nvPr/>
        </p:nvCxnSpPr>
        <p:spPr>
          <a:xfrm flipV="1">
            <a:off x="9016848" y="1419866"/>
            <a:ext cx="543157" cy="141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1" name="Elbow Connector 20"/>
          <p:cNvCxnSpPr>
            <a:stCxn id="17" idx="3"/>
            <a:endCxn id="42" idx="1"/>
          </p:cNvCxnSpPr>
          <p:nvPr/>
        </p:nvCxnSpPr>
        <p:spPr>
          <a:xfrm flipH="1">
            <a:off x="8438908" y="1364506"/>
            <a:ext cx="1298499" cy="1653968"/>
          </a:xfrm>
          <a:prstGeom prst="bentConnector5">
            <a:avLst>
              <a:gd name="adj1" fmla="val -17605"/>
              <a:gd name="adj2" fmla="val 51006"/>
              <a:gd name="adj3" fmla="val 117605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endCxn id="4" idx="1"/>
          </p:cNvCxnSpPr>
          <p:nvPr/>
        </p:nvCxnSpPr>
        <p:spPr>
          <a:xfrm>
            <a:off x="10025976" y="4213594"/>
            <a:ext cx="506630" cy="15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3" name="Rounded Rectangle 32"/>
          <p:cNvSpPr/>
          <p:nvPr/>
        </p:nvSpPr>
        <p:spPr>
          <a:xfrm>
            <a:off x="8171515" y="890281"/>
            <a:ext cx="855255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HVAC Electrical Current Demand (A)</a:t>
            </a:r>
            <a:endParaRPr lang="en-GB" sz="600" dirty="0"/>
          </a:p>
        </p:txBody>
      </p:sp>
      <p:sp>
        <p:nvSpPr>
          <p:cNvPr id="35" name="Rounded Rectangle 34"/>
          <p:cNvSpPr/>
          <p:nvPr/>
        </p:nvSpPr>
        <p:spPr>
          <a:xfrm>
            <a:off x="7285123" y="930646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0</a:t>
            </a:r>
          </a:p>
        </p:txBody>
      </p:sp>
      <p:cxnSp>
        <p:nvCxnSpPr>
          <p:cNvPr id="37" name="Straight Arrow Connector 36"/>
          <p:cNvCxnSpPr>
            <a:stCxn id="35" idx="3"/>
            <a:endCxn id="33" idx="1"/>
          </p:cNvCxnSpPr>
          <p:nvPr/>
        </p:nvCxnSpPr>
        <p:spPr>
          <a:xfrm>
            <a:off x="7913459" y="1025341"/>
            <a:ext cx="258056" cy="27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9" name="Elbow Connector 38"/>
          <p:cNvCxnSpPr>
            <a:stCxn id="33" idx="3"/>
            <a:endCxn id="18" idx="6"/>
          </p:cNvCxnSpPr>
          <p:nvPr/>
        </p:nvCxnSpPr>
        <p:spPr>
          <a:xfrm>
            <a:off x="9026770" y="1028104"/>
            <a:ext cx="534349" cy="28608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>
            <a:off x="8438908" y="3859373"/>
            <a:ext cx="648795" cy="19683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Result Card: Overrun</a:t>
            </a:r>
            <a:endParaRPr lang="en-GB" sz="600" dirty="0"/>
          </a:p>
        </p:txBody>
      </p:sp>
      <p:sp>
        <p:nvSpPr>
          <p:cNvPr id="41" name="Rectangle 40"/>
          <p:cNvSpPr/>
          <p:nvPr/>
        </p:nvSpPr>
        <p:spPr>
          <a:xfrm>
            <a:off x="8438908" y="3428048"/>
            <a:ext cx="648795" cy="19683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Result Card: Traction</a:t>
            </a:r>
            <a:endParaRPr lang="en-GB" sz="600" dirty="0"/>
          </a:p>
        </p:txBody>
      </p:sp>
      <p:sp>
        <p:nvSpPr>
          <p:cNvPr id="42" name="Rectangle 41"/>
          <p:cNvSpPr/>
          <p:nvPr/>
        </p:nvSpPr>
        <p:spPr>
          <a:xfrm>
            <a:off x="8438908" y="2920055"/>
            <a:ext cx="648795" cy="19683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Result Card: Idle</a:t>
            </a:r>
            <a:endParaRPr lang="en-GB" sz="600" dirty="0"/>
          </a:p>
        </p:txBody>
      </p:sp>
      <p:cxnSp>
        <p:nvCxnSpPr>
          <p:cNvPr id="45" name="Elbow Connector 44"/>
          <p:cNvCxnSpPr>
            <a:stCxn id="17" idx="3"/>
            <a:endCxn id="41" idx="1"/>
          </p:cNvCxnSpPr>
          <p:nvPr/>
        </p:nvCxnSpPr>
        <p:spPr>
          <a:xfrm flipH="1">
            <a:off x="8438908" y="1364506"/>
            <a:ext cx="1298499" cy="2161961"/>
          </a:xfrm>
          <a:prstGeom prst="bentConnector5">
            <a:avLst>
              <a:gd name="adj1" fmla="val -17605"/>
              <a:gd name="adj2" fmla="val 38958"/>
              <a:gd name="adj3" fmla="val 117605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7" name="Elbow Connector 46"/>
          <p:cNvCxnSpPr>
            <a:stCxn id="17" idx="3"/>
            <a:endCxn id="40" idx="1"/>
          </p:cNvCxnSpPr>
          <p:nvPr/>
        </p:nvCxnSpPr>
        <p:spPr>
          <a:xfrm flipH="1">
            <a:off x="8438908" y="1364506"/>
            <a:ext cx="1298499" cy="2593286"/>
          </a:xfrm>
          <a:prstGeom prst="bentConnector5">
            <a:avLst>
              <a:gd name="adj1" fmla="val -17605"/>
              <a:gd name="adj2" fmla="val 32535"/>
              <a:gd name="adj3" fmla="val 117605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50" name="Rounded Rectangle 49"/>
          <p:cNvSpPr/>
          <p:nvPr/>
        </p:nvSpPr>
        <p:spPr>
          <a:xfrm>
            <a:off x="10528699" y="3472831"/>
            <a:ext cx="991184" cy="275645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Alternators Efficiency</a:t>
            </a:r>
          </a:p>
          <a:p>
            <a:pPr algn="ctr"/>
            <a:r>
              <a:rPr lang="en-GB" sz="600" dirty="0" smtClean="0"/>
              <a:t>(Traction </a:t>
            </a:r>
            <a:r>
              <a:rPr lang="en-GB" sz="600" dirty="0"/>
              <a:t>– Result Card)</a:t>
            </a:r>
          </a:p>
          <a:p>
            <a:pPr algn="ctr"/>
            <a:endParaRPr lang="en-GB" sz="600" dirty="0"/>
          </a:p>
        </p:txBody>
      </p:sp>
      <p:cxnSp>
        <p:nvCxnSpPr>
          <p:cNvPr id="52" name="Straight Arrow Connector 51"/>
          <p:cNvCxnSpPr>
            <a:endCxn id="50" idx="1"/>
          </p:cNvCxnSpPr>
          <p:nvPr/>
        </p:nvCxnSpPr>
        <p:spPr>
          <a:xfrm flipV="1">
            <a:off x="10046376" y="3610654"/>
            <a:ext cx="482323" cy="113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53" name="Rounded Rectangle 52"/>
          <p:cNvSpPr/>
          <p:nvPr/>
        </p:nvSpPr>
        <p:spPr>
          <a:xfrm>
            <a:off x="10524790" y="2882780"/>
            <a:ext cx="995093" cy="275645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Alternators Efficiency</a:t>
            </a:r>
          </a:p>
          <a:p>
            <a:pPr algn="ctr"/>
            <a:r>
              <a:rPr lang="en-GB" sz="600" dirty="0" smtClean="0"/>
              <a:t>(Idle – Result Card)</a:t>
            </a:r>
            <a:endParaRPr lang="en-GB" sz="600" dirty="0"/>
          </a:p>
        </p:txBody>
      </p:sp>
      <p:cxnSp>
        <p:nvCxnSpPr>
          <p:cNvPr id="55" name="Straight Arrow Connector 54"/>
          <p:cNvCxnSpPr>
            <a:endCxn id="53" idx="1"/>
          </p:cNvCxnSpPr>
          <p:nvPr/>
        </p:nvCxnSpPr>
        <p:spPr>
          <a:xfrm>
            <a:off x="10023576" y="3015994"/>
            <a:ext cx="501214" cy="46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7" name="Elbow Connector 56"/>
          <p:cNvCxnSpPr>
            <a:stCxn id="40" idx="3"/>
          </p:cNvCxnSpPr>
          <p:nvPr/>
        </p:nvCxnSpPr>
        <p:spPr>
          <a:xfrm>
            <a:off x="9087703" y="3957792"/>
            <a:ext cx="561319" cy="108599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9" name="Elbow Connector 58"/>
          <p:cNvCxnSpPr>
            <a:stCxn id="41" idx="3"/>
          </p:cNvCxnSpPr>
          <p:nvPr/>
        </p:nvCxnSpPr>
        <p:spPr>
          <a:xfrm flipV="1">
            <a:off x="9087703" y="3474791"/>
            <a:ext cx="581719" cy="51676"/>
          </a:xfrm>
          <a:prstGeom prst="bentConnector4">
            <a:avLst>
              <a:gd name="adj1" fmla="val 27502"/>
              <a:gd name="adj2" fmla="val 409898"/>
            </a:avLst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1" name="Elbow Connector 60"/>
          <p:cNvCxnSpPr>
            <a:stCxn id="42" idx="3"/>
          </p:cNvCxnSpPr>
          <p:nvPr/>
        </p:nvCxnSpPr>
        <p:spPr>
          <a:xfrm flipV="1">
            <a:off x="9087703" y="2868791"/>
            <a:ext cx="558919" cy="149683"/>
          </a:xfrm>
          <a:prstGeom prst="bentConnector4">
            <a:avLst>
              <a:gd name="adj1" fmla="val 11125"/>
              <a:gd name="adj2" fmla="val 195001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65" name="Elbow Connector 64"/>
          <p:cNvCxnSpPr>
            <a:stCxn id="11" idx="0"/>
          </p:cNvCxnSpPr>
          <p:nvPr/>
        </p:nvCxnSpPr>
        <p:spPr>
          <a:xfrm flipV="1">
            <a:off x="9079911" y="3015994"/>
            <a:ext cx="189757" cy="1193206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Elbow Connector 66"/>
          <p:cNvCxnSpPr>
            <a:stCxn id="11" idx="0"/>
          </p:cNvCxnSpPr>
          <p:nvPr/>
        </p:nvCxnSpPr>
        <p:spPr>
          <a:xfrm flipV="1">
            <a:off x="9079911" y="3621994"/>
            <a:ext cx="212557" cy="587206"/>
          </a:xfrm>
          <a:prstGeom prst="bentConnector3">
            <a:avLst>
              <a:gd name="adj1" fmla="val 43226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Rounded Rectangle 71"/>
          <p:cNvSpPr/>
          <p:nvPr/>
        </p:nvSpPr>
        <p:spPr>
          <a:xfrm>
            <a:off x="5134441" y="2457391"/>
            <a:ext cx="903284" cy="275645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Alternators Efficiency</a:t>
            </a:r>
            <a:endParaRPr lang="en-GB" sz="600" dirty="0"/>
          </a:p>
        </p:txBody>
      </p:sp>
      <p:sp>
        <p:nvSpPr>
          <p:cNvPr id="73" name="Rounded Rectangle 72"/>
          <p:cNvSpPr/>
          <p:nvPr/>
        </p:nvSpPr>
        <p:spPr>
          <a:xfrm>
            <a:off x="519460" y="849617"/>
            <a:ext cx="4343556" cy="1997054"/>
          </a:xfrm>
          <a:prstGeom prst="roundRect">
            <a:avLst>
              <a:gd name="adj" fmla="val 3444"/>
            </a:avLst>
          </a:prstGeom>
          <a:noFill/>
          <a:ln w="12700" cap="flat" cmpd="sng" algn="ctr">
            <a:solidFill>
              <a:schemeClr val="accent1">
                <a:shade val="50000"/>
              </a:schemeClr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TextBox 73"/>
          <p:cNvSpPr txBox="1"/>
          <p:nvPr/>
        </p:nvSpPr>
        <p:spPr>
          <a:xfrm>
            <a:off x="405528" y="516707"/>
            <a:ext cx="45000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Module </a:t>
            </a:r>
            <a:r>
              <a:rPr lang="en-GB" dirty="0"/>
              <a:t>0</a:t>
            </a:r>
            <a:r>
              <a:rPr lang="en-GB" dirty="0" smtClean="0"/>
              <a:t>: </a:t>
            </a:r>
            <a:r>
              <a:rPr lang="en-GB" dirty="0"/>
              <a:t>N</a:t>
            </a:r>
            <a:r>
              <a:rPr lang="en-GB" dirty="0" smtClean="0"/>
              <a:t>on-Smart Alternator Set Efficiency</a:t>
            </a:r>
            <a:endParaRPr lang="en-GB" dirty="0"/>
          </a:p>
        </p:txBody>
      </p:sp>
      <p:sp>
        <p:nvSpPr>
          <p:cNvPr id="77" name="Rounded Rectangle 76"/>
          <p:cNvSpPr/>
          <p:nvPr/>
        </p:nvSpPr>
        <p:spPr>
          <a:xfrm>
            <a:off x="1534467" y="1554608"/>
            <a:ext cx="876396" cy="239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Base and non-base Current Demands (A)</a:t>
            </a:r>
            <a:endParaRPr lang="en-GB" sz="600" dirty="0"/>
          </a:p>
        </p:txBody>
      </p:sp>
      <p:cxnSp>
        <p:nvCxnSpPr>
          <p:cNvPr id="78" name="Straight Arrow Connector 77"/>
          <p:cNvCxnSpPr>
            <a:endCxn id="77" idx="1"/>
          </p:cNvCxnSpPr>
          <p:nvPr/>
        </p:nvCxnSpPr>
        <p:spPr>
          <a:xfrm flipV="1">
            <a:off x="1392984" y="1674152"/>
            <a:ext cx="141483" cy="35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79" name="Snip Single Corner Rectangle 78"/>
          <p:cNvSpPr/>
          <p:nvPr/>
        </p:nvSpPr>
        <p:spPr>
          <a:xfrm>
            <a:off x="1514583" y="2500796"/>
            <a:ext cx="627532" cy="188936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Engine Speed (RPM)</a:t>
            </a:r>
            <a:endParaRPr lang="en-GB" sz="600" dirty="0"/>
          </a:p>
        </p:txBody>
      </p:sp>
      <p:cxnSp>
        <p:nvCxnSpPr>
          <p:cNvPr id="80" name="Straight Arrow Connector 79"/>
          <p:cNvCxnSpPr>
            <a:stCxn id="79" idx="0"/>
          </p:cNvCxnSpPr>
          <p:nvPr/>
        </p:nvCxnSpPr>
        <p:spPr>
          <a:xfrm flipV="1">
            <a:off x="2142115" y="2593341"/>
            <a:ext cx="217670" cy="19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84" name="Group 83"/>
          <p:cNvGrpSpPr/>
          <p:nvPr/>
        </p:nvGrpSpPr>
        <p:grpSpPr>
          <a:xfrm>
            <a:off x="2918769" y="1485680"/>
            <a:ext cx="177402" cy="263401"/>
            <a:chOff x="1426057" y="1874219"/>
            <a:chExt cx="177402" cy="263401"/>
          </a:xfrm>
        </p:grpSpPr>
        <p:pic>
          <p:nvPicPr>
            <p:cNvPr id="85" name="Picture 8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42492" y="1874219"/>
              <a:ext cx="160967" cy="263401"/>
            </a:xfrm>
            <a:prstGeom prst="rect">
              <a:avLst/>
            </a:prstGeom>
          </p:spPr>
        </p:pic>
        <p:sp>
          <p:nvSpPr>
            <p:cNvPr id="86" name="Oval 85"/>
            <p:cNvSpPr/>
            <p:nvPr/>
          </p:nvSpPr>
          <p:spPr>
            <a:xfrm flipH="1" flipV="1">
              <a:off x="1427171" y="192454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7" name="Oval 86"/>
            <p:cNvSpPr/>
            <p:nvPr/>
          </p:nvSpPr>
          <p:spPr>
            <a:xfrm flipH="1" flipV="1">
              <a:off x="1426057" y="203022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88" name="Elbow Connector 87"/>
          <p:cNvCxnSpPr>
            <a:stCxn id="77" idx="3"/>
            <a:endCxn id="87" idx="6"/>
          </p:cNvCxnSpPr>
          <p:nvPr/>
        </p:nvCxnSpPr>
        <p:spPr>
          <a:xfrm flipV="1">
            <a:off x="2410863" y="1672741"/>
            <a:ext cx="507906" cy="141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89" name="Elbow Connector 88"/>
          <p:cNvCxnSpPr>
            <a:stCxn id="85" idx="3"/>
          </p:cNvCxnSpPr>
          <p:nvPr/>
        </p:nvCxnSpPr>
        <p:spPr>
          <a:xfrm flipH="1">
            <a:off x="2766185" y="1617381"/>
            <a:ext cx="329986" cy="819653"/>
          </a:xfrm>
          <a:prstGeom prst="bentConnector4">
            <a:avLst>
              <a:gd name="adj1" fmla="val -69276"/>
              <a:gd name="adj2" fmla="val 58034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90" name="Straight Arrow Connector 89"/>
          <p:cNvCxnSpPr>
            <a:endCxn id="72" idx="1"/>
          </p:cNvCxnSpPr>
          <p:nvPr/>
        </p:nvCxnSpPr>
        <p:spPr>
          <a:xfrm>
            <a:off x="3172584" y="2593341"/>
            <a:ext cx="1961857" cy="18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91" name="Group 90"/>
          <p:cNvGrpSpPr/>
          <p:nvPr/>
        </p:nvGrpSpPr>
        <p:grpSpPr>
          <a:xfrm>
            <a:off x="4328253" y="1085616"/>
            <a:ext cx="151542" cy="314406"/>
            <a:chOff x="2125628" y="1155568"/>
            <a:chExt cx="151542" cy="314406"/>
          </a:xfrm>
        </p:grpSpPr>
        <p:pic>
          <p:nvPicPr>
            <p:cNvPr id="92" name="Picture 9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flipH="1">
              <a:off x="2150685" y="1155568"/>
              <a:ext cx="126485" cy="314406"/>
            </a:xfrm>
            <a:prstGeom prst="rect">
              <a:avLst/>
            </a:prstGeom>
          </p:spPr>
        </p:pic>
        <p:sp>
          <p:nvSpPr>
            <p:cNvPr id="93" name="Oval 92"/>
            <p:cNvSpPr/>
            <p:nvPr/>
          </p:nvSpPr>
          <p:spPr>
            <a:xfrm flipH="1" flipV="1">
              <a:off x="2126742" y="122386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4" name="Oval 93"/>
            <p:cNvSpPr/>
            <p:nvPr/>
          </p:nvSpPr>
          <p:spPr>
            <a:xfrm flipH="1" flipV="1">
              <a:off x="2125628" y="134288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95" name="Rounded Rectangle 94"/>
          <p:cNvSpPr/>
          <p:nvPr/>
        </p:nvSpPr>
        <p:spPr>
          <a:xfrm>
            <a:off x="2277786" y="923132"/>
            <a:ext cx="798041" cy="2339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HVAC Electrical Loads (Power W)</a:t>
            </a:r>
            <a:endParaRPr lang="en-GB" sz="600" dirty="0"/>
          </a:p>
        </p:txBody>
      </p:sp>
      <p:cxnSp>
        <p:nvCxnSpPr>
          <p:cNvPr id="96" name="Straight Arrow Connector 95"/>
          <p:cNvCxnSpPr>
            <a:endCxn id="95" idx="1"/>
          </p:cNvCxnSpPr>
          <p:nvPr/>
        </p:nvCxnSpPr>
        <p:spPr>
          <a:xfrm flipV="1">
            <a:off x="2169666" y="1040107"/>
            <a:ext cx="108120" cy="34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98" name="Elbow Connector 97"/>
          <p:cNvCxnSpPr>
            <a:stCxn id="92" idx="1"/>
            <a:endCxn id="86" idx="6"/>
          </p:cNvCxnSpPr>
          <p:nvPr/>
        </p:nvCxnSpPr>
        <p:spPr>
          <a:xfrm flipH="1">
            <a:off x="2919883" y="1242819"/>
            <a:ext cx="1559912" cy="324242"/>
          </a:xfrm>
          <a:prstGeom prst="bentConnector5">
            <a:avLst>
              <a:gd name="adj1" fmla="val -14655"/>
              <a:gd name="adj2" fmla="val 69453"/>
              <a:gd name="adj3" fmla="val 114655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99" name="Rectangle 98"/>
          <p:cNvSpPr/>
          <p:nvPr/>
        </p:nvSpPr>
        <p:spPr>
          <a:xfrm>
            <a:off x="2263370" y="1213198"/>
            <a:ext cx="814283" cy="18953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err="1" smtClean="0"/>
              <a:t>Powernet</a:t>
            </a:r>
            <a:r>
              <a:rPr lang="en-GB" sz="600" dirty="0" smtClean="0"/>
              <a:t> Voltage (V)</a:t>
            </a:r>
            <a:endParaRPr lang="en-GB" sz="600" dirty="0"/>
          </a:p>
        </p:txBody>
      </p:sp>
      <p:cxnSp>
        <p:nvCxnSpPr>
          <p:cNvPr id="100" name="Elbow Connector 99"/>
          <p:cNvCxnSpPr>
            <a:stCxn id="99" idx="3"/>
            <a:endCxn id="94" idx="6"/>
          </p:cNvCxnSpPr>
          <p:nvPr/>
        </p:nvCxnSpPr>
        <p:spPr>
          <a:xfrm flipV="1">
            <a:off x="3077653" y="1303988"/>
            <a:ext cx="1250600" cy="397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01" name="Rounded Rectangle 100"/>
          <p:cNvSpPr/>
          <p:nvPr/>
        </p:nvSpPr>
        <p:spPr>
          <a:xfrm>
            <a:off x="5109728" y="1104077"/>
            <a:ext cx="903284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HVAC Electrical Current Demand (A)</a:t>
            </a:r>
            <a:endParaRPr lang="en-GB" sz="600" dirty="0"/>
          </a:p>
        </p:txBody>
      </p:sp>
      <p:cxnSp>
        <p:nvCxnSpPr>
          <p:cNvPr id="102" name="Straight Arrow Connector 101"/>
          <p:cNvCxnSpPr>
            <a:stCxn id="92" idx="1"/>
            <a:endCxn id="101" idx="1"/>
          </p:cNvCxnSpPr>
          <p:nvPr/>
        </p:nvCxnSpPr>
        <p:spPr>
          <a:xfrm flipV="1">
            <a:off x="4479795" y="1241900"/>
            <a:ext cx="629933" cy="9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08" name="Rounded Rectangle 107"/>
          <p:cNvSpPr/>
          <p:nvPr/>
        </p:nvSpPr>
        <p:spPr>
          <a:xfrm>
            <a:off x="10524789" y="3197898"/>
            <a:ext cx="995093" cy="226251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Smart Traction Current (A)</a:t>
            </a:r>
            <a:endParaRPr lang="en-GB" sz="600" dirty="0"/>
          </a:p>
        </p:txBody>
      </p:sp>
      <p:sp>
        <p:nvSpPr>
          <p:cNvPr id="109" name="Rounded Rectangle 108"/>
          <p:cNvSpPr/>
          <p:nvPr/>
        </p:nvSpPr>
        <p:spPr>
          <a:xfrm>
            <a:off x="10532605" y="3791867"/>
            <a:ext cx="995093" cy="226251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Smart Overrun Current (A)</a:t>
            </a:r>
            <a:endParaRPr lang="en-GB" sz="600" dirty="0"/>
          </a:p>
        </p:txBody>
      </p:sp>
      <p:sp>
        <p:nvSpPr>
          <p:cNvPr id="110" name="Rounded Rectangle 109"/>
          <p:cNvSpPr/>
          <p:nvPr/>
        </p:nvSpPr>
        <p:spPr>
          <a:xfrm>
            <a:off x="10516974" y="2611744"/>
            <a:ext cx="995093" cy="226251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Smart Idle Current (A)</a:t>
            </a:r>
            <a:endParaRPr lang="en-GB" sz="600" dirty="0"/>
          </a:p>
        </p:txBody>
      </p:sp>
      <p:cxnSp>
        <p:nvCxnSpPr>
          <p:cNvPr id="112" name="Elbow Connector 111"/>
          <p:cNvCxnSpPr>
            <a:stCxn id="42" idx="3"/>
            <a:endCxn id="110" idx="1"/>
          </p:cNvCxnSpPr>
          <p:nvPr/>
        </p:nvCxnSpPr>
        <p:spPr>
          <a:xfrm flipV="1">
            <a:off x="9087703" y="2724870"/>
            <a:ext cx="1429271" cy="293604"/>
          </a:xfrm>
          <a:prstGeom prst="bentConnector3">
            <a:avLst>
              <a:gd name="adj1" fmla="val 4614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18" name="Elbow Connector 117"/>
          <p:cNvCxnSpPr>
            <a:stCxn id="41" idx="3"/>
            <a:endCxn id="108" idx="1"/>
          </p:cNvCxnSpPr>
          <p:nvPr/>
        </p:nvCxnSpPr>
        <p:spPr>
          <a:xfrm flipV="1">
            <a:off x="9087703" y="3311024"/>
            <a:ext cx="1437086" cy="215443"/>
          </a:xfrm>
          <a:prstGeom prst="bentConnector3">
            <a:avLst>
              <a:gd name="adj1" fmla="val 10844"/>
            </a:avLst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1" name="Elbow Connector 120"/>
          <p:cNvCxnSpPr>
            <a:stCxn id="40" idx="3"/>
            <a:endCxn id="109" idx="1"/>
          </p:cNvCxnSpPr>
          <p:nvPr/>
        </p:nvCxnSpPr>
        <p:spPr>
          <a:xfrm flipV="1">
            <a:off x="9087703" y="3904993"/>
            <a:ext cx="1444902" cy="52799"/>
          </a:xfrm>
          <a:prstGeom prst="bentConnector3">
            <a:avLst>
              <a:gd name="adj1" fmla="val 381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7" name="Elbow Connector 6"/>
          <p:cNvCxnSpPr>
            <a:stCxn id="95" idx="3"/>
            <a:endCxn id="93" idx="6"/>
          </p:cNvCxnSpPr>
          <p:nvPr/>
        </p:nvCxnSpPr>
        <p:spPr>
          <a:xfrm>
            <a:off x="3075827" y="1040107"/>
            <a:ext cx="1253540" cy="14485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81" name="Snip Single Corner Rectangle 80"/>
          <p:cNvSpPr/>
          <p:nvPr/>
        </p:nvSpPr>
        <p:spPr>
          <a:xfrm>
            <a:off x="1643545" y="3550383"/>
            <a:ext cx="505721" cy="137823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82" name="Rectangle 81"/>
          <p:cNvSpPr/>
          <p:nvPr/>
        </p:nvSpPr>
        <p:spPr>
          <a:xfrm>
            <a:off x="1645121" y="3720223"/>
            <a:ext cx="504146" cy="14350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97" name="Rounded Rectangle 96"/>
          <p:cNvSpPr/>
          <p:nvPr/>
        </p:nvSpPr>
        <p:spPr>
          <a:xfrm>
            <a:off x="1643545" y="3906491"/>
            <a:ext cx="505721" cy="1430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103" name="TextBox 102"/>
          <p:cNvSpPr txBox="1"/>
          <p:nvPr/>
        </p:nvSpPr>
        <p:spPr>
          <a:xfrm>
            <a:off x="2149266" y="3503693"/>
            <a:ext cx="208422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External Variables: </a:t>
            </a:r>
            <a:r>
              <a:rPr lang="en-GB" sz="800" dirty="0"/>
              <a:t>pre-existing VECTO signals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2149266" y="3681522"/>
            <a:ext cx="192873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Lookup Maps / Scalars / GUI Input Values </a:t>
            </a:r>
            <a:endParaRPr lang="en-GB" sz="800" dirty="0"/>
          </a:p>
        </p:txBody>
      </p:sp>
      <p:sp>
        <p:nvSpPr>
          <p:cNvPr id="105" name="TextBox 104"/>
          <p:cNvSpPr txBox="1"/>
          <p:nvPr/>
        </p:nvSpPr>
        <p:spPr>
          <a:xfrm>
            <a:off x="2149266" y="3867343"/>
            <a:ext cx="7312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Signal names</a:t>
            </a:r>
            <a:endParaRPr lang="en-GB" sz="800" dirty="0"/>
          </a:p>
        </p:txBody>
      </p:sp>
      <p:sp>
        <p:nvSpPr>
          <p:cNvPr id="106" name="Flowchart: Terminator 105"/>
          <p:cNvSpPr/>
          <p:nvPr/>
        </p:nvSpPr>
        <p:spPr>
          <a:xfrm>
            <a:off x="1643544" y="4092581"/>
            <a:ext cx="505721" cy="145139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700" dirty="0" smtClean="0"/>
          </a:p>
        </p:txBody>
      </p:sp>
      <p:sp>
        <p:nvSpPr>
          <p:cNvPr id="107" name="TextBox 106"/>
          <p:cNvSpPr txBox="1"/>
          <p:nvPr/>
        </p:nvSpPr>
        <p:spPr>
          <a:xfrm>
            <a:off x="2149265" y="4075216"/>
            <a:ext cx="12202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Signal information boxes</a:t>
            </a:r>
            <a:endParaRPr lang="en-GB" sz="800" dirty="0"/>
          </a:p>
        </p:txBody>
      </p:sp>
      <p:sp>
        <p:nvSpPr>
          <p:cNvPr id="111" name="TextBox 110"/>
          <p:cNvSpPr txBox="1"/>
          <p:nvPr/>
        </p:nvSpPr>
        <p:spPr>
          <a:xfrm>
            <a:off x="1637408" y="4286422"/>
            <a:ext cx="511857" cy="14272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GB" sz="600" dirty="0"/>
          </a:p>
        </p:txBody>
      </p:sp>
      <p:sp>
        <p:nvSpPr>
          <p:cNvPr id="113" name="TextBox 112"/>
          <p:cNvSpPr txBox="1"/>
          <p:nvPr/>
        </p:nvSpPr>
        <p:spPr>
          <a:xfrm>
            <a:off x="2149264" y="4255996"/>
            <a:ext cx="81945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Function Boxes</a:t>
            </a:r>
            <a:endParaRPr lang="en-GB" sz="800" dirty="0"/>
          </a:p>
        </p:txBody>
      </p:sp>
      <p:sp>
        <p:nvSpPr>
          <p:cNvPr id="124" name="Rounded Rectangle 123"/>
          <p:cNvSpPr/>
          <p:nvPr/>
        </p:nvSpPr>
        <p:spPr>
          <a:xfrm>
            <a:off x="1631807" y="3379925"/>
            <a:ext cx="510308" cy="132862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125" name="TextBox 124"/>
          <p:cNvSpPr txBox="1"/>
          <p:nvPr/>
        </p:nvSpPr>
        <p:spPr>
          <a:xfrm>
            <a:off x="2139872" y="3335669"/>
            <a:ext cx="117532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Time-Step logged signal</a:t>
            </a:r>
            <a:endParaRPr lang="en-GB" sz="800" dirty="0"/>
          </a:p>
        </p:txBody>
      </p:sp>
      <p:sp>
        <p:nvSpPr>
          <p:cNvPr id="119" name="Rounded Rectangle 118"/>
          <p:cNvSpPr/>
          <p:nvPr/>
        </p:nvSpPr>
        <p:spPr>
          <a:xfrm>
            <a:off x="1357168" y="894113"/>
            <a:ext cx="788451" cy="306945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Steady State HVAC Model</a:t>
            </a:r>
          </a:p>
        </p:txBody>
      </p:sp>
      <p:sp>
        <p:nvSpPr>
          <p:cNvPr id="120" name="Rectangle 119"/>
          <p:cNvSpPr/>
          <p:nvPr/>
        </p:nvSpPr>
        <p:spPr>
          <a:xfrm>
            <a:off x="7212427" y="1244407"/>
            <a:ext cx="814283" cy="3315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/>
              <a:t>List of Electric </a:t>
            </a:r>
          </a:p>
          <a:p>
            <a:pPr algn="ctr"/>
            <a:r>
              <a:rPr lang="en-GB" sz="800" dirty="0" smtClean="0"/>
              <a:t>Consumers</a:t>
            </a:r>
            <a:endParaRPr lang="en-GB" sz="800" dirty="0"/>
          </a:p>
        </p:txBody>
      </p:sp>
      <p:sp>
        <p:nvSpPr>
          <p:cNvPr id="122" name="Rectangle 121"/>
          <p:cNvSpPr/>
          <p:nvPr/>
        </p:nvSpPr>
        <p:spPr>
          <a:xfrm>
            <a:off x="578701" y="1506942"/>
            <a:ext cx="814283" cy="3315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/>
              <a:t>List of Electric </a:t>
            </a:r>
          </a:p>
          <a:p>
            <a:pPr algn="ctr"/>
            <a:r>
              <a:rPr lang="en-GB" sz="800" dirty="0" smtClean="0"/>
              <a:t>Consumers</a:t>
            </a:r>
            <a:endParaRPr lang="en-GB" sz="800" dirty="0"/>
          </a:p>
        </p:txBody>
      </p:sp>
      <p:sp>
        <p:nvSpPr>
          <p:cNvPr id="123" name="Rounded Rectangle 122"/>
          <p:cNvSpPr/>
          <p:nvPr/>
        </p:nvSpPr>
        <p:spPr>
          <a:xfrm>
            <a:off x="9268133" y="2878172"/>
            <a:ext cx="755444" cy="306945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 smtClean="0">
                <a:solidFill>
                  <a:srgbClr val="000000"/>
                </a:solidFill>
              </a:rPr>
              <a:t>Alternator</a:t>
            </a:r>
          </a:p>
          <a:p>
            <a:pPr algn="ctr"/>
            <a:r>
              <a:rPr lang="en-GB" sz="800" dirty="0" smtClean="0">
                <a:solidFill>
                  <a:srgbClr val="000000"/>
                </a:solidFill>
              </a:rPr>
              <a:t>Model</a:t>
            </a:r>
            <a:endParaRPr lang="en-GB" sz="800" dirty="0">
              <a:solidFill>
                <a:srgbClr val="000000"/>
              </a:solidFill>
            </a:endParaRPr>
          </a:p>
        </p:txBody>
      </p:sp>
      <p:sp>
        <p:nvSpPr>
          <p:cNvPr id="126" name="Rounded Rectangle 125"/>
          <p:cNvSpPr/>
          <p:nvPr/>
        </p:nvSpPr>
        <p:spPr>
          <a:xfrm>
            <a:off x="9279201" y="3486392"/>
            <a:ext cx="755444" cy="306945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 smtClean="0">
                <a:solidFill>
                  <a:srgbClr val="000000"/>
                </a:solidFill>
              </a:rPr>
              <a:t>Alternator</a:t>
            </a:r>
          </a:p>
          <a:p>
            <a:pPr algn="ctr"/>
            <a:r>
              <a:rPr lang="en-GB" sz="800" dirty="0" smtClean="0">
                <a:solidFill>
                  <a:srgbClr val="000000"/>
                </a:solidFill>
              </a:rPr>
              <a:t>Model</a:t>
            </a:r>
            <a:endParaRPr lang="en-GB" sz="800" dirty="0">
              <a:solidFill>
                <a:srgbClr val="000000"/>
              </a:solidFill>
            </a:endParaRPr>
          </a:p>
        </p:txBody>
      </p:sp>
      <p:sp>
        <p:nvSpPr>
          <p:cNvPr id="127" name="Rounded Rectangle 126"/>
          <p:cNvSpPr/>
          <p:nvPr/>
        </p:nvSpPr>
        <p:spPr>
          <a:xfrm>
            <a:off x="9274206" y="4066391"/>
            <a:ext cx="755444" cy="306945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 smtClean="0">
                <a:solidFill>
                  <a:srgbClr val="000000"/>
                </a:solidFill>
              </a:rPr>
              <a:t>Alternator</a:t>
            </a:r>
          </a:p>
          <a:p>
            <a:pPr algn="ctr"/>
            <a:r>
              <a:rPr lang="en-GB" sz="800" dirty="0" smtClean="0">
                <a:solidFill>
                  <a:srgbClr val="000000"/>
                </a:solidFill>
              </a:rPr>
              <a:t>Model</a:t>
            </a:r>
            <a:endParaRPr lang="en-GB" sz="800" dirty="0">
              <a:solidFill>
                <a:srgbClr val="000000"/>
              </a:solidFill>
            </a:endParaRPr>
          </a:p>
        </p:txBody>
      </p:sp>
      <p:sp>
        <p:nvSpPr>
          <p:cNvPr id="129" name="Rounded Rectangle 128"/>
          <p:cNvSpPr/>
          <p:nvPr/>
        </p:nvSpPr>
        <p:spPr>
          <a:xfrm>
            <a:off x="2388463" y="2459023"/>
            <a:ext cx="755444" cy="306945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 smtClean="0">
                <a:solidFill>
                  <a:srgbClr val="000000"/>
                </a:solidFill>
              </a:rPr>
              <a:t>Alternator</a:t>
            </a:r>
          </a:p>
          <a:p>
            <a:pPr algn="ctr"/>
            <a:r>
              <a:rPr lang="en-GB" sz="800" dirty="0" smtClean="0">
                <a:solidFill>
                  <a:srgbClr val="000000"/>
                </a:solidFill>
              </a:rPr>
              <a:t>Model</a:t>
            </a:r>
            <a:endParaRPr lang="en-GB" sz="800" dirty="0">
              <a:solidFill>
                <a:srgbClr val="00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70536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ounded Rectangle 21"/>
          <p:cNvSpPr/>
          <p:nvPr/>
        </p:nvSpPr>
        <p:spPr>
          <a:xfrm>
            <a:off x="1956239" y="5707797"/>
            <a:ext cx="922353" cy="2536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Total Air Consumption Per Cycle (L)</a:t>
            </a:r>
            <a:endParaRPr lang="en-GB" sz="600" dirty="0"/>
          </a:p>
        </p:txBody>
      </p:sp>
      <p:cxnSp>
        <p:nvCxnSpPr>
          <p:cNvPr id="24" name="Elbow Connector 23"/>
          <p:cNvCxnSpPr>
            <a:endCxn id="22" idx="1"/>
          </p:cNvCxnSpPr>
          <p:nvPr/>
        </p:nvCxnSpPr>
        <p:spPr>
          <a:xfrm>
            <a:off x="1690707" y="5833359"/>
            <a:ext cx="265532" cy="1264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78" name="Group 77"/>
          <p:cNvGrpSpPr/>
          <p:nvPr/>
        </p:nvGrpSpPr>
        <p:grpSpPr>
          <a:xfrm>
            <a:off x="4293815" y="5106987"/>
            <a:ext cx="171490" cy="307424"/>
            <a:chOff x="2119626" y="1550074"/>
            <a:chExt cx="171490" cy="307424"/>
          </a:xfrm>
        </p:grpSpPr>
        <p:pic>
          <p:nvPicPr>
            <p:cNvPr id="79" name="Picture 7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43313" y="1550074"/>
              <a:ext cx="147803" cy="307424"/>
            </a:xfrm>
            <a:prstGeom prst="rect">
              <a:avLst/>
            </a:prstGeom>
          </p:spPr>
        </p:pic>
        <p:sp>
          <p:nvSpPr>
            <p:cNvPr id="80" name="Oval 79"/>
            <p:cNvSpPr/>
            <p:nvPr/>
          </p:nvSpPr>
          <p:spPr>
            <a:xfrm flipH="1" flipV="1">
              <a:off x="2120740" y="161911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" name="Oval 80"/>
            <p:cNvSpPr/>
            <p:nvPr/>
          </p:nvSpPr>
          <p:spPr>
            <a:xfrm flipH="1" flipV="1">
              <a:off x="2119626" y="172479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82" name="Straight Arrow Connector 81"/>
          <p:cNvCxnSpPr>
            <a:stCxn id="420" idx="1"/>
            <a:endCxn id="80" idx="6"/>
          </p:cNvCxnSpPr>
          <p:nvPr/>
        </p:nvCxnSpPr>
        <p:spPr>
          <a:xfrm flipV="1">
            <a:off x="3665101" y="5207083"/>
            <a:ext cx="629828" cy="90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96" name="Group 95"/>
          <p:cNvGrpSpPr/>
          <p:nvPr/>
        </p:nvGrpSpPr>
        <p:grpSpPr>
          <a:xfrm>
            <a:off x="3224910" y="5735344"/>
            <a:ext cx="151542" cy="314406"/>
            <a:chOff x="2125628" y="1155568"/>
            <a:chExt cx="151542" cy="314406"/>
          </a:xfrm>
        </p:grpSpPr>
        <p:pic>
          <p:nvPicPr>
            <p:cNvPr id="97" name="Picture 9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flipH="1">
              <a:off x="2150685" y="1155568"/>
              <a:ext cx="126485" cy="314406"/>
            </a:xfrm>
            <a:prstGeom prst="rect">
              <a:avLst/>
            </a:prstGeom>
          </p:spPr>
        </p:pic>
        <p:sp>
          <p:nvSpPr>
            <p:cNvPr id="98" name="Oval 97"/>
            <p:cNvSpPr/>
            <p:nvPr/>
          </p:nvSpPr>
          <p:spPr>
            <a:xfrm flipH="1" flipV="1">
              <a:off x="2126742" y="122386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9" name="Oval 98"/>
            <p:cNvSpPr/>
            <p:nvPr/>
          </p:nvSpPr>
          <p:spPr>
            <a:xfrm flipH="1" flipV="1">
              <a:off x="2125628" y="134288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00" name="Straight Arrow Connector 99"/>
          <p:cNvCxnSpPr>
            <a:stCxn id="22" idx="3"/>
            <a:endCxn id="98" idx="6"/>
          </p:cNvCxnSpPr>
          <p:nvPr/>
        </p:nvCxnSpPr>
        <p:spPr>
          <a:xfrm>
            <a:off x="2878592" y="5834623"/>
            <a:ext cx="347432" cy="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02" name="Elbow Connector 101"/>
          <p:cNvCxnSpPr>
            <a:endCxn id="99" idx="6"/>
          </p:cNvCxnSpPr>
          <p:nvPr/>
        </p:nvCxnSpPr>
        <p:spPr>
          <a:xfrm flipV="1">
            <a:off x="2870829" y="5953716"/>
            <a:ext cx="354081" cy="14146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03" name="Elbow Connector 102"/>
          <p:cNvCxnSpPr>
            <a:stCxn id="97" idx="1"/>
            <a:endCxn id="81" idx="6"/>
          </p:cNvCxnSpPr>
          <p:nvPr/>
        </p:nvCxnSpPr>
        <p:spPr>
          <a:xfrm flipV="1">
            <a:off x="3376452" y="5312763"/>
            <a:ext cx="917363" cy="579784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08" name="Elbow Connector 107"/>
          <p:cNvCxnSpPr>
            <a:stCxn id="97" idx="1"/>
            <a:endCxn id="147" idx="1"/>
          </p:cNvCxnSpPr>
          <p:nvPr/>
        </p:nvCxnSpPr>
        <p:spPr>
          <a:xfrm>
            <a:off x="3376452" y="5892547"/>
            <a:ext cx="2209803" cy="2599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13" name="Rounded Rectangle 112"/>
          <p:cNvSpPr/>
          <p:nvPr/>
        </p:nvSpPr>
        <p:spPr>
          <a:xfrm>
            <a:off x="5578018" y="5175252"/>
            <a:ext cx="951017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Average power demand at crank from Pneumatics (W)</a:t>
            </a:r>
            <a:endParaRPr lang="en-GB" sz="600" dirty="0"/>
          </a:p>
        </p:txBody>
      </p:sp>
      <p:sp>
        <p:nvSpPr>
          <p:cNvPr id="114" name="Rectangle 113"/>
          <p:cNvSpPr/>
          <p:nvPr/>
        </p:nvSpPr>
        <p:spPr>
          <a:xfrm>
            <a:off x="4122559" y="5441917"/>
            <a:ext cx="955589" cy="19770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Compressor Mechanical </a:t>
            </a:r>
            <a:r>
              <a:rPr lang="en-GB" sz="600" dirty="0"/>
              <a:t>Gear Efficiency</a:t>
            </a:r>
          </a:p>
        </p:txBody>
      </p:sp>
      <p:grpSp>
        <p:nvGrpSpPr>
          <p:cNvPr id="115" name="Group 114"/>
          <p:cNvGrpSpPr/>
          <p:nvPr/>
        </p:nvGrpSpPr>
        <p:grpSpPr>
          <a:xfrm>
            <a:off x="5213043" y="5160230"/>
            <a:ext cx="151542" cy="314406"/>
            <a:chOff x="2125628" y="1155568"/>
            <a:chExt cx="151542" cy="314406"/>
          </a:xfrm>
        </p:grpSpPr>
        <p:pic>
          <p:nvPicPr>
            <p:cNvPr id="116" name="Picture 11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flipH="1">
              <a:off x="2150685" y="1155568"/>
              <a:ext cx="126485" cy="314406"/>
            </a:xfrm>
            <a:prstGeom prst="rect">
              <a:avLst/>
            </a:prstGeom>
          </p:spPr>
        </p:pic>
        <p:sp>
          <p:nvSpPr>
            <p:cNvPr id="117" name="Oval 116"/>
            <p:cNvSpPr/>
            <p:nvPr/>
          </p:nvSpPr>
          <p:spPr>
            <a:xfrm flipH="1" flipV="1">
              <a:off x="2126742" y="122386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8" name="Oval 117"/>
            <p:cNvSpPr/>
            <p:nvPr/>
          </p:nvSpPr>
          <p:spPr>
            <a:xfrm flipH="1" flipV="1">
              <a:off x="2125628" y="134288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19" name="Elbow Connector 118"/>
          <p:cNvCxnSpPr>
            <a:stCxn id="114" idx="3"/>
            <a:endCxn id="118" idx="6"/>
          </p:cNvCxnSpPr>
          <p:nvPr/>
        </p:nvCxnSpPr>
        <p:spPr>
          <a:xfrm flipV="1">
            <a:off x="5078148" y="5378602"/>
            <a:ext cx="134895" cy="162170"/>
          </a:xfrm>
          <a:prstGeom prst="bentConnector3">
            <a:avLst>
              <a:gd name="adj1" fmla="val 26825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20" name="Straight Arrow Connector 119"/>
          <p:cNvCxnSpPr>
            <a:stCxn id="116" idx="1"/>
            <a:endCxn id="113" idx="1"/>
          </p:cNvCxnSpPr>
          <p:nvPr/>
        </p:nvCxnSpPr>
        <p:spPr>
          <a:xfrm flipV="1">
            <a:off x="5364585" y="5313075"/>
            <a:ext cx="213433" cy="43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22" name="Rounded Rectangle 121"/>
          <p:cNvSpPr/>
          <p:nvPr/>
        </p:nvSpPr>
        <p:spPr>
          <a:xfrm>
            <a:off x="580963" y="3766685"/>
            <a:ext cx="4859650" cy="2477477"/>
          </a:xfrm>
          <a:prstGeom prst="roundRect">
            <a:avLst>
              <a:gd name="adj" fmla="val 3444"/>
            </a:avLst>
          </a:prstGeom>
          <a:noFill/>
          <a:ln w="12700" cap="flat" cmpd="sng" algn="ctr">
            <a:solidFill>
              <a:schemeClr val="accent1">
                <a:shade val="50000"/>
              </a:schemeClr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3" name="TextBox 122"/>
          <p:cNvSpPr txBox="1"/>
          <p:nvPr/>
        </p:nvSpPr>
        <p:spPr>
          <a:xfrm>
            <a:off x="477371" y="3416209"/>
            <a:ext cx="43611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Module 3: Average Pneumatic Load Demand</a:t>
            </a:r>
            <a:endParaRPr lang="en-GB" dirty="0"/>
          </a:p>
        </p:txBody>
      </p:sp>
      <p:sp>
        <p:nvSpPr>
          <p:cNvPr id="147" name="Rounded Rectangle 146"/>
          <p:cNvSpPr/>
          <p:nvPr/>
        </p:nvSpPr>
        <p:spPr>
          <a:xfrm>
            <a:off x="5586255" y="5768320"/>
            <a:ext cx="917039" cy="2536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Average </a:t>
            </a:r>
            <a:r>
              <a:rPr lang="en-GB" sz="600" dirty="0"/>
              <a:t>Air Consumption </a:t>
            </a:r>
            <a:r>
              <a:rPr lang="en-GB" sz="600" dirty="0" smtClean="0"/>
              <a:t>Per Sec (L</a:t>
            </a:r>
            <a:r>
              <a:rPr lang="en-GB" sz="600" dirty="0"/>
              <a:t>)</a:t>
            </a:r>
          </a:p>
        </p:txBody>
      </p:sp>
      <p:sp>
        <p:nvSpPr>
          <p:cNvPr id="83" name="Rounded Rectangle 82"/>
          <p:cNvSpPr/>
          <p:nvPr/>
        </p:nvSpPr>
        <p:spPr>
          <a:xfrm>
            <a:off x="8348925" y="1708528"/>
            <a:ext cx="873815" cy="156901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Alternators Efficiency</a:t>
            </a:r>
            <a:endParaRPr lang="en-GB" sz="600" dirty="0"/>
          </a:p>
        </p:txBody>
      </p:sp>
      <p:grpSp>
        <p:nvGrpSpPr>
          <p:cNvPr id="94" name="Group 93"/>
          <p:cNvGrpSpPr/>
          <p:nvPr/>
        </p:nvGrpSpPr>
        <p:grpSpPr>
          <a:xfrm>
            <a:off x="9398274" y="1169809"/>
            <a:ext cx="151542" cy="314406"/>
            <a:chOff x="2125628" y="1155568"/>
            <a:chExt cx="151542" cy="314406"/>
          </a:xfrm>
        </p:grpSpPr>
        <p:pic>
          <p:nvPicPr>
            <p:cNvPr id="95" name="Picture 9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flipH="1">
              <a:off x="2150685" y="1155568"/>
              <a:ext cx="126485" cy="314406"/>
            </a:xfrm>
            <a:prstGeom prst="rect">
              <a:avLst/>
            </a:prstGeom>
          </p:spPr>
        </p:pic>
        <p:sp>
          <p:nvSpPr>
            <p:cNvPr id="104" name="Oval 103"/>
            <p:cNvSpPr/>
            <p:nvPr/>
          </p:nvSpPr>
          <p:spPr>
            <a:xfrm flipH="1" flipV="1">
              <a:off x="2126742" y="122386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5" name="Oval 104"/>
            <p:cNvSpPr/>
            <p:nvPr/>
          </p:nvSpPr>
          <p:spPr>
            <a:xfrm flipH="1" flipV="1">
              <a:off x="2125628" y="134288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06" name="Elbow Connector 105"/>
          <p:cNvCxnSpPr>
            <a:stCxn id="83" idx="3"/>
            <a:endCxn id="105" idx="6"/>
          </p:cNvCxnSpPr>
          <p:nvPr/>
        </p:nvCxnSpPr>
        <p:spPr>
          <a:xfrm flipV="1">
            <a:off x="9222740" y="1388181"/>
            <a:ext cx="175534" cy="398798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12" name="Rounded Rectangle 111"/>
          <p:cNvSpPr/>
          <p:nvPr/>
        </p:nvSpPr>
        <p:spPr>
          <a:xfrm>
            <a:off x="6607979" y="892079"/>
            <a:ext cx="4341338" cy="1067353"/>
          </a:xfrm>
          <a:prstGeom prst="roundRect">
            <a:avLst>
              <a:gd name="adj" fmla="val 3444"/>
            </a:avLst>
          </a:prstGeom>
          <a:noFill/>
          <a:ln w="12700" cap="flat" cmpd="sng" algn="ctr">
            <a:solidFill>
              <a:schemeClr val="accent1">
                <a:shade val="50000"/>
              </a:schemeClr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4" name="Rectangle 123"/>
          <p:cNvSpPr/>
          <p:nvPr/>
        </p:nvSpPr>
        <p:spPr>
          <a:xfrm>
            <a:off x="9671610" y="1453119"/>
            <a:ext cx="814283" cy="18953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Alternator Pulley </a:t>
            </a:r>
            <a:r>
              <a:rPr lang="en-GB" sz="600" dirty="0"/>
              <a:t>Efficiency</a:t>
            </a:r>
          </a:p>
        </p:txBody>
      </p:sp>
      <p:grpSp>
        <p:nvGrpSpPr>
          <p:cNvPr id="125" name="Group 124"/>
          <p:cNvGrpSpPr/>
          <p:nvPr/>
        </p:nvGrpSpPr>
        <p:grpSpPr>
          <a:xfrm>
            <a:off x="10666530" y="1226516"/>
            <a:ext cx="151542" cy="314406"/>
            <a:chOff x="2125628" y="1155568"/>
            <a:chExt cx="151542" cy="314406"/>
          </a:xfrm>
        </p:grpSpPr>
        <p:pic>
          <p:nvPicPr>
            <p:cNvPr id="126" name="Picture 12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flipH="1">
              <a:off x="2150685" y="1155568"/>
              <a:ext cx="126485" cy="314406"/>
            </a:xfrm>
            <a:prstGeom prst="rect">
              <a:avLst/>
            </a:prstGeom>
          </p:spPr>
        </p:pic>
        <p:sp>
          <p:nvSpPr>
            <p:cNvPr id="127" name="Oval 126"/>
            <p:cNvSpPr/>
            <p:nvPr/>
          </p:nvSpPr>
          <p:spPr>
            <a:xfrm flipH="1" flipV="1">
              <a:off x="2126742" y="122386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8" name="Oval 127"/>
            <p:cNvSpPr/>
            <p:nvPr/>
          </p:nvSpPr>
          <p:spPr>
            <a:xfrm flipH="1" flipV="1">
              <a:off x="2125628" y="134288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29" name="Elbow Connector 128"/>
          <p:cNvCxnSpPr>
            <a:stCxn id="124" idx="3"/>
            <a:endCxn id="128" idx="6"/>
          </p:cNvCxnSpPr>
          <p:nvPr/>
        </p:nvCxnSpPr>
        <p:spPr>
          <a:xfrm flipV="1">
            <a:off x="10485893" y="1444888"/>
            <a:ext cx="180637" cy="10300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>
            <a:stCxn id="95" idx="1"/>
            <a:endCxn id="127" idx="6"/>
          </p:cNvCxnSpPr>
          <p:nvPr/>
        </p:nvCxnSpPr>
        <p:spPr>
          <a:xfrm flipV="1">
            <a:off x="9549816" y="1325860"/>
            <a:ext cx="1117828" cy="11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30" name="Rounded Rectangle 129"/>
          <p:cNvSpPr/>
          <p:nvPr/>
        </p:nvSpPr>
        <p:spPr>
          <a:xfrm>
            <a:off x="11094005" y="1250554"/>
            <a:ext cx="1045686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Average power demand at crank from Electrics (W)</a:t>
            </a:r>
            <a:endParaRPr lang="en-GB" sz="600" dirty="0"/>
          </a:p>
        </p:txBody>
      </p:sp>
      <p:sp>
        <p:nvSpPr>
          <p:cNvPr id="131" name="Rounded Rectangle 130"/>
          <p:cNvSpPr/>
          <p:nvPr/>
        </p:nvSpPr>
        <p:spPr>
          <a:xfrm>
            <a:off x="11094003" y="937212"/>
            <a:ext cx="1045687" cy="2587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Average power demand </a:t>
            </a:r>
            <a:r>
              <a:rPr lang="en-GB" sz="600" dirty="0"/>
              <a:t>a</a:t>
            </a:r>
            <a:r>
              <a:rPr lang="en-GB" sz="600" dirty="0" smtClean="0"/>
              <a:t>t alternator from Electrics (W)</a:t>
            </a:r>
            <a:endParaRPr lang="en-GB" sz="600" dirty="0"/>
          </a:p>
        </p:txBody>
      </p:sp>
      <p:cxnSp>
        <p:nvCxnSpPr>
          <p:cNvPr id="8" name="Straight Arrow Connector 7"/>
          <p:cNvCxnSpPr>
            <a:stCxn id="126" idx="1"/>
            <a:endCxn id="130" idx="1"/>
          </p:cNvCxnSpPr>
          <p:nvPr/>
        </p:nvCxnSpPr>
        <p:spPr>
          <a:xfrm>
            <a:off x="10818072" y="1383719"/>
            <a:ext cx="275933" cy="46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32" name="TextBox 131"/>
          <p:cNvSpPr txBox="1"/>
          <p:nvPr/>
        </p:nvSpPr>
        <p:spPr>
          <a:xfrm>
            <a:off x="6512684" y="561563"/>
            <a:ext cx="4210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Module </a:t>
            </a:r>
            <a:r>
              <a:rPr lang="en-GB" dirty="0"/>
              <a:t>2</a:t>
            </a:r>
            <a:r>
              <a:rPr lang="en-GB" dirty="0" smtClean="0"/>
              <a:t>: Average Electrical Load Demand</a:t>
            </a:r>
            <a:endParaRPr lang="en-GB" dirty="0"/>
          </a:p>
        </p:txBody>
      </p:sp>
      <p:sp>
        <p:nvSpPr>
          <p:cNvPr id="134" name="Rounded Rectangle 133"/>
          <p:cNvSpPr/>
          <p:nvPr/>
        </p:nvSpPr>
        <p:spPr>
          <a:xfrm>
            <a:off x="5079775" y="1269386"/>
            <a:ext cx="963106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Average </a:t>
            </a:r>
            <a:r>
              <a:rPr lang="en-GB" sz="600" dirty="0"/>
              <a:t>p</a:t>
            </a:r>
            <a:r>
              <a:rPr lang="en-GB" sz="600" dirty="0" smtClean="0"/>
              <a:t>ower demand at crank from HVAC Mechanicals (W)</a:t>
            </a:r>
            <a:endParaRPr lang="en-GB" sz="600" dirty="0"/>
          </a:p>
        </p:txBody>
      </p:sp>
      <p:cxnSp>
        <p:nvCxnSpPr>
          <p:cNvPr id="137" name="Straight Arrow Connector 136"/>
          <p:cNvCxnSpPr>
            <a:stCxn id="144" idx="1"/>
            <a:endCxn id="134" idx="1"/>
          </p:cNvCxnSpPr>
          <p:nvPr/>
        </p:nvCxnSpPr>
        <p:spPr>
          <a:xfrm>
            <a:off x="4745418" y="1407001"/>
            <a:ext cx="334357" cy="2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39" name="Rounded Rectangle 138"/>
          <p:cNvSpPr/>
          <p:nvPr/>
        </p:nvSpPr>
        <p:spPr>
          <a:xfrm>
            <a:off x="1765410" y="1125295"/>
            <a:ext cx="842839" cy="31010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HVAC Mechanical Loads (Power W)</a:t>
            </a:r>
            <a:endParaRPr lang="en-GB" sz="600" dirty="0"/>
          </a:p>
        </p:txBody>
      </p:sp>
      <p:sp>
        <p:nvSpPr>
          <p:cNvPr id="140" name="Rectangle 139"/>
          <p:cNvSpPr/>
          <p:nvPr/>
        </p:nvSpPr>
        <p:spPr>
          <a:xfrm>
            <a:off x="1673767" y="1475374"/>
            <a:ext cx="955588" cy="23269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Compressor Mechanical Gear Efficiency</a:t>
            </a:r>
            <a:endParaRPr lang="en-GB" sz="600" dirty="0"/>
          </a:p>
        </p:txBody>
      </p:sp>
      <p:grpSp>
        <p:nvGrpSpPr>
          <p:cNvPr id="141" name="Group 140"/>
          <p:cNvGrpSpPr/>
          <p:nvPr/>
        </p:nvGrpSpPr>
        <p:grpSpPr>
          <a:xfrm>
            <a:off x="4593876" y="1249798"/>
            <a:ext cx="151542" cy="314406"/>
            <a:chOff x="2125628" y="1155568"/>
            <a:chExt cx="151542" cy="314406"/>
          </a:xfrm>
        </p:grpSpPr>
        <p:pic>
          <p:nvPicPr>
            <p:cNvPr id="144" name="Picture 14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flipH="1">
              <a:off x="2150685" y="1155568"/>
              <a:ext cx="126485" cy="314406"/>
            </a:xfrm>
            <a:prstGeom prst="rect">
              <a:avLst/>
            </a:prstGeom>
          </p:spPr>
        </p:pic>
        <p:sp>
          <p:nvSpPr>
            <p:cNvPr id="145" name="Oval 144"/>
            <p:cNvSpPr/>
            <p:nvPr/>
          </p:nvSpPr>
          <p:spPr>
            <a:xfrm flipH="1" flipV="1">
              <a:off x="2126742" y="122386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6" name="Oval 145"/>
            <p:cNvSpPr/>
            <p:nvPr/>
          </p:nvSpPr>
          <p:spPr>
            <a:xfrm flipH="1" flipV="1">
              <a:off x="2125628" y="134288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43" name="Elbow Connector 142"/>
          <p:cNvCxnSpPr>
            <a:stCxn id="140" idx="3"/>
            <a:endCxn id="146" idx="6"/>
          </p:cNvCxnSpPr>
          <p:nvPr/>
        </p:nvCxnSpPr>
        <p:spPr>
          <a:xfrm flipV="1">
            <a:off x="2629355" y="1468170"/>
            <a:ext cx="1964521" cy="123554"/>
          </a:xfrm>
          <a:prstGeom prst="bentConnector3">
            <a:avLst>
              <a:gd name="adj1" fmla="val 93363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48" name="Straight Arrow Connector 147"/>
          <p:cNvCxnSpPr>
            <a:endCxn id="139" idx="1"/>
          </p:cNvCxnSpPr>
          <p:nvPr/>
        </p:nvCxnSpPr>
        <p:spPr>
          <a:xfrm>
            <a:off x="1510247" y="1276597"/>
            <a:ext cx="255163" cy="37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49" name="Rounded Rectangle 148"/>
          <p:cNvSpPr/>
          <p:nvPr/>
        </p:nvSpPr>
        <p:spPr>
          <a:xfrm>
            <a:off x="578133" y="910055"/>
            <a:ext cx="4298884" cy="2254849"/>
          </a:xfrm>
          <a:prstGeom prst="roundRect">
            <a:avLst>
              <a:gd name="adj" fmla="val 3444"/>
            </a:avLst>
          </a:prstGeom>
          <a:noFill/>
          <a:ln w="12700" cap="flat" cmpd="sng" algn="ctr">
            <a:solidFill>
              <a:srgbClr val="376FA7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0" name="TextBox 149"/>
          <p:cNvSpPr txBox="1"/>
          <p:nvPr/>
        </p:nvSpPr>
        <p:spPr>
          <a:xfrm>
            <a:off x="469230" y="586646"/>
            <a:ext cx="3882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Module 1: Average HVAC Load Demand</a:t>
            </a:r>
            <a:endParaRPr lang="en-GB" dirty="0"/>
          </a:p>
        </p:txBody>
      </p:sp>
      <p:sp>
        <p:nvSpPr>
          <p:cNvPr id="161" name="Rounded Rectangle 160"/>
          <p:cNvSpPr/>
          <p:nvPr/>
        </p:nvSpPr>
        <p:spPr>
          <a:xfrm>
            <a:off x="5079775" y="1816197"/>
            <a:ext cx="964497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Average power demand at alternator from HVAC Electrics (W)</a:t>
            </a:r>
            <a:endParaRPr lang="en-GB" sz="600" dirty="0"/>
          </a:p>
        </p:txBody>
      </p:sp>
      <p:cxnSp>
        <p:nvCxnSpPr>
          <p:cNvPr id="21" name="Straight Arrow Connector 20"/>
          <p:cNvCxnSpPr>
            <a:endCxn id="104" idx="6"/>
          </p:cNvCxnSpPr>
          <p:nvPr/>
        </p:nvCxnSpPr>
        <p:spPr>
          <a:xfrm flipV="1">
            <a:off x="7462828" y="1269153"/>
            <a:ext cx="1936560" cy="25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6" name="Elbow Connector 25"/>
          <p:cNvCxnSpPr>
            <a:endCxn id="131" idx="1"/>
          </p:cNvCxnSpPr>
          <p:nvPr/>
        </p:nvCxnSpPr>
        <p:spPr>
          <a:xfrm flipV="1">
            <a:off x="7462828" y="1066570"/>
            <a:ext cx="3631175" cy="205109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69" name="Rounded Rectangle 168"/>
          <p:cNvSpPr/>
          <p:nvPr/>
        </p:nvSpPr>
        <p:spPr>
          <a:xfrm>
            <a:off x="1747906" y="2338847"/>
            <a:ext cx="884415" cy="15182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Alternators Efficiency</a:t>
            </a:r>
            <a:endParaRPr lang="en-GB" sz="600" dirty="0"/>
          </a:p>
        </p:txBody>
      </p:sp>
      <p:grpSp>
        <p:nvGrpSpPr>
          <p:cNvPr id="173" name="Group 172"/>
          <p:cNvGrpSpPr/>
          <p:nvPr/>
        </p:nvGrpSpPr>
        <p:grpSpPr>
          <a:xfrm>
            <a:off x="3863552" y="1982369"/>
            <a:ext cx="151542" cy="314406"/>
            <a:chOff x="2125628" y="1155568"/>
            <a:chExt cx="151542" cy="314406"/>
          </a:xfrm>
        </p:grpSpPr>
        <p:pic>
          <p:nvPicPr>
            <p:cNvPr id="174" name="Picture 17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flipH="1">
              <a:off x="2150685" y="1155568"/>
              <a:ext cx="126485" cy="314406"/>
            </a:xfrm>
            <a:prstGeom prst="rect">
              <a:avLst/>
            </a:prstGeom>
          </p:spPr>
        </p:pic>
        <p:sp>
          <p:nvSpPr>
            <p:cNvPr id="175" name="Oval 174"/>
            <p:cNvSpPr/>
            <p:nvPr/>
          </p:nvSpPr>
          <p:spPr>
            <a:xfrm flipH="1" flipV="1">
              <a:off x="2126742" y="122386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6" name="Oval 175"/>
            <p:cNvSpPr/>
            <p:nvPr/>
          </p:nvSpPr>
          <p:spPr>
            <a:xfrm flipH="1" flipV="1">
              <a:off x="2125628" y="134288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77" name="Elbow Connector 176"/>
          <p:cNvCxnSpPr>
            <a:stCxn id="169" idx="3"/>
            <a:endCxn id="176" idx="6"/>
          </p:cNvCxnSpPr>
          <p:nvPr/>
        </p:nvCxnSpPr>
        <p:spPr>
          <a:xfrm flipV="1">
            <a:off x="2632321" y="2200741"/>
            <a:ext cx="1231231" cy="21401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79" name="Rectangle 178"/>
          <p:cNvSpPr/>
          <p:nvPr/>
        </p:nvSpPr>
        <p:spPr>
          <a:xfrm>
            <a:off x="3607977" y="2339271"/>
            <a:ext cx="814283" cy="18953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Alternator Pulley Efficiency</a:t>
            </a:r>
            <a:endParaRPr lang="en-GB" sz="600" dirty="0"/>
          </a:p>
        </p:txBody>
      </p:sp>
      <p:grpSp>
        <p:nvGrpSpPr>
          <p:cNvPr id="180" name="Group 179"/>
          <p:cNvGrpSpPr/>
          <p:nvPr/>
        </p:nvGrpSpPr>
        <p:grpSpPr>
          <a:xfrm>
            <a:off x="4595082" y="2162096"/>
            <a:ext cx="151542" cy="314406"/>
            <a:chOff x="2125628" y="1155568"/>
            <a:chExt cx="151542" cy="314406"/>
          </a:xfrm>
        </p:grpSpPr>
        <p:pic>
          <p:nvPicPr>
            <p:cNvPr id="181" name="Picture 18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flipH="1">
              <a:off x="2150685" y="1155568"/>
              <a:ext cx="126485" cy="314406"/>
            </a:xfrm>
            <a:prstGeom prst="rect">
              <a:avLst/>
            </a:prstGeom>
          </p:spPr>
        </p:pic>
        <p:sp>
          <p:nvSpPr>
            <p:cNvPr id="182" name="Oval 181"/>
            <p:cNvSpPr/>
            <p:nvPr/>
          </p:nvSpPr>
          <p:spPr>
            <a:xfrm flipH="1" flipV="1">
              <a:off x="2126742" y="122386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3" name="Oval 182"/>
            <p:cNvSpPr/>
            <p:nvPr/>
          </p:nvSpPr>
          <p:spPr>
            <a:xfrm flipH="1" flipV="1">
              <a:off x="2125628" y="134288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84" name="Elbow Connector 183"/>
          <p:cNvCxnSpPr>
            <a:stCxn id="179" idx="3"/>
            <a:endCxn id="183" idx="6"/>
          </p:cNvCxnSpPr>
          <p:nvPr/>
        </p:nvCxnSpPr>
        <p:spPr>
          <a:xfrm flipV="1">
            <a:off x="4422260" y="2380468"/>
            <a:ext cx="172822" cy="5357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90" name="Elbow Connector 189"/>
          <p:cNvCxnSpPr>
            <a:endCxn id="347" idx="1"/>
          </p:cNvCxnSpPr>
          <p:nvPr/>
        </p:nvCxnSpPr>
        <p:spPr>
          <a:xfrm>
            <a:off x="1510247" y="1276597"/>
            <a:ext cx="267520" cy="86487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92" name="Rounded Rectangle 191"/>
          <p:cNvSpPr/>
          <p:nvPr/>
        </p:nvSpPr>
        <p:spPr>
          <a:xfrm>
            <a:off x="5076573" y="2183603"/>
            <a:ext cx="964497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Average power demand at crank from HVAC Electrics (W)</a:t>
            </a:r>
            <a:endParaRPr lang="en-GB" sz="600" dirty="0"/>
          </a:p>
        </p:txBody>
      </p:sp>
      <p:cxnSp>
        <p:nvCxnSpPr>
          <p:cNvPr id="194" name="Straight Arrow Connector 193"/>
          <p:cNvCxnSpPr>
            <a:stCxn id="181" idx="1"/>
            <a:endCxn id="192" idx="1"/>
          </p:cNvCxnSpPr>
          <p:nvPr/>
        </p:nvCxnSpPr>
        <p:spPr>
          <a:xfrm>
            <a:off x="4746624" y="2319299"/>
            <a:ext cx="329949" cy="21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84" name="Snip Single Corner Rectangle 283"/>
          <p:cNvSpPr/>
          <p:nvPr/>
        </p:nvSpPr>
        <p:spPr>
          <a:xfrm>
            <a:off x="8663988" y="5013874"/>
            <a:ext cx="505721" cy="137823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285" name="Rectangle 284"/>
          <p:cNvSpPr/>
          <p:nvPr/>
        </p:nvSpPr>
        <p:spPr>
          <a:xfrm>
            <a:off x="8665564" y="5183714"/>
            <a:ext cx="504146" cy="14350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286" name="Rounded Rectangle 285"/>
          <p:cNvSpPr/>
          <p:nvPr/>
        </p:nvSpPr>
        <p:spPr>
          <a:xfrm>
            <a:off x="8663988" y="5369982"/>
            <a:ext cx="505721" cy="1430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287" name="TextBox 286"/>
          <p:cNvSpPr txBox="1"/>
          <p:nvPr/>
        </p:nvSpPr>
        <p:spPr>
          <a:xfrm>
            <a:off x="9169709" y="4967184"/>
            <a:ext cx="208422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External Variables: pre-existing VECTO signals</a:t>
            </a:r>
            <a:endParaRPr lang="en-GB" sz="800" dirty="0"/>
          </a:p>
        </p:txBody>
      </p:sp>
      <p:sp>
        <p:nvSpPr>
          <p:cNvPr id="288" name="TextBox 287"/>
          <p:cNvSpPr txBox="1"/>
          <p:nvPr/>
        </p:nvSpPr>
        <p:spPr>
          <a:xfrm>
            <a:off x="9169709" y="5145013"/>
            <a:ext cx="192873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Lookup Maps / Scalars / GUI Input Values </a:t>
            </a:r>
            <a:endParaRPr lang="en-GB" sz="800" dirty="0"/>
          </a:p>
        </p:txBody>
      </p:sp>
      <p:sp>
        <p:nvSpPr>
          <p:cNvPr id="289" name="TextBox 288"/>
          <p:cNvSpPr txBox="1"/>
          <p:nvPr/>
        </p:nvSpPr>
        <p:spPr>
          <a:xfrm>
            <a:off x="9169709" y="5330834"/>
            <a:ext cx="7312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Signal names</a:t>
            </a:r>
            <a:endParaRPr lang="en-GB" sz="800" dirty="0"/>
          </a:p>
        </p:txBody>
      </p:sp>
      <p:sp>
        <p:nvSpPr>
          <p:cNvPr id="290" name="Flowchart: Terminator 289"/>
          <p:cNvSpPr/>
          <p:nvPr/>
        </p:nvSpPr>
        <p:spPr>
          <a:xfrm>
            <a:off x="8663987" y="5556072"/>
            <a:ext cx="505721" cy="145139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700" dirty="0" smtClean="0"/>
          </a:p>
        </p:txBody>
      </p:sp>
      <p:sp>
        <p:nvSpPr>
          <p:cNvPr id="291" name="TextBox 290"/>
          <p:cNvSpPr txBox="1"/>
          <p:nvPr/>
        </p:nvSpPr>
        <p:spPr>
          <a:xfrm>
            <a:off x="9169708" y="5538707"/>
            <a:ext cx="12202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Signal information boxes</a:t>
            </a:r>
            <a:endParaRPr lang="en-GB" sz="800" dirty="0"/>
          </a:p>
        </p:txBody>
      </p:sp>
      <p:sp>
        <p:nvSpPr>
          <p:cNvPr id="292" name="TextBox 291"/>
          <p:cNvSpPr txBox="1"/>
          <p:nvPr/>
        </p:nvSpPr>
        <p:spPr>
          <a:xfrm>
            <a:off x="8657851" y="5749913"/>
            <a:ext cx="511857" cy="14272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GB" sz="600" dirty="0"/>
          </a:p>
        </p:txBody>
      </p:sp>
      <p:sp>
        <p:nvSpPr>
          <p:cNvPr id="293" name="TextBox 292"/>
          <p:cNvSpPr txBox="1"/>
          <p:nvPr/>
        </p:nvSpPr>
        <p:spPr>
          <a:xfrm>
            <a:off x="9169707" y="5719487"/>
            <a:ext cx="81945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Function Boxes</a:t>
            </a:r>
            <a:endParaRPr lang="en-GB" sz="800" dirty="0"/>
          </a:p>
        </p:txBody>
      </p:sp>
      <p:sp>
        <p:nvSpPr>
          <p:cNvPr id="347" name="Rounded Rectangle 346"/>
          <p:cNvSpPr/>
          <p:nvPr/>
        </p:nvSpPr>
        <p:spPr>
          <a:xfrm>
            <a:off x="1777767" y="2024493"/>
            <a:ext cx="859826" cy="2339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HVAC Electrical Loads (Power W)</a:t>
            </a:r>
            <a:endParaRPr lang="en-GB" sz="600" dirty="0"/>
          </a:p>
        </p:txBody>
      </p:sp>
      <p:sp>
        <p:nvSpPr>
          <p:cNvPr id="348" name="Rounded Rectangle 347"/>
          <p:cNvSpPr/>
          <p:nvPr/>
        </p:nvSpPr>
        <p:spPr>
          <a:xfrm>
            <a:off x="721795" y="2321625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0</a:t>
            </a:r>
          </a:p>
        </p:txBody>
      </p:sp>
      <p:cxnSp>
        <p:nvCxnSpPr>
          <p:cNvPr id="93" name="Straight Arrow Connector 92"/>
          <p:cNvCxnSpPr>
            <a:stCxn id="348" idx="3"/>
            <a:endCxn id="169" idx="1"/>
          </p:cNvCxnSpPr>
          <p:nvPr/>
        </p:nvCxnSpPr>
        <p:spPr>
          <a:xfrm flipV="1">
            <a:off x="1350131" y="2414758"/>
            <a:ext cx="397775" cy="15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9" name="Rounded Rectangle 348"/>
          <p:cNvSpPr/>
          <p:nvPr/>
        </p:nvSpPr>
        <p:spPr>
          <a:xfrm>
            <a:off x="7487573" y="1694309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0</a:t>
            </a:r>
          </a:p>
        </p:txBody>
      </p:sp>
      <p:cxnSp>
        <p:nvCxnSpPr>
          <p:cNvPr id="110" name="Straight Arrow Connector 109"/>
          <p:cNvCxnSpPr>
            <a:stCxn id="349" idx="3"/>
            <a:endCxn id="83" idx="1"/>
          </p:cNvCxnSpPr>
          <p:nvPr/>
        </p:nvCxnSpPr>
        <p:spPr>
          <a:xfrm flipV="1">
            <a:off x="8115909" y="1786979"/>
            <a:ext cx="233016" cy="20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48" name="Rounded Rectangle 247"/>
          <p:cNvSpPr/>
          <p:nvPr/>
        </p:nvSpPr>
        <p:spPr>
          <a:xfrm>
            <a:off x="7607519" y="1173450"/>
            <a:ext cx="749643" cy="23085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Base Power Demand (W)</a:t>
            </a:r>
            <a:endParaRPr lang="en-GB" sz="600" dirty="0"/>
          </a:p>
        </p:txBody>
      </p:sp>
      <p:cxnSp>
        <p:nvCxnSpPr>
          <p:cNvPr id="162" name="Elbow Connector 161"/>
          <p:cNvCxnSpPr>
            <a:stCxn id="174" idx="1"/>
            <a:endCxn id="182" idx="6"/>
          </p:cNvCxnSpPr>
          <p:nvPr/>
        </p:nvCxnSpPr>
        <p:spPr>
          <a:xfrm>
            <a:off x="4015094" y="2139572"/>
            <a:ext cx="581102" cy="121868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66" name="Elbow Connector 165"/>
          <p:cNvCxnSpPr>
            <a:stCxn id="347" idx="3"/>
            <a:endCxn id="175" idx="6"/>
          </p:cNvCxnSpPr>
          <p:nvPr/>
        </p:nvCxnSpPr>
        <p:spPr>
          <a:xfrm flipV="1">
            <a:off x="2637593" y="2081713"/>
            <a:ext cx="1227073" cy="5975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96" name="Snip Single Corner Rectangle 295"/>
          <p:cNvSpPr/>
          <p:nvPr/>
        </p:nvSpPr>
        <p:spPr>
          <a:xfrm>
            <a:off x="1980722" y="5997873"/>
            <a:ext cx="882412" cy="172360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Total Cycle Time (s)</a:t>
            </a:r>
            <a:endParaRPr lang="en-GB" sz="600" dirty="0"/>
          </a:p>
        </p:txBody>
      </p:sp>
      <p:cxnSp>
        <p:nvCxnSpPr>
          <p:cNvPr id="7" name="Elbow Connector 6"/>
          <p:cNvCxnSpPr>
            <a:stCxn id="139" idx="3"/>
            <a:endCxn id="145" idx="6"/>
          </p:cNvCxnSpPr>
          <p:nvPr/>
        </p:nvCxnSpPr>
        <p:spPr>
          <a:xfrm>
            <a:off x="2608249" y="1280346"/>
            <a:ext cx="1986741" cy="68796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3" name="Elbow Connector 22"/>
          <p:cNvCxnSpPr>
            <a:stCxn id="347" idx="3"/>
            <a:endCxn id="161" idx="1"/>
          </p:cNvCxnSpPr>
          <p:nvPr/>
        </p:nvCxnSpPr>
        <p:spPr>
          <a:xfrm flipV="1">
            <a:off x="2637593" y="1954020"/>
            <a:ext cx="2442182" cy="187448"/>
          </a:xfrm>
          <a:prstGeom prst="bentConnector3">
            <a:avLst>
              <a:gd name="adj1" fmla="val 25039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18" name="Rounded Rectangle 317"/>
          <p:cNvSpPr/>
          <p:nvPr/>
        </p:nvSpPr>
        <p:spPr>
          <a:xfrm>
            <a:off x="8660066" y="5951530"/>
            <a:ext cx="510308" cy="132862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319" name="TextBox 318"/>
          <p:cNvSpPr txBox="1"/>
          <p:nvPr/>
        </p:nvSpPr>
        <p:spPr>
          <a:xfrm>
            <a:off x="9168131" y="5907274"/>
            <a:ext cx="117532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Time-Step logged signal</a:t>
            </a:r>
            <a:endParaRPr lang="en-GB" sz="800" dirty="0"/>
          </a:p>
        </p:txBody>
      </p:sp>
      <p:grpSp>
        <p:nvGrpSpPr>
          <p:cNvPr id="335" name="Group 334"/>
          <p:cNvGrpSpPr/>
          <p:nvPr/>
        </p:nvGrpSpPr>
        <p:grpSpPr>
          <a:xfrm>
            <a:off x="4947073" y="5040959"/>
            <a:ext cx="177402" cy="263401"/>
            <a:chOff x="1426057" y="1874219"/>
            <a:chExt cx="177402" cy="263401"/>
          </a:xfrm>
        </p:grpSpPr>
        <p:pic>
          <p:nvPicPr>
            <p:cNvPr id="336" name="Picture 33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442492" y="1874219"/>
              <a:ext cx="160967" cy="263401"/>
            </a:xfrm>
            <a:prstGeom prst="rect">
              <a:avLst/>
            </a:prstGeom>
          </p:spPr>
        </p:pic>
        <p:sp>
          <p:nvSpPr>
            <p:cNvPr id="337" name="Oval 336"/>
            <p:cNvSpPr/>
            <p:nvPr/>
          </p:nvSpPr>
          <p:spPr>
            <a:xfrm flipH="1" flipV="1">
              <a:off x="1427171" y="192454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8" name="Oval 337"/>
            <p:cNvSpPr/>
            <p:nvPr/>
          </p:nvSpPr>
          <p:spPr>
            <a:xfrm flipH="1" flipV="1">
              <a:off x="1426057" y="203022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88" name="Elbow Connector 87"/>
          <p:cNvCxnSpPr>
            <a:stCxn id="79" idx="3"/>
            <a:endCxn id="338" idx="6"/>
          </p:cNvCxnSpPr>
          <p:nvPr/>
        </p:nvCxnSpPr>
        <p:spPr>
          <a:xfrm flipV="1">
            <a:off x="4465305" y="5228020"/>
            <a:ext cx="481768" cy="32679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42" name="Elbow Connector 141"/>
          <p:cNvCxnSpPr>
            <a:stCxn id="336" idx="3"/>
            <a:endCxn id="117" idx="6"/>
          </p:cNvCxnSpPr>
          <p:nvPr/>
        </p:nvCxnSpPr>
        <p:spPr>
          <a:xfrm>
            <a:off x="5124475" y="5172660"/>
            <a:ext cx="89682" cy="86914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40" name="Rectangle 339"/>
          <p:cNvSpPr/>
          <p:nvPr/>
        </p:nvSpPr>
        <p:spPr>
          <a:xfrm>
            <a:off x="2397482" y="4183490"/>
            <a:ext cx="2285044" cy="21687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/>
              <a:t>Compressor </a:t>
            </a:r>
            <a:r>
              <a:rPr lang="en-GB" sz="600" dirty="0" smtClean="0"/>
              <a:t>Data</a:t>
            </a:r>
            <a:endParaRPr lang="en-GB" sz="600" dirty="0"/>
          </a:p>
        </p:txBody>
      </p:sp>
      <p:sp>
        <p:nvSpPr>
          <p:cNvPr id="341" name="Flowchart: Terminator 340"/>
          <p:cNvSpPr/>
          <p:nvPr/>
        </p:nvSpPr>
        <p:spPr>
          <a:xfrm>
            <a:off x="3265775" y="4500304"/>
            <a:ext cx="548095" cy="218761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Idle (OFF) Power</a:t>
            </a:r>
            <a:endParaRPr lang="en-GB" sz="600" dirty="0"/>
          </a:p>
        </p:txBody>
      </p:sp>
      <p:cxnSp>
        <p:nvCxnSpPr>
          <p:cNvPr id="160" name="Elbow Connector 159"/>
          <p:cNvCxnSpPr>
            <a:stCxn id="341" idx="3"/>
            <a:endCxn id="337" idx="6"/>
          </p:cNvCxnSpPr>
          <p:nvPr/>
        </p:nvCxnSpPr>
        <p:spPr>
          <a:xfrm>
            <a:off x="3813870" y="4609685"/>
            <a:ext cx="1134317" cy="512655"/>
          </a:xfrm>
          <a:prstGeom prst="bentConnector3">
            <a:avLst>
              <a:gd name="adj1" fmla="val 7756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67" name="Elbow Connector 166"/>
          <p:cNvCxnSpPr>
            <a:stCxn id="340" idx="2"/>
            <a:endCxn id="341" idx="0"/>
          </p:cNvCxnSpPr>
          <p:nvPr/>
        </p:nvCxnSpPr>
        <p:spPr>
          <a:xfrm rot="5400000">
            <a:off x="3489944" y="4450243"/>
            <a:ext cx="99941" cy="18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7" name="Snip Single Corner Rectangle 356"/>
          <p:cNvSpPr/>
          <p:nvPr/>
        </p:nvSpPr>
        <p:spPr>
          <a:xfrm>
            <a:off x="3847462" y="4004277"/>
            <a:ext cx="899870" cy="117231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Engine Speed (RPM)</a:t>
            </a:r>
            <a:endParaRPr lang="en-GB" sz="600" dirty="0"/>
          </a:p>
        </p:txBody>
      </p:sp>
      <p:grpSp>
        <p:nvGrpSpPr>
          <p:cNvPr id="366" name="Group 365"/>
          <p:cNvGrpSpPr/>
          <p:nvPr/>
        </p:nvGrpSpPr>
        <p:grpSpPr>
          <a:xfrm rot="5400000">
            <a:off x="4827623" y="4349539"/>
            <a:ext cx="171490" cy="261245"/>
            <a:chOff x="2119626" y="1550074"/>
            <a:chExt cx="171490" cy="307424"/>
          </a:xfrm>
        </p:grpSpPr>
        <p:pic>
          <p:nvPicPr>
            <p:cNvPr id="368" name="Picture 36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43313" y="1550074"/>
              <a:ext cx="147803" cy="307424"/>
            </a:xfrm>
            <a:prstGeom prst="rect">
              <a:avLst/>
            </a:prstGeom>
          </p:spPr>
        </p:pic>
        <p:sp>
          <p:nvSpPr>
            <p:cNvPr id="370" name="Oval 369"/>
            <p:cNvSpPr/>
            <p:nvPr/>
          </p:nvSpPr>
          <p:spPr>
            <a:xfrm flipH="1" flipV="1">
              <a:off x="2120740" y="161911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1" name="Oval 370"/>
            <p:cNvSpPr/>
            <p:nvPr/>
          </p:nvSpPr>
          <p:spPr>
            <a:xfrm flipH="1" flipV="1">
              <a:off x="2119626" y="172479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372" name="Elbow Connector 371"/>
          <p:cNvCxnSpPr>
            <a:stCxn id="357" idx="0"/>
            <a:endCxn id="371" idx="6"/>
          </p:cNvCxnSpPr>
          <p:nvPr/>
        </p:nvCxnSpPr>
        <p:spPr>
          <a:xfrm>
            <a:off x="4747332" y="4062893"/>
            <a:ext cx="121793" cy="331523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73" name="Rectangle 372"/>
          <p:cNvSpPr/>
          <p:nvPr/>
        </p:nvSpPr>
        <p:spPr>
          <a:xfrm>
            <a:off x="3834497" y="3832339"/>
            <a:ext cx="918316" cy="13598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Compressor Gear Ratio</a:t>
            </a:r>
            <a:endParaRPr lang="en-GB" sz="600" dirty="0"/>
          </a:p>
        </p:txBody>
      </p:sp>
      <p:cxnSp>
        <p:nvCxnSpPr>
          <p:cNvPr id="374" name="Elbow Connector 373"/>
          <p:cNvCxnSpPr>
            <a:stCxn id="373" idx="3"/>
            <a:endCxn id="370" idx="6"/>
          </p:cNvCxnSpPr>
          <p:nvPr/>
        </p:nvCxnSpPr>
        <p:spPr>
          <a:xfrm>
            <a:off x="4752813" y="3900331"/>
            <a:ext cx="206118" cy="495199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16" name="TextBox 315"/>
          <p:cNvSpPr txBox="1"/>
          <p:nvPr/>
        </p:nvSpPr>
        <p:spPr>
          <a:xfrm>
            <a:off x="3241216" y="5527372"/>
            <a:ext cx="172868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smtClean="0">
                <a:solidFill>
                  <a:srgbClr val="FF0000"/>
                </a:solidFill>
              </a:rPr>
              <a:t>S1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317" name="TextBox 316"/>
          <p:cNvSpPr txBox="1"/>
          <p:nvPr/>
        </p:nvSpPr>
        <p:spPr>
          <a:xfrm>
            <a:off x="4462188" y="5072656"/>
            <a:ext cx="172868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smtClean="0">
                <a:solidFill>
                  <a:srgbClr val="FF0000"/>
                </a:solidFill>
              </a:rPr>
              <a:t>S2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320" name="TextBox 319"/>
          <p:cNvSpPr txBox="1"/>
          <p:nvPr/>
        </p:nvSpPr>
        <p:spPr>
          <a:xfrm>
            <a:off x="4957557" y="4875351"/>
            <a:ext cx="172868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smtClean="0">
                <a:solidFill>
                  <a:srgbClr val="FF0000"/>
                </a:solidFill>
              </a:rPr>
              <a:t>S3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321" name="TextBox 320"/>
          <p:cNvSpPr txBox="1"/>
          <p:nvPr/>
        </p:nvSpPr>
        <p:spPr>
          <a:xfrm>
            <a:off x="5214908" y="4967184"/>
            <a:ext cx="172868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smtClean="0">
                <a:solidFill>
                  <a:srgbClr val="FF0000"/>
                </a:solidFill>
              </a:rPr>
              <a:t>S4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376" name="TextBox 375"/>
          <p:cNvSpPr txBox="1"/>
          <p:nvPr/>
        </p:nvSpPr>
        <p:spPr>
          <a:xfrm>
            <a:off x="5087008" y="4417277"/>
            <a:ext cx="172868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smtClean="0">
                <a:solidFill>
                  <a:srgbClr val="FF0000"/>
                </a:solidFill>
              </a:rPr>
              <a:t>S5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346" name="TextBox 345"/>
          <p:cNvSpPr txBox="1"/>
          <p:nvPr/>
        </p:nvSpPr>
        <p:spPr>
          <a:xfrm>
            <a:off x="2903686" y="5678107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1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356" name="TextBox 355"/>
          <p:cNvSpPr txBox="1"/>
          <p:nvPr/>
        </p:nvSpPr>
        <p:spPr>
          <a:xfrm>
            <a:off x="3056086" y="6032725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smtClean="0">
                <a:solidFill>
                  <a:srgbClr val="FF0000"/>
                </a:solidFill>
              </a:rPr>
              <a:t>IP 2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377" name="TextBox 376"/>
          <p:cNvSpPr txBox="1"/>
          <p:nvPr/>
        </p:nvSpPr>
        <p:spPr>
          <a:xfrm>
            <a:off x="4792347" y="3752019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</a:t>
            </a:r>
            <a:r>
              <a:rPr lang="en-GB" sz="700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398" name="Flowchart: Terminator 397"/>
          <p:cNvSpPr/>
          <p:nvPr/>
        </p:nvSpPr>
        <p:spPr>
          <a:xfrm>
            <a:off x="1600310" y="4183773"/>
            <a:ext cx="662205" cy="218761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Operational (ON) Power</a:t>
            </a:r>
            <a:endParaRPr lang="en-GB" sz="600" dirty="0"/>
          </a:p>
        </p:txBody>
      </p:sp>
      <p:cxnSp>
        <p:nvCxnSpPr>
          <p:cNvPr id="84" name="Elbow Connector 83"/>
          <p:cNvCxnSpPr>
            <a:stCxn id="368" idx="2"/>
            <a:endCxn id="340" idx="3"/>
          </p:cNvCxnSpPr>
          <p:nvPr/>
        </p:nvCxnSpPr>
        <p:spPr>
          <a:xfrm rot="10800000">
            <a:off x="4682526" y="4291928"/>
            <a:ext cx="100220" cy="20007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90" name="Straight Arrow Connector 89"/>
          <p:cNvCxnSpPr>
            <a:stCxn id="340" idx="1"/>
            <a:endCxn id="398" idx="3"/>
          </p:cNvCxnSpPr>
          <p:nvPr/>
        </p:nvCxnSpPr>
        <p:spPr>
          <a:xfrm flipH="1">
            <a:off x="2262515" y="4291927"/>
            <a:ext cx="134967" cy="12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407" name="Group 406"/>
          <p:cNvGrpSpPr/>
          <p:nvPr/>
        </p:nvGrpSpPr>
        <p:grpSpPr>
          <a:xfrm rot="16200000" flipH="1">
            <a:off x="2139520" y="4602844"/>
            <a:ext cx="201966" cy="319330"/>
            <a:chOff x="2031714" y="1900840"/>
            <a:chExt cx="201966" cy="319330"/>
          </a:xfrm>
        </p:grpSpPr>
        <p:pic>
          <p:nvPicPr>
            <p:cNvPr id="409" name="Picture 40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037520" y="1900840"/>
              <a:ext cx="196160" cy="319330"/>
            </a:xfrm>
            <a:prstGeom prst="rect">
              <a:avLst/>
            </a:prstGeom>
          </p:spPr>
        </p:pic>
        <p:sp>
          <p:nvSpPr>
            <p:cNvPr id="411" name="Oval 410"/>
            <p:cNvSpPr/>
            <p:nvPr/>
          </p:nvSpPr>
          <p:spPr>
            <a:xfrm flipH="1" flipV="1">
              <a:off x="2032828" y="197433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3" name="Oval 412"/>
            <p:cNvSpPr/>
            <p:nvPr/>
          </p:nvSpPr>
          <p:spPr>
            <a:xfrm flipH="1" flipV="1">
              <a:off x="2031714" y="208001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36" name="Elbow Connector 135"/>
          <p:cNvCxnSpPr>
            <a:stCxn id="398" idx="2"/>
            <a:endCxn id="411" idx="6"/>
          </p:cNvCxnSpPr>
          <p:nvPr/>
        </p:nvCxnSpPr>
        <p:spPr>
          <a:xfrm rot="16200000" flipH="1">
            <a:off x="1928344" y="4405603"/>
            <a:ext cx="260107" cy="253968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51" name="Elbow Connector 150"/>
          <p:cNvCxnSpPr>
            <a:stCxn id="341" idx="1"/>
            <a:endCxn id="413" idx="6"/>
          </p:cNvCxnSpPr>
          <p:nvPr/>
        </p:nvCxnSpPr>
        <p:spPr>
          <a:xfrm rot="10800000" flipV="1">
            <a:off x="2291061" y="4609685"/>
            <a:ext cx="974714" cy="5184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415" name="Flowchart: Terminator 414"/>
          <p:cNvSpPr/>
          <p:nvPr/>
        </p:nvSpPr>
        <p:spPr>
          <a:xfrm>
            <a:off x="1529974" y="3875065"/>
            <a:ext cx="728633" cy="218761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Compressor Flow Rate (l/s)</a:t>
            </a:r>
            <a:endParaRPr lang="en-GB" sz="600" dirty="0"/>
          </a:p>
        </p:txBody>
      </p:sp>
      <p:grpSp>
        <p:nvGrpSpPr>
          <p:cNvPr id="418" name="Group 417"/>
          <p:cNvGrpSpPr/>
          <p:nvPr/>
        </p:nvGrpSpPr>
        <p:grpSpPr>
          <a:xfrm>
            <a:off x="3513559" y="5058914"/>
            <a:ext cx="151542" cy="314406"/>
            <a:chOff x="2125628" y="1155568"/>
            <a:chExt cx="151542" cy="314406"/>
          </a:xfrm>
        </p:grpSpPr>
        <p:pic>
          <p:nvPicPr>
            <p:cNvPr id="420" name="Picture 41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flipH="1">
              <a:off x="2150685" y="1155568"/>
              <a:ext cx="126485" cy="314406"/>
            </a:xfrm>
            <a:prstGeom prst="rect">
              <a:avLst/>
            </a:prstGeom>
          </p:spPr>
        </p:pic>
        <p:sp>
          <p:nvSpPr>
            <p:cNvPr id="422" name="Oval 421"/>
            <p:cNvSpPr/>
            <p:nvPr/>
          </p:nvSpPr>
          <p:spPr>
            <a:xfrm flipH="1" flipV="1">
              <a:off x="2126742" y="122386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3" name="Oval 422"/>
            <p:cNvSpPr/>
            <p:nvPr/>
          </p:nvSpPr>
          <p:spPr>
            <a:xfrm flipH="1" flipV="1">
              <a:off x="2125628" y="134288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55" name="Elbow Connector 154"/>
          <p:cNvCxnSpPr>
            <a:stCxn id="409" idx="0"/>
            <a:endCxn id="422" idx="6"/>
          </p:cNvCxnSpPr>
          <p:nvPr/>
        </p:nvCxnSpPr>
        <p:spPr>
          <a:xfrm rot="10800000" flipH="1" flipV="1">
            <a:off x="2080837" y="4765412"/>
            <a:ext cx="1433835" cy="392846"/>
          </a:xfrm>
          <a:prstGeom prst="bentConnector3">
            <a:avLst>
              <a:gd name="adj1" fmla="val -11648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57" name="Elbow Connector 156"/>
          <p:cNvCxnSpPr>
            <a:stCxn id="415" idx="1"/>
            <a:endCxn id="423" idx="6"/>
          </p:cNvCxnSpPr>
          <p:nvPr/>
        </p:nvCxnSpPr>
        <p:spPr>
          <a:xfrm rot="10800000" flipH="1" flipV="1">
            <a:off x="1529973" y="3984446"/>
            <a:ext cx="1983585" cy="1292840"/>
          </a:xfrm>
          <a:prstGeom prst="bentConnector3">
            <a:avLst>
              <a:gd name="adj1" fmla="val -11525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4" name="TextBox 423"/>
          <p:cNvSpPr txBox="1"/>
          <p:nvPr/>
        </p:nvSpPr>
        <p:spPr>
          <a:xfrm>
            <a:off x="4780624" y="3904419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</a:t>
            </a:r>
            <a:r>
              <a:rPr lang="en-GB" sz="700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425" name="TextBox 424"/>
          <p:cNvSpPr txBox="1"/>
          <p:nvPr/>
        </p:nvSpPr>
        <p:spPr>
          <a:xfrm>
            <a:off x="3537532" y="4879766"/>
            <a:ext cx="172868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smtClean="0">
                <a:solidFill>
                  <a:srgbClr val="FF0000"/>
                </a:solidFill>
              </a:rPr>
              <a:t>S8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426" name="TextBox 425"/>
          <p:cNvSpPr txBox="1"/>
          <p:nvPr/>
        </p:nvSpPr>
        <p:spPr>
          <a:xfrm>
            <a:off x="2778417" y="3787898"/>
            <a:ext cx="172868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S6</a:t>
            </a:r>
            <a:endParaRPr lang="en-GB" sz="700" dirty="0">
              <a:solidFill>
                <a:srgbClr val="FF0000"/>
              </a:solidFill>
            </a:endParaRPr>
          </a:p>
        </p:txBody>
      </p:sp>
      <p:grpSp>
        <p:nvGrpSpPr>
          <p:cNvPr id="427" name="Group 426"/>
          <p:cNvGrpSpPr/>
          <p:nvPr/>
        </p:nvGrpSpPr>
        <p:grpSpPr>
          <a:xfrm rot="10800000">
            <a:off x="2942674" y="3819891"/>
            <a:ext cx="151542" cy="314406"/>
            <a:chOff x="2125628" y="1155568"/>
            <a:chExt cx="151542" cy="314406"/>
          </a:xfrm>
        </p:grpSpPr>
        <p:pic>
          <p:nvPicPr>
            <p:cNvPr id="428" name="Picture 42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flipH="1">
              <a:off x="2150685" y="1155568"/>
              <a:ext cx="126485" cy="314406"/>
            </a:xfrm>
            <a:prstGeom prst="rect">
              <a:avLst/>
            </a:prstGeom>
          </p:spPr>
        </p:pic>
        <p:sp>
          <p:nvSpPr>
            <p:cNvPr id="429" name="Oval 428"/>
            <p:cNvSpPr/>
            <p:nvPr/>
          </p:nvSpPr>
          <p:spPr>
            <a:xfrm flipH="1" flipV="1">
              <a:off x="2126742" y="122386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0" name="Oval 429"/>
            <p:cNvSpPr/>
            <p:nvPr/>
          </p:nvSpPr>
          <p:spPr>
            <a:xfrm flipH="1" flipV="1">
              <a:off x="2125628" y="134288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65" name="Elbow Connector 164"/>
          <p:cNvCxnSpPr>
            <a:stCxn id="340" idx="0"/>
            <a:endCxn id="429" idx="6"/>
          </p:cNvCxnSpPr>
          <p:nvPr/>
        </p:nvCxnSpPr>
        <p:spPr>
          <a:xfrm rot="16200000" flipV="1">
            <a:off x="3242285" y="3885771"/>
            <a:ext cx="148537" cy="44690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31" name="Rectangle 430"/>
          <p:cNvSpPr/>
          <p:nvPr/>
        </p:nvSpPr>
        <p:spPr>
          <a:xfrm>
            <a:off x="3279556" y="3817485"/>
            <a:ext cx="309774" cy="15817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60</a:t>
            </a:r>
            <a:endParaRPr lang="en-GB" sz="600" dirty="0"/>
          </a:p>
        </p:txBody>
      </p:sp>
      <p:cxnSp>
        <p:nvCxnSpPr>
          <p:cNvPr id="170" name="Straight Arrow Connector 169"/>
          <p:cNvCxnSpPr>
            <a:stCxn id="431" idx="1"/>
            <a:endCxn id="430" idx="7"/>
          </p:cNvCxnSpPr>
          <p:nvPr/>
        </p:nvCxnSpPr>
        <p:spPr>
          <a:xfrm flipH="1" flipV="1">
            <a:off x="3087521" y="3893968"/>
            <a:ext cx="192035" cy="26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72" name="Elbow Connector 171"/>
          <p:cNvCxnSpPr>
            <a:stCxn id="428" idx="1"/>
            <a:endCxn id="415" idx="3"/>
          </p:cNvCxnSpPr>
          <p:nvPr/>
        </p:nvCxnSpPr>
        <p:spPr>
          <a:xfrm rot="10800000" flipV="1">
            <a:off x="2258608" y="3977094"/>
            <a:ext cx="684067" cy="735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432" name="TextBox 431"/>
          <p:cNvSpPr txBox="1"/>
          <p:nvPr/>
        </p:nvSpPr>
        <p:spPr>
          <a:xfrm>
            <a:off x="2473732" y="4673376"/>
            <a:ext cx="172868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S7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294" name="Rounded Rectangle 293"/>
          <p:cNvSpPr/>
          <p:nvPr/>
        </p:nvSpPr>
        <p:spPr>
          <a:xfrm>
            <a:off x="699158" y="1115913"/>
            <a:ext cx="788451" cy="306945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Steady State HVAC Model</a:t>
            </a:r>
          </a:p>
        </p:txBody>
      </p:sp>
      <p:sp>
        <p:nvSpPr>
          <p:cNvPr id="297" name="Rectangle 296"/>
          <p:cNvSpPr/>
          <p:nvPr/>
        </p:nvSpPr>
        <p:spPr>
          <a:xfrm>
            <a:off x="6677901" y="1097721"/>
            <a:ext cx="814283" cy="3315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/>
              <a:t>List of Electric </a:t>
            </a:r>
          </a:p>
          <a:p>
            <a:pPr algn="ctr"/>
            <a:r>
              <a:rPr lang="en-GB" sz="800" dirty="0" smtClean="0"/>
              <a:t>Consumers</a:t>
            </a:r>
            <a:endParaRPr lang="en-GB" sz="800" dirty="0"/>
          </a:p>
        </p:txBody>
      </p:sp>
      <p:sp>
        <p:nvSpPr>
          <p:cNvPr id="299" name="Rectangle 298"/>
          <p:cNvSpPr/>
          <p:nvPr/>
        </p:nvSpPr>
        <p:spPr>
          <a:xfrm>
            <a:off x="695522" y="5667560"/>
            <a:ext cx="999020" cy="3315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/>
              <a:t>List of P</a:t>
            </a:r>
            <a:r>
              <a:rPr lang="en-GB" sz="800" dirty="0" smtClean="0"/>
              <a:t>neumatic</a:t>
            </a:r>
            <a:endParaRPr lang="en-GB" sz="800" dirty="0"/>
          </a:p>
          <a:p>
            <a:pPr algn="ctr"/>
            <a:r>
              <a:rPr lang="en-GB" sz="800" dirty="0" smtClean="0"/>
              <a:t>Consumers</a:t>
            </a:r>
            <a:endParaRPr lang="en-GB" sz="8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0760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Rectangle 199"/>
          <p:cNvSpPr/>
          <p:nvPr/>
        </p:nvSpPr>
        <p:spPr>
          <a:xfrm>
            <a:off x="1857901" y="3149487"/>
            <a:ext cx="700801" cy="19683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/>
              <a:t>Compressor Data</a:t>
            </a:r>
          </a:p>
        </p:txBody>
      </p:sp>
      <p:sp>
        <p:nvSpPr>
          <p:cNvPr id="201" name="Rectangle 200"/>
          <p:cNvSpPr/>
          <p:nvPr/>
        </p:nvSpPr>
        <p:spPr>
          <a:xfrm>
            <a:off x="1857900" y="3543128"/>
            <a:ext cx="700802" cy="19683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/>
              <a:t>Compressor Data</a:t>
            </a:r>
          </a:p>
        </p:txBody>
      </p:sp>
      <p:cxnSp>
        <p:nvCxnSpPr>
          <p:cNvPr id="204" name="Elbow Connector 203"/>
          <p:cNvCxnSpPr>
            <a:stCxn id="223" idx="3"/>
            <a:endCxn id="200" idx="1"/>
          </p:cNvCxnSpPr>
          <p:nvPr/>
        </p:nvCxnSpPr>
        <p:spPr>
          <a:xfrm flipV="1">
            <a:off x="1688005" y="3247906"/>
            <a:ext cx="169896" cy="404449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05" name="Rectangle 204"/>
          <p:cNvSpPr/>
          <p:nvPr/>
        </p:nvSpPr>
        <p:spPr>
          <a:xfrm>
            <a:off x="1991288" y="3814584"/>
            <a:ext cx="959910" cy="17598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Compressor Mechanical Gear Efficiency</a:t>
            </a:r>
            <a:endParaRPr lang="en-GB" sz="600" dirty="0"/>
          </a:p>
        </p:txBody>
      </p:sp>
      <p:grpSp>
        <p:nvGrpSpPr>
          <p:cNvPr id="206" name="Group 205"/>
          <p:cNvGrpSpPr/>
          <p:nvPr/>
        </p:nvGrpSpPr>
        <p:grpSpPr>
          <a:xfrm>
            <a:off x="3938971" y="3684335"/>
            <a:ext cx="151542" cy="314406"/>
            <a:chOff x="2125628" y="1155568"/>
            <a:chExt cx="151542" cy="314406"/>
          </a:xfrm>
        </p:grpSpPr>
        <p:pic>
          <p:nvPicPr>
            <p:cNvPr id="207" name="Picture 20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H="1">
              <a:off x="2150685" y="1155568"/>
              <a:ext cx="126485" cy="314406"/>
            </a:xfrm>
            <a:prstGeom prst="rect">
              <a:avLst/>
            </a:prstGeom>
          </p:spPr>
        </p:pic>
        <p:sp>
          <p:nvSpPr>
            <p:cNvPr id="208" name="Oval 207"/>
            <p:cNvSpPr/>
            <p:nvPr/>
          </p:nvSpPr>
          <p:spPr>
            <a:xfrm flipH="1" flipV="1">
              <a:off x="2126742" y="122386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9" name="Oval 208"/>
            <p:cNvSpPr/>
            <p:nvPr/>
          </p:nvSpPr>
          <p:spPr>
            <a:xfrm flipH="1" flipV="1">
              <a:off x="2125628" y="134288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210" name="Elbow Connector 209"/>
          <p:cNvCxnSpPr>
            <a:stCxn id="205" idx="3"/>
            <a:endCxn id="209" idx="6"/>
          </p:cNvCxnSpPr>
          <p:nvPr/>
        </p:nvCxnSpPr>
        <p:spPr>
          <a:xfrm>
            <a:off x="2951198" y="3902575"/>
            <a:ext cx="987773" cy="132"/>
          </a:xfrm>
          <a:prstGeom prst="bentConnector3">
            <a:avLst/>
          </a:prstGeom>
          <a:noFill/>
          <a:ln w="6350" cap="flat" cmpd="sng" algn="ctr">
            <a:solidFill>
              <a:srgbClr val="469C23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211" name="Group 210"/>
          <p:cNvGrpSpPr/>
          <p:nvPr/>
        </p:nvGrpSpPr>
        <p:grpSpPr>
          <a:xfrm>
            <a:off x="3938971" y="3354403"/>
            <a:ext cx="151542" cy="314406"/>
            <a:chOff x="2125628" y="1155568"/>
            <a:chExt cx="151542" cy="314406"/>
          </a:xfrm>
        </p:grpSpPr>
        <p:pic>
          <p:nvPicPr>
            <p:cNvPr id="212" name="Picture 2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H="1">
              <a:off x="2150685" y="1155568"/>
              <a:ext cx="126485" cy="314406"/>
            </a:xfrm>
            <a:prstGeom prst="rect">
              <a:avLst/>
            </a:prstGeom>
          </p:spPr>
        </p:pic>
        <p:sp>
          <p:nvSpPr>
            <p:cNvPr id="213" name="Oval 212"/>
            <p:cNvSpPr/>
            <p:nvPr/>
          </p:nvSpPr>
          <p:spPr>
            <a:xfrm flipH="1" flipV="1">
              <a:off x="2126742" y="122386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4" name="Oval 213"/>
            <p:cNvSpPr/>
            <p:nvPr/>
          </p:nvSpPr>
          <p:spPr>
            <a:xfrm flipH="1" flipV="1">
              <a:off x="2125628" y="134288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216" name="Elbow Connector 215"/>
          <p:cNvCxnSpPr>
            <a:stCxn id="200" idx="3"/>
            <a:endCxn id="298" idx="1"/>
          </p:cNvCxnSpPr>
          <p:nvPr/>
        </p:nvCxnSpPr>
        <p:spPr>
          <a:xfrm>
            <a:off x="2558702" y="3247906"/>
            <a:ext cx="409979" cy="1506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20" name="Elbow Connector 219"/>
          <p:cNvCxnSpPr>
            <a:stCxn id="205" idx="3"/>
            <a:endCxn id="214" idx="6"/>
          </p:cNvCxnSpPr>
          <p:nvPr/>
        </p:nvCxnSpPr>
        <p:spPr>
          <a:xfrm flipV="1">
            <a:off x="2951198" y="3572775"/>
            <a:ext cx="987773" cy="329800"/>
          </a:xfrm>
          <a:prstGeom prst="bentConnector3">
            <a:avLst>
              <a:gd name="adj1" fmla="val 79275"/>
            </a:avLst>
          </a:prstGeom>
          <a:noFill/>
          <a:ln w="6350" cap="flat" cmpd="sng" algn="ctr">
            <a:solidFill>
              <a:srgbClr val="469C23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21" name="Rounded Rectangle 220"/>
          <p:cNvSpPr/>
          <p:nvPr/>
        </p:nvSpPr>
        <p:spPr>
          <a:xfrm>
            <a:off x="4623813" y="3702869"/>
            <a:ext cx="1145178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Power at crank from Pneumatics – compressor ON (W)</a:t>
            </a:r>
            <a:endParaRPr lang="en-GB" sz="600" dirty="0"/>
          </a:p>
        </p:txBody>
      </p:sp>
      <p:sp>
        <p:nvSpPr>
          <p:cNvPr id="222" name="Rounded Rectangle 221"/>
          <p:cNvSpPr/>
          <p:nvPr/>
        </p:nvSpPr>
        <p:spPr>
          <a:xfrm>
            <a:off x="4623812" y="3373692"/>
            <a:ext cx="1145178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Power at crank from Pneumatics – compressor OFF (W)</a:t>
            </a:r>
            <a:endParaRPr lang="en-GB" sz="600" dirty="0"/>
          </a:p>
        </p:txBody>
      </p:sp>
      <p:cxnSp>
        <p:nvCxnSpPr>
          <p:cNvPr id="224" name="Straight Arrow Connector 223"/>
          <p:cNvCxnSpPr>
            <a:stCxn id="212" idx="1"/>
            <a:endCxn id="222" idx="1"/>
          </p:cNvCxnSpPr>
          <p:nvPr/>
        </p:nvCxnSpPr>
        <p:spPr>
          <a:xfrm flipV="1">
            <a:off x="4090513" y="3511515"/>
            <a:ext cx="533299" cy="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26" name="Straight Arrow Connector 225"/>
          <p:cNvCxnSpPr>
            <a:stCxn id="207" idx="1"/>
            <a:endCxn id="221" idx="1"/>
          </p:cNvCxnSpPr>
          <p:nvPr/>
        </p:nvCxnSpPr>
        <p:spPr>
          <a:xfrm flipV="1">
            <a:off x="4090513" y="3840692"/>
            <a:ext cx="533300" cy="846"/>
          </a:xfrm>
          <a:prstGeom prst="straightConnector1">
            <a:avLst/>
          </a:prstGeom>
          <a:noFill/>
          <a:ln w="6350" cap="flat" cmpd="sng" algn="ctr">
            <a:solidFill>
              <a:srgbClr val="469C23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27" name="Rounded Rectangle 226"/>
          <p:cNvSpPr/>
          <p:nvPr/>
        </p:nvSpPr>
        <p:spPr>
          <a:xfrm>
            <a:off x="523484" y="2561624"/>
            <a:ext cx="3991539" cy="1489181"/>
          </a:xfrm>
          <a:prstGeom prst="roundRect">
            <a:avLst>
              <a:gd name="adj" fmla="val 3444"/>
            </a:avLst>
          </a:prstGeom>
          <a:noFill/>
          <a:ln w="12700" cap="flat" cmpd="sng" algn="ctr">
            <a:solidFill>
              <a:schemeClr val="accent1">
                <a:shade val="50000"/>
              </a:schemeClr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8" name="TextBox 227"/>
          <p:cNvSpPr txBox="1"/>
          <p:nvPr/>
        </p:nvSpPr>
        <p:spPr>
          <a:xfrm>
            <a:off x="410411" y="2238835"/>
            <a:ext cx="2645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Module </a:t>
            </a:r>
            <a:r>
              <a:rPr lang="en-GB" dirty="0"/>
              <a:t>4</a:t>
            </a:r>
            <a:r>
              <a:rPr lang="en-GB" dirty="0" smtClean="0"/>
              <a:t>: Air Compressor</a:t>
            </a:r>
            <a:endParaRPr lang="en-GB" dirty="0"/>
          </a:p>
        </p:txBody>
      </p:sp>
      <p:sp>
        <p:nvSpPr>
          <p:cNvPr id="234" name="Rectangle 233"/>
          <p:cNvSpPr/>
          <p:nvPr/>
        </p:nvSpPr>
        <p:spPr>
          <a:xfrm>
            <a:off x="8779887" y="4326796"/>
            <a:ext cx="814283" cy="18953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Alternator Pulley Efficiency</a:t>
            </a:r>
            <a:endParaRPr lang="en-GB" sz="600" dirty="0"/>
          </a:p>
        </p:txBody>
      </p:sp>
      <p:sp>
        <p:nvSpPr>
          <p:cNvPr id="247" name="Rounded Rectangle 246"/>
          <p:cNvSpPr/>
          <p:nvPr/>
        </p:nvSpPr>
        <p:spPr>
          <a:xfrm>
            <a:off x="10814471" y="3684223"/>
            <a:ext cx="1085701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Alternators Generation power at crank (Overrun) (W)</a:t>
            </a:r>
            <a:endParaRPr lang="en-GB" sz="600" dirty="0"/>
          </a:p>
        </p:txBody>
      </p:sp>
      <p:sp>
        <p:nvSpPr>
          <p:cNvPr id="251" name="Rounded Rectangle 250"/>
          <p:cNvSpPr/>
          <p:nvPr/>
        </p:nvSpPr>
        <p:spPr>
          <a:xfrm>
            <a:off x="6520863" y="2576514"/>
            <a:ext cx="4156833" cy="1976024"/>
          </a:xfrm>
          <a:prstGeom prst="roundRect">
            <a:avLst>
              <a:gd name="adj" fmla="val 3444"/>
            </a:avLst>
          </a:prstGeom>
          <a:noFill/>
          <a:ln w="12700" cap="flat" cmpd="sng" algn="ctr">
            <a:solidFill>
              <a:schemeClr val="accent1">
                <a:shade val="50000"/>
              </a:schemeClr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2" name="TextBox 251"/>
          <p:cNvSpPr txBox="1"/>
          <p:nvPr/>
        </p:nvSpPr>
        <p:spPr>
          <a:xfrm>
            <a:off x="6412542" y="2238835"/>
            <a:ext cx="4233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Module 5: Smart Alternator Set Generation</a:t>
            </a:r>
            <a:endParaRPr lang="en-GB" dirty="0"/>
          </a:p>
        </p:txBody>
      </p:sp>
      <p:cxnSp>
        <p:nvCxnSpPr>
          <p:cNvPr id="262" name="Elbow Connector 261"/>
          <p:cNvCxnSpPr>
            <a:stCxn id="234" idx="3"/>
            <a:endCxn id="387" idx="6"/>
          </p:cNvCxnSpPr>
          <p:nvPr/>
        </p:nvCxnSpPr>
        <p:spPr>
          <a:xfrm>
            <a:off x="9594170" y="4421565"/>
            <a:ext cx="222619" cy="225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Arrow Connector 264"/>
          <p:cNvCxnSpPr>
            <a:stCxn id="391" idx="1"/>
            <a:endCxn id="247" idx="1"/>
          </p:cNvCxnSpPr>
          <p:nvPr/>
        </p:nvCxnSpPr>
        <p:spPr>
          <a:xfrm flipV="1">
            <a:off x="10623041" y="3822046"/>
            <a:ext cx="191430" cy="9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266" name="Group 265"/>
          <p:cNvGrpSpPr/>
          <p:nvPr/>
        </p:nvGrpSpPr>
        <p:grpSpPr>
          <a:xfrm>
            <a:off x="4278722" y="3026551"/>
            <a:ext cx="201966" cy="319330"/>
            <a:chOff x="2031714" y="1900840"/>
            <a:chExt cx="201966" cy="319330"/>
          </a:xfrm>
        </p:grpSpPr>
        <p:pic>
          <p:nvPicPr>
            <p:cNvPr id="267" name="Picture 26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037520" y="1900840"/>
              <a:ext cx="196160" cy="319330"/>
            </a:xfrm>
            <a:prstGeom prst="rect">
              <a:avLst/>
            </a:prstGeom>
          </p:spPr>
        </p:pic>
        <p:sp>
          <p:nvSpPr>
            <p:cNvPr id="268" name="Oval 267"/>
            <p:cNvSpPr/>
            <p:nvPr/>
          </p:nvSpPr>
          <p:spPr>
            <a:xfrm flipH="1" flipV="1">
              <a:off x="2032828" y="197433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9" name="Oval 268"/>
            <p:cNvSpPr/>
            <p:nvPr/>
          </p:nvSpPr>
          <p:spPr>
            <a:xfrm flipH="1" flipV="1">
              <a:off x="2031714" y="208001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271" name="Elbow Connector 270"/>
          <p:cNvCxnSpPr>
            <a:stCxn id="212" idx="1"/>
            <a:endCxn id="269" idx="6"/>
          </p:cNvCxnSpPr>
          <p:nvPr/>
        </p:nvCxnSpPr>
        <p:spPr>
          <a:xfrm flipV="1">
            <a:off x="4090513" y="3236773"/>
            <a:ext cx="188209" cy="27483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73" name="Elbow Connector 272"/>
          <p:cNvCxnSpPr>
            <a:stCxn id="207" idx="1"/>
            <a:endCxn id="268" idx="6"/>
          </p:cNvCxnSpPr>
          <p:nvPr/>
        </p:nvCxnSpPr>
        <p:spPr>
          <a:xfrm flipV="1">
            <a:off x="4090513" y="3131093"/>
            <a:ext cx="189323" cy="710445"/>
          </a:xfrm>
          <a:prstGeom prst="bentConnector3">
            <a:avLst>
              <a:gd name="adj1" fmla="val 22489"/>
            </a:avLst>
          </a:prstGeom>
          <a:noFill/>
          <a:ln w="6350" cap="flat" cmpd="sng" algn="ctr">
            <a:solidFill>
              <a:srgbClr val="469C23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75" name="Rounded Rectangle 274"/>
          <p:cNvSpPr/>
          <p:nvPr/>
        </p:nvSpPr>
        <p:spPr>
          <a:xfrm>
            <a:off x="4632795" y="3044514"/>
            <a:ext cx="1145178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Compressor Power difference between OFF and ON operation (W)</a:t>
            </a:r>
            <a:endParaRPr lang="en-GB" sz="600" dirty="0"/>
          </a:p>
        </p:txBody>
      </p:sp>
      <p:cxnSp>
        <p:nvCxnSpPr>
          <p:cNvPr id="277" name="Straight Arrow Connector 276"/>
          <p:cNvCxnSpPr>
            <a:stCxn id="267" idx="3"/>
            <a:endCxn id="275" idx="1"/>
          </p:cNvCxnSpPr>
          <p:nvPr/>
        </p:nvCxnSpPr>
        <p:spPr>
          <a:xfrm flipV="1">
            <a:off x="4480688" y="3182337"/>
            <a:ext cx="152107" cy="38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02" name="Rectangle 201"/>
          <p:cNvSpPr/>
          <p:nvPr/>
        </p:nvSpPr>
        <p:spPr>
          <a:xfrm>
            <a:off x="1851033" y="2659343"/>
            <a:ext cx="820071" cy="27537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/>
              <a:t>Compressor Data</a:t>
            </a:r>
          </a:p>
        </p:txBody>
      </p:sp>
      <p:cxnSp>
        <p:nvCxnSpPr>
          <p:cNvPr id="11" name="Elbow Connector 10"/>
          <p:cNvCxnSpPr>
            <a:stCxn id="223" idx="3"/>
            <a:endCxn id="202" idx="1"/>
          </p:cNvCxnSpPr>
          <p:nvPr/>
        </p:nvCxnSpPr>
        <p:spPr>
          <a:xfrm flipV="1">
            <a:off x="1688005" y="2797031"/>
            <a:ext cx="163028" cy="855324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03" name="Rounded Rectangle 202"/>
          <p:cNvSpPr/>
          <p:nvPr/>
        </p:nvSpPr>
        <p:spPr>
          <a:xfrm>
            <a:off x="4625283" y="2722389"/>
            <a:ext cx="1145178" cy="275645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Compressor Flow Rate (l/s)</a:t>
            </a:r>
            <a:endParaRPr lang="en-GB" sz="600" dirty="0"/>
          </a:p>
        </p:txBody>
      </p:sp>
      <p:sp>
        <p:nvSpPr>
          <p:cNvPr id="217" name="Snip Single Corner Rectangle 216"/>
          <p:cNvSpPr/>
          <p:nvPr/>
        </p:nvSpPr>
        <p:spPr>
          <a:xfrm>
            <a:off x="682498" y="3609236"/>
            <a:ext cx="627532" cy="188936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Engine Speed (RPM)</a:t>
            </a:r>
            <a:endParaRPr lang="en-GB" sz="600" dirty="0"/>
          </a:p>
        </p:txBody>
      </p:sp>
      <p:grpSp>
        <p:nvGrpSpPr>
          <p:cNvPr id="219" name="Group 218"/>
          <p:cNvGrpSpPr/>
          <p:nvPr/>
        </p:nvGrpSpPr>
        <p:grpSpPr>
          <a:xfrm>
            <a:off x="1516515" y="3498643"/>
            <a:ext cx="171490" cy="307424"/>
            <a:chOff x="2119626" y="1550074"/>
            <a:chExt cx="171490" cy="307424"/>
          </a:xfrm>
        </p:grpSpPr>
        <p:pic>
          <p:nvPicPr>
            <p:cNvPr id="223" name="Picture 22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143313" y="1550074"/>
              <a:ext cx="147803" cy="307424"/>
            </a:xfrm>
            <a:prstGeom prst="rect">
              <a:avLst/>
            </a:prstGeom>
          </p:spPr>
        </p:pic>
        <p:sp>
          <p:nvSpPr>
            <p:cNvPr id="225" name="Oval 224"/>
            <p:cNvSpPr/>
            <p:nvPr/>
          </p:nvSpPr>
          <p:spPr>
            <a:xfrm flipH="1" flipV="1">
              <a:off x="2120740" y="161911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5" name="Oval 234"/>
            <p:cNvSpPr/>
            <p:nvPr/>
          </p:nvSpPr>
          <p:spPr>
            <a:xfrm flipH="1" flipV="1">
              <a:off x="2119626" y="172479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28" name="Elbow Connector 27"/>
          <p:cNvCxnSpPr>
            <a:stCxn id="217" idx="0"/>
            <a:endCxn id="235" idx="6"/>
          </p:cNvCxnSpPr>
          <p:nvPr/>
        </p:nvCxnSpPr>
        <p:spPr>
          <a:xfrm>
            <a:off x="1310030" y="3703704"/>
            <a:ext cx="206485" cy="71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36" name="Rectangle 235"/>
          <p:cNvSpPr/>
          <p:nvPr/>
        </p:nvSpPr>
        <p:spPr>
          <a:xfrm>
            <a:off x="682364" y="3348226"/>
            <a:ext cx="766008" cy="18953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Compressor Gear Ratio</a:t>
            </a:r>
            <a:endParaRPr lang="en-GB" sz="600" dirty="0"/>
          </a:p>
        </p:txBody>
      </p:sp>
      <p:cxnSp>
        <p:nvCxnSpPr>
          <p:cNvPr id="30" name="Elbow Connector 29"/>
          <p:cNvCxnSpPr>
            <a:stCxn id="236" idx="3"/>
            <a:endCxn id="225" idx="6"/>
          </p:cNvCxnSpPr>
          <p:nvPr/>
        </p:nvCxnSpPr>
        <p:spPr>
          <a:xfrm>
            <a:off x="1448372" y="3442995"/>
            <a:ext cx="69257" cy="155744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84" name="Snip Single Corner Rectangle 283"/>
          <p:cNvSpPr/>
          <p:nvPr/>
        </p:nvSpPr>
        <p:spPr>
          <a:xfrm>
            <a:off x="537105" y="4721952"/>
            <a:ext cx="505721" cy="137823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285" name="Rectangle 284"/>
          <p:cNvSpPr/>
          <p:nvPr/>
        </p:nvSpPr>
        <p:spPr>
          <a:xfrm>
            <a:off x="538681" y="4891792"/>
            <a:ext cx="504146" cy="14350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286" name="Rounded Rectangle 285"/>
          <p:cNvSpPr/>
          <p:nvPr/>
        </p:nvSpPr>
        <p:spPr>
          <a:xfrm>
            <a:off x="537105" y="5078060"/>
            <a:ext cx="505721" cy="1430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287" name="TextBox 286"/>
          <p:cNvSpPr txBox="1"/>
          <p:nvPr/>
        </p:nvSpPr>
        <p:spPr>
          <a:xfrm>
            <a:off x="1042826" y="4675262"/>
            <a:ext cx="208422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External Variables: pre-existing VECTO signals</a:t>
            </a:r>
            <a:endParaRPr lang="en-GB" sz="800" dirty="0"/>
          </a:p>
        </p:txBody>
      </p:sp>
      <p:sp>
        <p:nvSpPr>
          <p:cNvPr id="288" name="TextBox 287"/>
          <p:cNvSpPr txBox="1"/>
          <p:nvPr/>
        </p:nvSpPr>
        <p:spPr>
          <a:xfrm>
            <a:off x="1042826" y="4853091"/>
            <a:ext cx="192873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Lookup Maps / Scalars / GUI Input Values </a:t>
            </a:r>
            <a:endParaRPr lang="en-GB" sz="800" dirty="0"/>
          </a:p>
        </p:txBody>
      </p:sp>
      <p:sp>
        <p:nvSpPr>
          <p:cNvPr id="289" name="TextBox 288"/>
          <p:cNvSpPr txBox="1"/>
          <p:nvPr/>
        </p:nvSpPr>
        <p:spPr>
          <a:xfrm>
            <a:off x="1042826" y="5038912"/>
            <a:ext cx="7312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Signal names</a:t>
            </a:r>
            <a:endParaRPr lang="en-GB" sz="800" dirty="0"/>
          </a:p>
        </p:txBody>
      </p:sp>
      <p:sp>
        <p:nvSpPr>
          <p:cNvPr id="290" name="Flowchart: Terminator 289"/>
          <p:cNvSpPr/>
          <p:nvPr/>
        </p:nvSpPr>
        <p:spPr>
          <a:xfrm>
            <a:off x="537104" y="5264150"/>
            <a:ext cx="505721" cy="145139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700" dirty="0" smtClean="0"/>
          </a:p>
        </p:txBody>
      </p:sp>
      <p:sp>
        <p:nvSpPr>
          <p:cNvPr id="291" name="TextBox 290"/>
          <p:cNvSpPr txBox="1"/>
          <p:nvPr/>
        </p:nvSpPr>
        <p:spPr>
          <a:xfrm>
            <a:off x="1042825" y="5246785"/>
            <a:ext cx="12202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Signal information boxes</a:t>
            </a:r>
            <a:endParaRPr lang="en-GB" sz="800" dirty="0"/>
          </a:p>
        </p:txBody>
      </p:sp>
      <p:sp>
        <p:nvSpPr>
          <p:cNvPr id="292" name="TextBox 291"/>
          <p:cNvSpPr txBox="1"/>
          <p:nvPr/>
        </p:nvSpPr>
        <p:spPr>
          <a:xfrm>
            <a:off x="530968" y="5457991"/>
            <a:ext cx="511857" cy="14272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GB" sz="600" dirty="0"/>
          </a:p>
        </p:txBody>
      </p:sp>
      <p:sp>
        <p:nvSpPr>
          <p:cNvPr id="293" name="TextBox 292"/>
          <p:cNvSpPr txBox="1"/>
          <p:nvPr/>
        </p:nvSpPr>
        <p:spPr>
          <a:xfrm>
            <a:off x="1042824" y="5427565"/>
            <a:ext cx="81945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Function Boxes</a:t>
            </a:r>
            <a:endParaRPr lang="en-GB" sz="800" dirty="0"/>
          </a:p>
        </p:txBody>
      </p:sp>
      <p:sp>
        <p:nvSpPr>
          <p:cNvPr id="276" name="Rounded Rectangle 275"/>
          <p:cNvSpPr/>
          <p:nvPr/>
        </p:nvSpPr>
        <p:spPr>
          <a:xfrm>
            <a:off x="6643078" y="3323671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</a:t>
            </a:r>
            <a:r>
              <a:rPr lang="en-GB" sz="700" dirty="0" smtClean="0">
                <a:solidFill>
                  <a:srgbClr val="000000"/>
                </a:solidFill>
              </a:rPr>
              <a:t>0.5</a:t>
            </a:r>
            <a:endParaRPr lang="en-GB" sz="700" dirty="0">
              <a:solidFill>
                <a:srgbClr val="000000"/>
              </a:solidFill>
            </a:endParaRPr>
          </a:p>
        </p:txBody>
      </p:sp>
      <p:grpSp>
        <p:nvGrpSpPr>
          <p:cNvPr id="351" name="Group 350"/>
          <p:cNvGrpSpPr/>
          <p:nvPr/>
        </p:nvGrpSpPr>
        <p:grpSpPr>
          <a:xfrm>
            <a:off x="9644851" y="3288657"/>
            <a:ext cx="171490" cy="307424"/>
            <a:chOff x="2119626" y="1550074"/>
            <a:chExt cx="171490" cy="307424"/>
          </a:xfrm>
        </p:grpSpPr>
        <p:pic>
          <p:nvPicPr>
            <p:cNvPr id="352" name="Picture 35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143313" y="1550074"/>
              <a:ext cx="147803" cy="307424"/>
            </a:xfrm>
            <a:prstGeom prst="rect">
              <a:avLst/>
            </a:prstGeom>
          </p:spPr>
        </p:pic>
        <p:sp>
          <p:nvSpPr>
            <p:cNvPr id="353" name="Oval 352"/>
            <p:cNvSpPr/>
            <p:nvPr/>
          </p:nvSpPr>
          <p:spPr>
            <a:xfrm flipH="1" flipV="1">
              <a:off x="2120740" y="161911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4" name="Oval 353"/>
            <p:cNvSpPr/>
            <p:nvPr/>
          </p:nvSpPr>
          <p:spPr>
            <a:xfrm flipH="1" flipV="1">
              <a:off x="2119626" y="172479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55" name="Rectangle 354"/>
          <p:cNvSpPr/>
          <p:nvPr/>
        </p:nvSpPr>
        <p:spPr>
          <a:xfrm>
            <a:off x="8595660" y="3202331"/>
            <a:ext cx="814283" cy="18953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err="1" smtClean="0"/>
              <a:t>Powernet</a:t>
            </a:r>
            <a:r>
              <a:rPr lang="en-GB" sz="600" dirty="0" smtClean="0"/>
              <a:t> Voltage (V)</a:t>
            </a:r>
            <a:endParaRPr lang="en-GB" sz="600" dirty="0"/>
          </a:p>
        </p:txBody>
      </p:sp>
      <p:cxnSp>
        <p:nvCxnSpPr>
          <p:cNvPr id="305" name="Elbow Connector 304"/>
          <p:cNvCxnSpPr>
            <a:stCxn id="355" idx="3"/>
            <a:endCxn id="353" idx="6"/>
          </p:cNvCxnSpPr>
          <p:nvPr/>
        </p:nvCxnSpPr>
        <p:spPr>
          <a:xfrm>
            <a:off x="9409943" y="3297100"/>
            <a:ext cx="236022" cy="9165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10" name="Elbow Connector 309"/>
          <p:cNvCxnSpPr>
            <a:stCxn id="352" idx="3"/>
            <a:endCxn id="392" idx="6"/>
          </p:cNvCxnSpPr>
          <p:nvPr/>
        </p:nvCxnSpPr>
        <p:spPr>
          <a:xfrm>
            <a:off x="9816341" y="3442369"/>
            <a:ext cx="656272" cy="32273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8" name="Group 357"/>
          <p:cNvGrpSpPr/>
          <p:nvPr/>
        </p:nvGrpSpPr>
        <p:grpSpPr>
          <a:xfrm>
            <a:off x="9644851" y="2983434"/>
            <a:ext cx="171490" cy="307424"/>
            <a:chOff x="2119626" y="1550074"/>
            <a:chExt cx="171490" cy="307424"/>
          </a:xfrm>
        </p:grpSpPr>
        <p:pic>
          <p:nvPicPr>
            <p:cNvPr id="359" name="Picture 35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143313" y="1550074"/>
              <a:ext cx="147803" cy="307424"/>
            </a:xfrm>
            <a:prstGeom prst="rect">
              <a:avLst/>
            </a:prstGeom>
          </p:spPr>
        </p:pic>
        <p:sp>
          <p:nvSpPr>
            <p:cNvPr id="360" name="Oval 359"/>
            <p:cNvSpPr/>
            <p:nvPr/>
          </p:nvSpPr>
          <p:spPr>
            <a:xfrm flipH="1" flipV="1">
              <a:off x="2120740" y="161911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1" name="Oval 360"/>
            <p:cNvSpPr/>
            <p:nvPr/>
          </p:nvSpPr>
          <p:spPr>
            <a:xfrm flipH="1" flipV="1">
              <a:off x="2119626" y="172479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62" name="Group 361"/>
          <p:cNvGrpSpPr/>
          <p:nvPr/>
        </p:nvGrpSpPr>
        <p:grpSpPr>
          <a:xfrm>
            <a:off x="9644852" y="2670819"/>
            <a:ext cx="171490" cy="307424"/>
            <a:chOff x="2119626" y="1550074"/>
            <a:chExt cx="171490" cy="307424"/>
          </a:xfrm>
        </p:grpSpPr>
        <p:pic>
          <p:nvPicPr>
            <p:cNvPr id="363" name="Picture 36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143313" y="1550074"/>
              <a:ext cx="147803" cy="307424"/>
            </a:xfrm>
            <a:prstGeom prst="rect">
              <a:avLst/>
            </a:prstGeom>
          </p:spPr>
        </p:pic>
        <p:sp>
          <p:nvSpPr>
            <p:cNvPr id="364" name="Oval 363"/>
            <p:cNvSpPr/>
            <p:nvPr/>
          </p:nvSpPr>
          <p:spPr>
            <a:xfrm flipH="1" flipV="1">
              <a:off x="2120740" y="161911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5" name="Oval 364"/>
            <p:cNvSpPr/>
            <p:nvPr/>
          </p:nvSpPr>
          <p:spPr>
            <a:xfrm flipH="1" flipV="1">
              <a:off x="2119626" y="172479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367" name="Elbow Connector 366"/>
          <p:cNvCxnSpPr>
            <a:stCxn id="355" idx="3"/>
            <a:endCxn id="361" idx="6"/>
          </p:cNvCxnSpPr>
          <p:nvPr/>
        </p:nvCxnSpPr>
        <p:spPr>
          <a:xfrm flipV="1">
            <a:off x="9409943" y="3189210"/>
            <a:ext cx="234908" cy="10789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69" name="Elbow Connector 368"/>
          <p:cNvCxnSpPr>
            <a:stCxn id="355" idx="3"/>
            <a:endCxn id="365" idx="6"/>
          </p:cNvCxnSpPr>
          <p:nvPr/>
        </p:nvCxnSpPr>
        <p:spPr>
          <a:xfrm flipV="1">
            <a:off x="9409943" y="2876595"/>
            <a:ext cx="234909" cy="42050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384" name="Group 383"/>
          <p:cNvGrpSpPr/>
          <p:nvPr/>
        </p:nvGrpSpPr>
        <p:grpSpPr>
          <a:xfrm>
            <a:off x="9816789" y="4218046"/>
            <a:ext cx="171490" cy="307424"/>
            <a:chOff x="2119626" y="1550074"/>
            <a:chExt cx="171490" cy="307424"/>
          </a:xfrm>
        </p:grpSpPr>
        <p:pic>
          <p:nvPicPr>
            <p:cNvPr id="385" name="Picture 38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143313" y="1550074"/>
              <a:ext cx="147803" cy="307424"/>
            </a:xfrm>
            <a:prstGeom prst="rect">
              <a:avLst/>
            </a:prstGeom>
          </p:spPr>
        </p:pic>
        <p:sp>
          <p:nvSpPr>
            <p:cNvPr id="386" name="Oval 385"/>
            <p:cNvSpPr/>
            <p:nvPr/>
          </p:nvSpPr>
          <p:spPr>
            <a:xfrm flipH="1" flipV="1">
              <a:off x="2120740" y="161911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7" name="Oval 386"/>
            <p:cNvSpPr/>
            <p:nvPr/>
          </p:nvSpPr>
          <p:spPr>
            <a:xfrm flipH="1" flipV="1">
              <a:off x="2119626" y="172479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90" name="Group 389"/>
          <p:cNvGrpSpPr/>
          <p:nvPr/>
        </p:nvGrpSpPr>
        <p:grpSpPr>
          <a:xfrm>
            <a:off x="10471499" y="3665756"/>
            <a:ext cx="151542" cy="314406"/>
            <a:chOff x="2125628" y="1155568"/>
            <a:chExt cx="151542" cy="314406"/>
          </a:xfrm>
        </p:grpSpPr>
        <p:pic>
          <p:nvPicPr>
            <p:cNvPr id="391" name="Picture 39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H="1">
              <a:off x="2150685" y="1155568"/>
              <a:ext cx="126485" cy="314406"/>
            </a:xfrm>
            <a:prstGeom prst="rect">
              <a:avLst/>
            </a:prstGeom>
          </p:spPr>
        </p:pic>
        <p:sp>
          <p:nvSpPr>
            <p:cNvPr id="392" name="Oval 391"/>
            <p:cNvSpPr/>
            <p:nvPr/>
          </p:nvSpPr>
          <p:spPr>
            <a:xfrm flipH="1" flipV="1">
              <a:off x="2126742" y="122386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3" name="Oval 392"/>
            <p:cNvSpPr/>
            <p:nvPr/>
          </p:nvSpPr>
          <p:spPr>
            <a:xfrm flipH="1" flipV="1">
              <a:off x="2125628" y="134288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396" name="Elbow Connector 395"/>
          <p:cNvCxnSpPr>
            <a:stCxn id="385" idx="3"/>
            <a:endCxn id="393" idx="6"/>
          </p:cNvCxnSpPr>
          <p:nvPr/>
        </p:nvCxnSpPr>
        <p:spPr>
          <a:xfrm flipV="1">
            <a:off x="9988279" y="3884128"/>
            <a:ext cx="483220" cy="487630"/>
          </a:xfrm>
          <a:prstGeom prst="bentConnector3">
            <a:avLst>
              <a:gd name="adj1" fmla="val 72643"/>
            </a:avLst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399" name="Group 398"/>
          <p:cNvGrpSpPr/>
          <p:nvPr/>
        </p:nvGrpSpPr>
        <p:grpSpPr>
          <a:xfrm>
            <a:off x="10475618" y="3035556"/>
            <a:ext cx="151542" cy="314406"/>
            <a:chOff x="2125628" y="1155568"/>
            <a:chExt cx="151542" cy="314406"/>
          </a:xfrm>
        </p:grpSpPr>
        <p:pic>
          <p:nvPicPr>
            <p:cNvPr id="400" name="Picture 39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H="1">
              <a:off x="2150685" y="1155568"/>
              <a:ext cx="126485" cy="314406"/>
            </a:xfrm>
            <a:prstGeom prst="rect">
              <a:avLst/>
            </a:prstGeom>
          </p:spPr>
        </p:pic>
        <p:sp>
          <p:nvSpPr>
            <p:cNvPr id="401" name="Oval 400"/>
            <p:cNvSpPr/>
            <p:nvPr/>
          </p:nvSpPr>
          <p:spPr>
            <a:xfrm flipH="1" flipV="1">
              <a:off x="2126742" y="122386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2" name="Oval 401"/>
            <p:cNvSpPr/>
            <p:nvPr/>
          </p:nvSpPr>
          <p:spPr>
            <a:xfrm flipH="1" flipV="1">
              <a:off x="2125628" y="134288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03" name="Group 402"/>
          <p:cNvGrpSpPr/>
          <p:nvPr/>
        </p:nvGrpSpPr>
        <p:grpSpPr>
          <a:xfrm>
            <a:off x="10471500" y="2726637"/>
            <a:ext cx="151542" cy="314406"/>
            <a:chOff x="2125628" y="1155568"/>
            <a:chExt cx="151542" cy="314406"/>
          </a:xfrm>
        </p:grpSpPr>
        <p:pic>
          <p:nvPicPr>
            <p:cNvPr id="404" name="Picture 40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H="1">
              <a:off x="2150685" y="1155568"/>
              <a:ext cx="126485" cy="314406"/>
            </a:xfrm>
            <a:prstGeom prst="rect">
              <a:avLst/>
            </a:prstGeom>
          </p:spPr>
        </p:pic>
        <p:sp>
          <p:nvSpPr>
            <p:cNvPr id="405" name="Oval 404"/>
            <p:cNvSpPr/>
            <p:nvPr/>
          </p:nvSpPr>
          <p:spPr>
            <a:xfrm flipH="1" flipV="1">
              <a:off x="2126742" y="122386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6" name="Oval 405"/>
            <p:cNvSpPr/>
            <p:nvPr/>
          </p:nvSpPr>
          <p:spPr>
            <a:xfrm flipH="1" flipV="1">
              <a:off x="2125628" y="134288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408" name="Straight Arrow Connector 407"/>
          <p:cNvCxnSpPr>
            <a:stCxn id="363" idx="3"/>
            <a:endCxn id="405" idx="6"/>
          </p:cNvCxnSpPr>
          <p:nvPr/>
        </p:nvCxnSpPr>
        <p:spPr>
          <a:xfrm>
            <a:off x="9816342" y="2824531"/>
            <a:ext cx="656272" cy="14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0" name="Straight Arrow Connector 409"/>
          <p:cNvCxnSpPr>
            <a:stCxn id="359" idx="3"/>
            <a:endCxn id="401" idx="6"/>
          </p:cNvCxnSpPr>
          <p:nvPr/>
        </p:nvCxnSpPr>
        <p:spPr>
          <a:xfrm flipV="1">
            <a:off x="9816341" y="3134900"/>
            <a:ext cx="660391" cy="22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2" name="Elbow Connector 411"/>
          <p:cNvCxnSpPr>
            <a:stCxn id="311" idx="3"/>
            <a:endCxn id="402" idx="6"/>
          </p:cNvCxnSpPr>
          <p:nvPr/>
        </p:nvCxnSpPr>
        <p:spPr>
          <a:xfrm flipV="1">
            <a:off x="9988279" y="3253928"/>
            <a:ext cx="487339" cy="805215"/>
          </a:xfrm>
          <a:prstGeom prst="bentConnector3">
            <a:avLst>
              <a:gd name="adj1" fmla="val 62830"/>
            </a:avLst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14" name="Elbow Connector 413"/>
          <p:cNvCxnSpPr>
            <a:stCxn id="315" idx="3"/>
            <a:endCxn id="406" idx="6"/>
          </p:cNvCxnSpPr>
          <p:nvPr/>
        </p:nvCxnSpPr>
        <p:spPr>
          <a:xfrm flipV="1">
            <a:off x="9988279" y="2945009"/>
            <a:ext cx="483221" cy="80151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416" name="Rounded Rectangle 415"/>
          <p:cNvSpPr/>
          <p:nvPr/>
        </p:nvSpPr>
        <p:spPr>
          <a:xfrm>
            <a:off x="10814470" y="3058147"/>
            <a:ext cx="1085701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Alternators Generation power at crank (Traction) (W)</a:t>
            </a:r>
            <a:endParaRPr lang="en-GB" sz="600" dirty="0"/>
          </a:p>
        </p:txBody>
      </p:sp>
      <p:sp>
        <p:nvSpPr>
          <p:cNvPr id="417" name="Rounded Rectangle 416"/>
          <p:cNvSpPr/>
          <p:nvPr/>
        </p:nvSpPr>
        <p:spPr>
          <a:xfrm>
            <a:off x="10806232" y="2745110"/>
            <a:ext cx="1085701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Alternators Generation power at crank (Idle) (W)</a:t>
            </a:r>
            <a:endParaRPr lang="en-GB" sz="600" dirty="0"/>
          </a:p>
        </p:txBody>
      </p:sp>
      <p:cxnSp>
        <p:nvCxnSpPr>
          <p:cNvPr id="419" name="Straight Arrow Connector 418"/>
          <p:cNvCxnSpPr>
            <a:stCxn id="400" idx="1"/>
            <a:endCxn id="416" idx="1"/>
          </p:cNvCxnSpPr>
          <p:nvPr/>
        </p:nvCxnSpPr>
        <p:spPr>
          <a:xfrm>
            <a:off x="10627160" y="3192759"/>
            <a:ext cx="187310" cy="32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21" name="Straight Arrow Connector 420"/>
          <p:cNvCxnSpPr>
            <a:stCxn id="404" idx="1"/>
            <a:endCxn id="417" idx="1"/>
          </p:cNvCxnSpPr>
          <p:nvPr/>
        </p:nvCxnSpPr>
        <p:spPr>
          <a:xfrm flipV="1">
            <a:off x="10623042" y="2882933"/>
            <a:ext cx="183190" cy="9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95" name="Rounded Rectangle 294"/>
          <p:cNvSpPr/>
          <p:nvPr/>
        </p:nvSpPr>
        <p:spPr>
          <a:xfrm>
            <a:off x="7608466" y="4151447"/>
            <a:ext cx="995091" cy="221343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Alternators Efficiency</a:t>
            </a:r>
          </a:p>
          <a:p>
            <a:pPr algn="ctr"/>
            <a:r>
              <a:rPr lang="en-GB" sz="600" dirty="0" smtClean="0"/>
              <a:t>(Overrun </a:t>
            </a:r>
            <a:r>
              <a:rPr lang="en-GB" sz="600" dirty="0"/>
              <a:t>– Result </a:t>
            </a:r>
            <a:r>
              <a:rPr lang="en-GB" sz="600" dirty="0" smtClean="0"/>
              <a:t>Card)</a:t>
            </a:r>
            <a:endParaRPr lang="en-GB" sz="600" dirty="0"/>
          </a:p>
        </p:txBody>
      </p:sp>
      <p:sp>
        <p:nvSpPr>
          <p:cNvPr id="301" name="Rounded Rectangle 300"/>
          <p:cNvSpPr/>
          <p:nvPr/>
        </p:nvSpPr>
        <p:spPr>
          <a:xfrm>
            <a:off x="7604558" y="3866184"/>
            <a:ext cx="991184" cy="221343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Alternators Efficiency</a:t>
            </a:r>
          </a:p>
          <a:p>
            <a:pPr algn="ctr"/>
            <a:r>
              <a:rPr lang="en-GB" sz="600" dirty="0" smtClean="0"/>
              <a:t>(Traction </a:t>
            </a:r>
            <a:r>
              <a:rPr lang="en-GB" sz="600" dirty="0"/>
              <a:t>– Result Card</a:t>
            </a:r>
            <a:r>
              <a:rPr lang="en-GB" sz="600" dirty="0" smtClean="0"/>
              <a:t>)</a:t>
            </a:r>
            <a:endParaRPr lang="en-GB" sz="600" dirty="0"/>
          </a:p>
        </p:txBody>
      </p:sp>
      <p:sp>
        <p:nvSpPr>
          <p:cNvPr id="302" name="Rounded Rectangle 301"/>
          <p:cNvSpPr/>
          <p:nvPr/>
        </p:nvSpPr>
        <p:spPr>
          <a:xfrm>
            <a:off x="7592835" y="3580931"/>
            <a:ext cx="995093" cy="221343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Alternators Efficiency</a:t>
            </a:r>
          </a:p>
          <a:p>
            <a:pPr algn="ctr"/>
            <a:r>
              <a:rPr lang="en-GB" sz="600" dirty="0" smtClean="0"/>
              <a:t>(Idle – Result Card)</a:t>
            </a:r>
            <a:endParaRPr lang="en-GB" sz="600" dirty="0"/>
          </a:p>
        </p:txBody>
      </p:sp>
      <p:sp>
        <p:nvSpPr>
          <p:cNvPr id="303" name="Rounded Rectangle 302"/>
          <p:cNvSpPr/>
          <p:nvPr/>
        </p:nvSpPr>
        <p:spPr>
          <a:xfrm>
            <a:off x="8413449" y="3012910"/>
            <a:ext cx="995093" cy="140676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Smart Traction Current</a:t>
            </a:r>
            <a:endParaRPr lang="en-GB" sz="600" dirty="0"/>
          </a:p>
        </p:txBody>
      </p:sp>
      <p:sp>
        <p:nvSpPr>
          <p:cNvPr id="304" name="Rounded Rectangle 303"/>
          <p:cNvSpPr/>
          <p:nvPr/>
        </p:nvSpPr>
        <p:spPr>
          <a:xfrm>
            <a:off x="8413449" y="3434941"/>
            <a:ext cx="995093" cy="125046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Smart Overrun Current</a:t>
            </a:r>
            <a:endParaRPr lang="en-GB" sz="600" dirty="0"/>
          </a:p>
        </p:txBody>
      </p:sp>
      <p:sp>
        <p:nvSpPr>
          <p:cNvPr id="306" name="Rounded Rectangle 305"/>
          <p:cNvSpPr/>
          <p:nvPr/>
        </p:nvSpPr>
        <p:spPr>
          <a:xfrm>
            <a:off x="8405634" y="2700292"/>
            <a:ext cx="995093" cy="140282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Smart Idle Current</a:t>
            </a:r>
            <a:endParaRPr lang="en-GB" sz="600" dirty="0"/>
          </a:p>
        </p:txBody>
      </p:sp>
      <p:cxnSp>
        <p:nvCxnSpPr>
          <p:cNvPr id="3" name="Straight Arrow Connector 2"/>
          <p:cNvCxnSpPr>
            <a:stCxn id="306" idx="3"/>
            <a:endCxn id="364" idx="6"/>
          </p:cNvCxnSpPr>
          <p:nvPr/>
        </p:nvCxnSpPr>
        <p:spPr>
          <a:xfrm>
            <a:off x="9400727" y="2770433"/>
            <a:ext cx="245239" cy="4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>
            <a:stCxn id="303" idx="3"/>
            <a:endCxn id="360" idx="6"/>
          </p:cNvCxnSpPr>
          <p:nvPr/>
        </p:nvCxnSpPr>
        <p:spPr>
          <a:xfrm>
            <a:off x="9408542" y="3083248"/>
            <a:ext cx="237423" cy="2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304" idx="3"/>
            <a:endCxn id="354" idx="6"/>
          </p:cNvCxnSpPr>
          <p:nvPr/>
        </p:nvCxnSpPr>
        <p:spPr>
          <a:xfrm flipV="1">
            <a:off x="9408542" y="3494433"/>
            <a:ext cx="236309" cy="30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309" name="Group 308"/>
          <p:cNvGrpSpPr/>
          <p:nvPr/>
        </p:nvGrpSpPr>
        <p:grpSpPr>
          <a:xfrm>
            <a:off x="9816789" y="3905431"/>
            <a:ext cx="171490" cy="307424"/>
            <a:chOff x="2119626" y="1550074"/>
            <a:chExt cx="171490" cy="307424"/>
          </a:xfrm>
        </p:grpSpPr>
        <p:pic>
          <p:nvPicPr>
            <p:cNvPr id="311" name="Picture 31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143313" y="1550074"/>
              <a:ext cx="147803" cy="307424"/>
            </a:xfrm>
            <a:prstGeom prst="rect">
              <a:avLst/>
            </a:prstGeom>
          </p:spPr>
        </p:pic>
        <p:sp>
          <p:nvSpPr>
            <p:cNvPr id="312" name="Oval 311"/>
            <p:cNvSpPr/>
            <p:nvPr/>
          </p:nvSpPr>
          <p:spPr>
            <a:xfrm flipH="1" flipV="1">
              <a:off x="2120740" y="161911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3" name="Oval 312"/>
            <p:cNvSpPr/>
            <p:nvPr/>
          </p:nvSpPr>
          <p:spPr>
            <a:xfrm flipH="1" flipV="1">
              <a:off x="2119626" y="172479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14" name="Group 313"/>
          <p:cNvGrpSpPr/>
          <p:nvPr/>
        </p:nvGrpSpPr>
        <p:grpSpPr>
          <a:xfrm>
            <a:off x="9816789" y="3592816"/>
            <a:ext cx="171490" cy="307424"/>
            <a:chOff x="2119626" y="1550074"/>
            <a:chExt cx="171490" cy="307424"/>
          </a:xfrm>
        </p:grpSpPr>
        <p:pic>
          <p:nvPicPr>
            <p:cNvPr id="315" name="Picture 31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143313" y="1550074"/>
              <a:ext cx="147803" cy="307424"/>
            </a:xfrm>
            <a:prstGeom prst="rect">
              <a:avLst/>
            </a:prstGeom>
          </p:spPr>
        </p:pic>
        <p:sp>
          <p:nvSpPr>
            <p:cNvPr id="326" name="Oval 325"/>
            <p:cNvSpPr/>
            <p:nvPr/>
          </p:nvSpPr>
          <p:spPr>
            <a:xfrm flipH="1" flipV="1">
              <a:off x="2120740" y="161911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7" name="Oval 326"/>
            <p:cNvSpPr/>
            <p:nvPr/>
          </p:nvSpPr>
          <p:spPr>
            <a:xfrm flipH="1" flipV="1">
              <a:off x="2119626" y="172479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4" name="Elbow Connector 13"/>
          <p:cNvCxnSpPr>
            <a:stCxn id="234" idx="3"/>
            <a:endCxn id="313" idx="6"/>
          </p:cNvCxnSpPr>
          <p:nvPr/>
        </p:nvCxnSpPr>
        <p:spPr>
          <a:xfrm flipV="1">
            <a:off x="9594170" y="4111207"/>
            <a:ext cx="222619" cy="310358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Elbow Connector 16"/>
          <p:cNvCxnSpPr>
            <a:stCxn id="234" idx="3"/>
            <a:endCxn id="327" idx="6"/>
          </p:cNvCxnSpPr>
          <p:nvPr/>
        </p:nvCxnSpPr>
        <p:spPr>
          <a:xfrm flipV="1">
            <a:off x="9594170" y="3798592"/>
            <a:ext cx="222619" cy="62297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Elbow Connector 24"/>
          <p:cNvCxnSpPr>
            <a:stCxn id="295" idx="3"/>
            <a:endCxn id="386" idx="6"/>
          </p:cNvCxnSpPr>
          <p:nvPr/>
        </p:nvCxnSpPr>
        <p:spPr>
          <a:xfrm>
            <a:off x="8603557" y="4262119"/>
            <a:ext cx="1214346" cy="56023"/>
          </a:xfrm>
          <a:prstGeom prst="bentConnector3">
            <a:avLst>
              <a:gd name="adj1" fmla="val 85397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1" name="Elbow Connector 30"/>
          <p:cNvCxnSpPr>
            <a:stCxn id="301" idx="3"/>
            <a:endCxn id="312" idx="6"/>
          </p:cNvCxnSpPr>
          <p:nvPr/>
        </p:nvCxnSpPr>
        <p:spPr>
          <a:xfrm>
            <a:off x="8595742" y="3976856"/>
            <a:ext cx="1222161" cy="2867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3" name="Elbow Connector 32"/>
          <p:cNvCxnSpPr>
            <a:stCxn id="302" idx="3"/>
            <a:endCxn id="326" idx="6"/>
          </p:cNvCxnSpPr>
          <p:nvPr/>
        </p:nvCxnSpPr>
        <p:spPr>
          <a:xfrm>
            <a:off x="8587928" y="3691603"/>
            <a:ext cx="1229975" cy="130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7" name="Elbow Connector 36"/>
          <p:cNvCxnSpPr>
            <a:stCxn id="276" idx="3"/>
            <a:endCxn id="295" idx="1"/>
          </p:cNvCxnSpPr>
          <p:nvPr/>
        </p:nvCxnSpPr>
        <p:spPr>
          <a:xfrm>
            <a:off x="7271414" y="3418366"/>
            <a:ext cx="337052" cy="84375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86" name="Elbow Connector 85"/>
          <p:cNvCxnSpPr>
            <a:stCxn id="276" idx="3"/>
            <a:endCxn id="301" idx="1"/>
          </p:cNvCxnSpPr>
          <p:nvPr/>
        </p:nvCxnSpPr>
        <p:spPr>
          <a:xfrm>
            <a:off x="7271414" y="3418366"/>
            <a:ext cx="333144" cy="55849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89" name="Elbow Connector 88"/>
          <p:cNvCxnSpPr>
            <a:stCxn id="276" idx="3"/>
            <a:endCxn id="302" idx="1"/>
          </p:cNvCxnSpPr>
          <p:nvPr/>
        </p:nvCxnSpPr>
        <p:spPr>
          <a:xfrm>
            <a:off x="7271414" y="3418366"/>
            <a:ext cx="321421" cy="273237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91" name="Elbow Connector 90"/>
          <p:cNvCxnSpPr>
            <a:stCxn id="276" idx="3"/>
            <a:endCxn id="304" idx="1"/>
          </p:cNvCxnSpPr>
          <p:nvPr/>
        </p:nvCxnSpPr>
        <p:spPr>
          <a:xfrm>
            <a:off x="7271414" y="3418366"/>
            <a:ext cx="1142035" cy="79098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07" name="Elbow Connector 106"/>
          <p:cNvCxnSpPr>
            <a:stCxn id="276" idx="3"/>
            <a:endCxn id="303" idx="1"/>
          </p:cNvCxnSpPr>
          <p:nvPr/>
        </p:nvCxnSpPr>
        <p:spPr>
          <a:xfrm flipV="1">
            <a:off x="7271414" y="3083248"/>
            <a:ext cx="1142035" cy="335118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11" name="Elbow Connector 110"/>
          <p:cNvCxnSpPr>
            <a:stCxn id="276" idx="3"/>
            <a:endCxn id="306" idx="1"/>
          </p:cNvCxnSpPr>
          <p:nvPr/>
        </p:nvCxnSpPr>
        <p:spPr>
          <a:xfrm flipV="1">
            <a:off x="7271414" y="2770433"/>
            <a:ext cx="1134220" cy="64793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0" name="Elbow Connector 9"/>
          <p:cNvCxnSpPr>
            <a:stCxn id="223" idx="3"/>
            <a:endCxn id="201" idx="1"/>
          </p:cNvCxnSpPr>
          <p:nvPr/>
        </p:nvCxnSpPr>
        <p:spPr>
          <a:xfrm flipV="1">
            <a:off x="1688005" y="3641547"/>
            <a:ext cx="169895" cy="10808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9" name="Elbow Connector 18"/>
          <p:cNvCxnSpPr>
            <a:stCxn id="298" idx="3"/>
            <a:endCxn id="213" idx="6"/>
          </p:cNvCxnSpPr>
          <p:nvPr/>
        </p:nvCxnSpPr>
        <p:spPr>
          <a:xfrm>
            <a:off x="3516776" y="3249412"/>
            <a:ext cx="423309" cy="20433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201" idx="3"/>
            <a:endCxn id="300" idx="1"/>
          </p:cNvCxnSpPr>
          <p:nvPr/>
        </p:nvCxnSpPr>
        <p:spPr>
          <a:xfrm>
            <a:off x="2558702" y="3641547"/>
            <a:ext cx="366994" cy="25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2" name="Elbow Connector 31"/>
          <p:cNvCxnSpPr>
            <a:stCxn id="300" idx="3"/>
            <a:endCxn id="208" idx="6"/>
          </p:cNvCxnSpPr>
          <p:nvPr/>
        </p:nvCxnSpPr>
        <p:spPr>
          <a:xfrm>
            <a:off x="3548038" y="3644089"/>
            <a:ext cx="392047" cy="139590"/>
          </a:xfrm>
          <a:prstGeom prst="bentConnector3">
            <a:avLst>
              <a:gd name="adj1" fmla="val 22091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70" name="Rectangle 269"/>
          <p:cNvSpPr/>
          <p:nvPr/>
        </p:nvSpPr>
        <p:spPr>
          <a:xfrm>
            <a:off x="3371127" y="2905500"/>
            <a:ext cx="309774" cy="15817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60</a:t>
            </a:r>
            <a:endParaRPr lang="en-GB" sz="600" dirty="0"/>
          </a:p>
        </p:txBody>
      </p:sp>
      <p:grpSp>
        <p:nvGrpSpPr>
          <p:cNvPr id="272" name="Group 271"/>
          <p:cNvGrpSpPr/>
          <p:nvPr/>
        </p:nvGrpSpPr>
        <p:grpSpPr>
          <a:xfrm>
            <a:off x="3888171" y="2701819"/>
            <a:ext cx="151542" cy="314406"/>
            <a:chOff x="2125628" y="1155568"/>
            <a:chExt cx="151542" cy="314406"/>
          </a:xfrm>
        </p:grpSpPr>
        <p:pic>
          <p:nvPicPr>
            <p:cNvPr id="274" name="Picture 27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H="1">
              <a:off x="2150685" y="1155568"/>
              <a:ext cx="126485" cy="314406"/>
            </a:xfrm>
            <a:prstGeom prst="rect">
              <a:avLst/>
            </a:prstGeom>
          </p:spPr>
        </p:pic>
        <p:sp>
          <p:nvSpPr>
            <p:cNvPr id="278" name="Oval 277"/>
            <p:cNvSpPr/>
            <p:nvPr/>
          </p:nvSpPr>
          <p:spPr>
            <a:xfrm flipH="1" flipV="1">
              <a:off x="2126742" y="122386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9" name="Oval 278"/>
            <p:cNvSpPr/>
            <p:nvPr/>
          </p:nvSpPr>
          <p:spPr>
            <a:xfrm flipH="1" flipV="1">
              <a:off x="2125628" y="134288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4" name="Straight Arrow Connector 3"/>
          <p:cNvCxnSpPr>
            <a:stCxn id="274" idx="1"/>
            <a:endCxn id="203" idx="1"/>
          </p:cNvCxnSpPr>
          <p:nvPr/>
        </p:nvCxnSpPr>
        <p:spPr>
          <a:xfrm>
            <a:off x="4039713" y="2859022"/>
            <a:ext cx="585570" cy="11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202" idx="3"/>
            <a:endCxn id="278" idx="6"/>
          </p:cNvCxnSpPr>
          <p:nvPr/>
        </p:nvCxnSpPr>
        <p:spPr>
          <a:xfrm>
            <a:off x="2671104" y="2797031"/>
            <a:ext cx="1218181" cy="41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0" name="Elbow Connector 19"/>
          <p:cNvCxnSpPr>
            <a:stCxn id="270" idx="3"/>
            <a:endCxn id="279" idx="6"/>
          </p:cNvCxnSpPr>
          <p:nvPr/>
        </p:nvCxnSpPr>
        <p:spPr>
          <a:xfrm flipV="1">
            <a:off x="3680901" y="2920191"/>
            <a:ext cx="207270" cy="64394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98" name="Flowchart: Terminator 297"/>
          <p:cNvSpPr/>
          <p:nvPr/>
        </p:nvSpPr>
        <p:spPr>
          <a:xfrm>
            <a:off x="2968681" y="3140031"/>
            <a:ext cx="548095" cy="218761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Idle (OFF) Power</a:t>
            </a:r>
            <a:endParaRPr lang="en-GB" sz="600" dirty="0"/>
          </a:p>
        </p:txBody>
      </p:sp>
      <p:sp>
        <p:nvSpPr>
          <p:cNvPr id="300" name="Flowchart: Terminator 299"/>
          <p:cNvSpPr/>
          <p:nvPr/>
        </p:nvSpPr>
        <p:spPr>
          <a:xfrm>
            <a:off x="2925696" y="3534708"/>
            <a:ext cx="622342" cy="218761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Operational (ON) Power</a:t>
            </a:r>
            <a:endParaRPr lang="en-GB" sz="600" dirty="0"/>
          </a:p>
        </p:txBody>
      </p:sp>
      <p:sp>
        <p:nvSpPr>
          <p:cNvPr id="318" name="Rounded Rectangle 317"/>
          <p:cNvSpPr/>
          <p:nvPr/>
        </p:nvSpPr>
        <p:spPr>
          <a:xfrm>
            <a:off x="533183" y="5659608"/>
            <a:ext cx="510308" cy="132862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319" name="TextBox 318"/>
          <p:cNvSpPr txBox="1"/>
          <p:nvPr/>
        </p:nvSpPr>
        <p:spPr>
          <a:xfrm>
            <a:off x="1041248" y="5615352"/>
            <a:ext cx="117532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Time-Step logged signal</a:t>
            </a:r>
            <a:endParaRPr lang="en-GB" sz="8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01655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4834944" y="1516559"/>
            <a:ext cx="484428" cy="18466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600" dirty="0"/>
              <a:t>-</a:t>
            </a:r>
            <a:r>
              <a:rPr lang="en-GB" sz="600" dirty="0" smtClean="0"/>
              <a:t> </a:t>
            </a:r>
            <a:r>
              <a:rPr lang="en-GB" sz="600" dirty="0" err="1" smtClean="0"/>
              <a:t>Ve</a:t>
            </a:r>
            <a:r>
              <a:rPr lang="en-GB" sz="600" dirty="0" smtClean="0"/>
              <a:t> or 0?</a:t>
            </a:r>
            <a:endParaRPr lang="en-GB" sz="600" dirty="0"/>
          </a:p>
        </p:txBody>
      </p:sp>
      <p:sp>
        <p:nvSpPr>
          <p:cNvPr id="11" name="TextBox 10"/>
          <p:cNvSpPr txBox="1"/>
          <p:nvPr/>
        </p:nvSpPr>
        <p:spPr>
          <a:xfrm>
            <a:off x="5269513" y="1471791"/>
            <a:ext cx="3674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 smtClean="0"/>
              <a:t>Yes=1</a:t>
            </a:r>
          </a:p>
          <a:p>
            <a:r>
              <a:rPr lang="en-GB" sz="600" dirty="0" smtClean="0"/>
              <a:t>No=0</a:t>
            </a:r>
            <a:endParaRPr lang="en-GB" sz="600" dirty="0"/>
          </a:p>
        </p:txBody>
      </p:sp>
      <p:cxnSp>
        <p:nvCxnSpPr>
          <p:cNvPr id="15" name="Elbow Connector 14"/>
          <p:cNvCxnSpPr>
            <a:stCxn id="9" idx="3"/>
            <a:endCxn id="497" idx="6"/>
          </p:cNvCxnSpPr>
          <p:nvPr/>
        </p:nvCxnSpPr>
        <p:spPr>
          <a:xfrm>
            <a:off x="5319372" y="1608892"/>
            <a:ext cx="1125533" cy="264460"/>
          </a:xfrm>
          <a:prstGeom prst="bentConnector3">
            <a:avLst>
              <a:gd name="adj1" fmla="val 88655"/>
            </a:avLst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6" name="Elbow Connector 15"/>
          <p:cNvCxnSpPr>
            <a:stCxn id="179" idx="0"/>
            <a:endCxn id="604" idx="6"/>
          </p:cNvCxnSpPr>
          <p:nvPr/>
        </p:nvCxnSpPr>
        <p:spPr>
          <a:xfrm>
            <a:off x="3013328" y="1152817"/>
            <a:ext cx="1109743" cy="226123"/>
          </a:xfrm>
          <a:prstGeom prst="bentConnector3">
            <a:avLst>
              <a:gd name="adj1" fmla="val 38732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79" name="Elbow Connector 78"/>
          <p:cNvCxnSpPr>
            <a:stCxn id="181" idx="0"/>
            <a:endCxn id="599" idx="6"/>
          </p:cNvCxnSpPr>
          <p:nvPr/>
        </p:nvCxnSpPr>
        <p:spPr>
          <a:xfrm>
            <a:off x="3012214" y="1360571"/>
            <a:ext cx="1114765" cy="319262"/>
          </a:xfrm>
          <a:prstGeom prst="bentConnector3">
            <a:avLst>
              <a:gd name="adj1" fmla="val 32473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7" name="Rounded Rectangle 146"/>
          <p:cNvSpPr/>
          <p:nvPr/>
        </p:nvSpPr>
        <p:spPr>
          <a:xfrm>
            <a:off x="214771" y="1029419"/>
            <a:ext cx="10520776" cy="3860527"/>
          </a:xfrm>
          <a:prstGeom prst="roundRect">
            <a:avLst>
              <a:gd name="adj" fmla="val 3444"/>
            </a:avLst>
          </a:prstGeom>
          <a:noFill/>
          <a:ln w="12700" cap="flat" cmpd="sng" algn="ctr">
            <a:solidFill>
              <a:schemeClr val="accent1">
                <a:shade val="50000"/>
              </a:schemeClr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8" name="TextBox 147"/>
          <p:cNvSpPr txBox="1"/>
          <p:nvPr/>
        </p:nvSpPr>
        <p:spPr>
          <a:xfrm>
            <a:off x="126414" y="715573"/>
            <a:ext cx="9500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Module 6: OVER-RUN smart and non-smart systems alternator and air compressor load calculations</a:t>
            </a:r>
            <a:endParaRPr lang="en-GB" dirty="0"/>
          </a:p>
        </p:txBody>
      </p:sp>
      <p:sp>
        <p:nvSpPr>
          <p:cNvPr id="179" name="Snip Single Corner Rectangle 178"/>
          <p:cNvSpPr/>
          <p:nvPr/>
        </p:nvSpPr>
        <p:spPr>
          <a:xfrm>
            <a:off x="2293769" y="1058349"/>
            <a:ext cx="719559" cy="188936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Engine Motoring Power</a:t>
            </a:r>
            <a:endParaRPr lang="en-GB" sz="600" dirty="0"/>
          </a:p>
        </p:txBody>
      </p:sp>
      <p:sp>
        <p:nvSpPr>
          <p:cNvPr id="181" name="Snip Single Corner Rectangle 180"/>
          <p:cNvSpPr/>
          <p:nvPr/>
        </p:nvSpPr>
        <p:spPr>
          <a:xfrm>
            <a:off x="2293769" y="1266103"/>
            <a:ext cx="718445" cy="188936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Internal Engine Power (kW)</a:t>
            </a:r>
            <a:endParaRPr lang="en-GB" sz="600" dirty="0"/>
          </a:p>
        </p:txBody>
      </p:sp>
      <p:cxnSp>
        <p:nvCxnSpPr>
          <p:cNvPr id="213" name="Elbow Connector 212"/>
          <p:cNvCxnSpPr>
            <a:stCxn id="229" idx="3"/>
            <a:endCxn id="272" idx="6"/>
          </p:cNvCxnSpPr>
          <p:nvPr/>
        </p:nvCxnSpPr>
        <p:spPr>
          <a:xfrm flipV="1">
            <a:off x="3627841" y="1793567"/>
            <a:ext cx="864694" cy="143335"/>
          </a:xfrm>
          <a:prstGeom prst="bentConnector3">
            <a:avLst>
              <a:gd name="adj1" fmla="val 9987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228" name="Group 227"/>
          <p:cNvGrpSpPr/>
          <p:nvPr/>
        </p:nvGrpSpPr>
        <p:grpSpPr>
          <a:xfrm>
            <a:off x="3459451" y="1714620"/>
            <a:ext cx="168390" cy="444563"/>
            <a:chOff x="2841029" y="2926492"/>
            <a:chExt cx="168390" cy="444563"/>
          </a:xfrm>
        </p:grpSpPr>
        <p:pic>
          <p:nvPicPr>
            <p:cNvPr id="229" name="Picture 228"/>
            <p:cNvPicPr>
              <a:picLocks noChangeAspect="1"/>
            </p:cNvPicPr>
            <p:nvPr/>
          </p:nvPicPr>
          <p:blipFill rotWithShape="1">
            <a:blip r:embed="rId3"/>
            <a:srcRect r="4567"/>
            <a:stretch/>
          </p:blipFill>
          <p:spPr>
            <a:xfrm>
              <a:off x="2864071" y="2926492"/>
              <a:ext cx="145348" cy="444563"/>
            </a:xfrm>
            <a:prstGeom prst="rect">
              <a:avLst/>
            </a:prstGeom>
          </p:spPr>
        </p:pic>
        <p:sp>
          <p:nvSpPr>
            <p:cNvPr id="230" name="Oval 229"/>
            <p:cNvSpPr/>
            <p:nvPr/>
          </p:nvSpPr>
          <p:spPr>
            <a:xfrm flipH="1" flipV="1">
              <a:off x="2843253" y="2977746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1" name="Oval 230"/>
            <p:cNvSpPr/>
            <p:nvPr/>
          </p:nvSpPr>
          <p:spPr>
            <a:xfrm flipH="1" flipV="1">
              <a:off x="2842139" y="3075865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2" name="Oval 231"/>
            <p:cNvSpPr/>
            <p:nvPr/>
          </p:nvSpPr>
          <p:spPr>
            <a:xfrm flipH="1" flipV="1">
              <a:off x="2841029" y="3169086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3" name="Oval 232"/>
            <p:cNvSpPr/>
            <p:nvPr/>
          </p:nvSpPr>
          <p:spPr>
            <a:xfrm flipH="1" flipV="1">
              <a:off x="2841029" y="325716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68" name="Group 267"/>
          <p:cNvGrpSpPr/>
          <p:nvPr/>
        </p:nvGrpSpPr>
        <p:grpSpPr>
          <a:xfrm>
            <a:off x="4492535" y="1533869"/>
            <a:ext cx="156553" cy="325716"/>
            <a:chOff x="2002867" y="1585853"/>
            <a:chExt cx="156553" cy="325716"/>
          </a:xfrm>
        </p:grpSpPr>
        <p:pic>
          <p:nvPicPr>
            <p:cNvPr id="269" name="Picture 26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031460" y="1585853"/>
              <a:ext cx="127960" cy="325716"/>
            </a:xfrm>
            <a:prstGeom prst="rect">
              <a:avLst/>
            </a:prstGeom>
          </p:spPr>
        </p:pic>
        <p:sp>
          <p:nvSpPr>
            <p:cNvPr id="270" name="Oval 269"/>
            <p:cNvSpPr/>
            <p:nvPr/>
          </p:nvSpPr>
          <p:spPr>
            <a:xfrm flipH="1" flipV="1">
              <a:off x="2005091" y="1623159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1" name="Oval 270"/>
            <p:cNvSpPr/>
            <p:nvPr/>
          </p:nvSpPr>
          <p:spPr>
            <a:xfrm flipH="1" flipV="1">
              <a:off x="2003977" y="1715491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2" name="Oval 271"/>
            <p:cNvSpPr/>
            <p:nvPr/>
          </p:nvSpPr>
          <p:spPr>
            <a:xfrm flipH="1" flipV="1">
              <a:off x="2002867" y="1814499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290" name="Elbow Connector 289"/>
          <p:cNvCxnSpPr>
            <a:stCxn id="269" idx="3"/>
            <a:endCxn id="235" idx="6"/>
          </p:cNvCxnSpPr>
          <p:nvPr/>
        </p:nvCxnSpPr>
        <p:spPr>
          <a:xfrm>
            <a:off x="4649088" y="1696727"/>
            <a:ext cx="1118755" cy="146274"/>
          </a:xfrm>
          <a:prstGeom prst="bentConnector3">
            <a:avLst>
              <a:gd name="adj1" fmla="val 8485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95" name="Elbow Connector 294"/>
          <p:cNvCxnSpPr>
            <a:stCxn id="269" idx="3"/>
            <a:endCxn id="9" idx="1"/>
          </p:cNvCxnSpPr>
          <p:nvPr/>
        </p:nvCxnSpPr>
        <p:spPr>
          <a:xfrm flipV="1">
            <a:off x="4649088" y="1608892"/>
            <a:ext cx="185856" cy="8783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04" name="Flowchart: Terminator 303"/>
          <p:cNvSpPr/>
          <p:nvPr/>
        </p:nvSpPr>
        <p:spPr>
          <a:xfrm>
            <a:off x="6671926" y="1789963"/>
            <a:ext cx="781287" cy="288193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Smart electrics &amp; Pneumatics: Regen Power</a:t>
            </a:r>
          </a:p>
        </p:txBody>
      </p:sp>
      <p:sp>
        <p:nvSpPr>
          <p:cNvPr id="188" name="Rounded Rectangle 187"/>
          <p:cNvSpPr/>
          <p:nvPr/>
        </p:nvSpPr>
        <p:spPr>
          <a:xfrm>
            <a:off x="1058652" y="1732333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</a:t>
            </a:r>
            <a:r>
              <a:rPr lang="en-GB" sz="700" dirty="0" smtClean="0">
                <a:solidFill>
                  <a:srgbClr val="000000"/>
                </a:solidFill>
              </a:rPr>
              <a:t>1</a:t>
            </a:r>
            <a:endParaRPr lang="en-GB" sz="700" dirty="0">
              <a:solidFill>
                <a:srgbClr val="000000"/>
              </a:solidFill>
            </a:endParaRPr>
          </a:p>
        </p:txBody>
      </p:sp>
      <p:sp>
        <p:nvSpPr>
          <p:cNvPr id="189" name="Rounded Rectangle 188"/>
          <p:cNvSpPr/>
          <p:nvPr/>
        </p:nvSpPr>
        <p:spPr>
          <a:xfrm>
            <a:off x="1857638" y="1701225"/>
            <a:ext cx="1041031" cy="2499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Average </a:t>
            </a:r>
            <a:r>
              <a:rPr lang="en-GB" sz="600" dirty="0"/>
              <a:t>power demand at </a:t>
            </a:r>
            <a:r>
              <a:rPr lang="en-GB" sz="600" dirty="0" smtClean="0"/>
              <a:t>crank from HVAC Mechanicals</a:t>
            </a:r>
            <a:endParaRPr lang="en-GB" sz="600" dirty="0"/>
          </a:p>
        </p:txBody>
      </p:sp>
      <p:cxnSp>
        <p:nvCxnSpPr>
          <p:cNvPr id="17" name="Straight Arrow Connector 16"/>
          <p:cNvCxnSpPr>
            <a:stCxn id="188" idx="3"/>
            <a:endCxn id="189" idx="1"/>
          </p:cNvCxnSpPr>
          <p:nvPr/>
        </p:nvCxnSpPr>
        <p:spPr>
          <a:xfrm flipV="1">
            <a:off x="1686988" y="1826176"/>
            <a:ext cx="170650" cy="8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99" name="Rounded Rectangle 198"/>
          <p:cNvSpPr/>
          <p:nvPr/>
        </p:nvSpPr>
        <p:spPr>
          <a:xfrm>
            <a:off x="1058518" y="2252946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 smtClean="0">
                <a:solidFill>
                  <a:srgbClr val="000000"/>
                </a:solidFill>
              </a:rPr>
              <a:t>Module 2</a:t>
            </a:r>
            <a:endParaRPr lang="en-GB" sz="700" dirty="0">
              <a:solidFill>
                <a:srgbClr val="000000"/>
              </a:solidFill>
            </a:endParaRPr>
          </a:p>
        </p:txBody>
      </p:sp>
      <p:grpSp>
        <p:nvGrpSpPr>
          <p:cNvPr id="201" name="Group 200"/>
          <p:cNvGrpSpPr/>
          <p:nvPr/>
        </p:nvGrpSpPr>
        <p:grpSpPr>
          <a:xfrm>
            <a:off x="3048281" y="2019718"/>
            <a:ext cx="177402" cy="263401"/>
            <a:chOff x="1426057" y="1874219"/>
            <a:chExt cx="177402" cy="263401"/>
          </a:xfrm>
        </p:grpSpPr>
        <p:pic>
          <p:nvPicPr>
            <p:cNvPr id="202" name="Picture 20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442492" y="1874219"/>
              <a:ext cx="160967" cy="263401"/>
            </a:xfrm>
            <a:prstGeom prst="rect">
              <a:avLst/>
            </a:prstGeom>
          </p:spPr>
        </p:pic>
        <p:sp>
          <p:nvSpPr>
            <p:cNvPr id="203" name="Oval 202"/>
            <p:cNvSpPr/>
            <p:nvPr/>
          </p:nvSpPr>
          <p:spPr>
            <a:xfrm flipH="1" flipV="1">
              <a:off x="1427171" y="192454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4" name="Oval 203"/>
            <p:cNvSpPr/>
            <p:nvPr/>
          </p:nvSpPr>
          <p:spPr>
            <a:xfrm flipH="1" flipV="1">
              <a:off x="1426057" y="203022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07" name="Rounded Rectangle 206"/>
          <p:cNvSpPr/>
          <p:nvPr/>
        </p:nvSpPr>
        <p:spPr>
          <a:xfrm>
            <a:off x="1846000" y="2248519"/>
            <a:ext cx="1059700" cy="19247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Average </a:t>
            </a:r>
            <a:r>
              <a:rPr lang="en-GB" sz="600" dirty="0"/>
              <a:t>power demand at </a:t>
            </a:r>
            <a:r>
              <a:rPr lang="en-GB" sz="600" dirty="0" smtClean="0"/>
              <a:t>crank from Electrics</a:t>
            </a:r>
            <a:endParaRPr lang="en-GB" sz="600" dirty="0"/>
          </a:p>
        </p:txBody>
      </p:sp>
      <p:sp>
        <p:nvSpPr>
          <p:cNvPr id="208" name="Rounded Rectangle 207"/>
          <p:cNvSpPr/>
          <p:nvPr/>
        </p:nvSpPr>
        <p:spPr>
          <a:xfrm>
            <a:off x="1854100" y="2002977"/>
            <a:ext cx="1053899" cy="1948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Average </a:t>
            </a:r>
            <a:r>
              <a:rPr lang="en-GB" sz="600" dirty="0"/>
              <a:t>power demand at </a:t>
            </a:r>
            <a:r>
              <a:rPr lang="en-GB" sz="600" dirty="0" smtClean="0"/>
              <a:t>crank from HVAC Electrics</a:t>
            </a:r>
            <a:endParaRPr lang="en-GB" sz="600" dirty="0"/>
          </a:p>
        </p:txBody>
      </p:sp>
      <p:cxnSp>
        <p:nvCxnSpPr>
          <p:cNvPr id="226" name="Elbow Connector 225"/>
          <p:cNvCxnSpPr>
            <a:stCxn id="188" idx="3"/>
            <a:endCxn id="208" idx="1"/>
          </p:cNvCxnSpPr>
          <p:nvPr/>
        </p:nvCxnSpPr>
        <p:spPr>
          <a:xfrm>
            <a:off x="1686988" y="1827028"/>
            <a:ext cx="167112" cy="273361"/>
          </a:xfrm>
          <a:prstGeom prst="bentConnector3">
            <a:avLst>
              <a:gd name="adj1" fmla="val 40484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36" name="Straight Arrow Connector 235"/>
          <p:cNvCxnSpPr>
            <a:stCxn id="208" idx="3"/>
            <a:endCxn id="203" idx="6"/>
          </p:cNvCxnSpPr>
          <p:nvPr/>
        </p:nvCxnSpPr>
        <p:spPr>
          <a:xfrm>
            <a:off x="2907999" y="2100389"/>
            <a:ext cx="141396" cy="7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38" name="Straight Arrow Connector 237"/>
          <p:cNvCxnSpPr>
            <a:stCxn id="199" idx="3"/>
            <a:endCxn id="207" idx="1"/>
          </p:cNvCxnSpPr>
          <p:nvPr/>
        </p:nvCxnSpPr>
        <p:spPr>
          <a:xfrm flipV="1">
            <a:off x="1686854" y="2344759"/>
            <a:ext cx="159146" cy="28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41" name="Elbow Connector 240"/>
          <p:cNvCxnSpPr>
            <a:stCxn id="207" idx="3"/>
            <a:endCxn id="204" idx="6"/>
          </p:cNvCxnSpPr>
          <p:nvPr/>
        </p:nvCxnSpPr>
        <p:spPr>
          <a:xfrm flipV="1">
            <a:off x="2905700" y="2206779"/>
            <a:ext cx="142581" cy="137980"/>
          </a:xfrm>
          <a:prstGeom prst="bentConnector3">
            <a:avLst>
              <a:gd name="adj1" fmla="val 27694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46" name="Elbow Connector 245"/>
          <p:cNvCxnSpPr>
            <a:stCxn id="189" idx="3"/>
            <a:endCxn id="231" idx="6"/>
          </p:cNvCxnSpPr>
          <p:nvPr/>
        </p:nvCxnSpPr>
        <p:spPr>
          <a:xfrm>
            <a:off x="2898669" y="1826176"/>
            <a:ext cx="561892" cy="6886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48" name="Elbow Connector 247"/>
          <p:cNvCxnSpPr>
            <a:stCxn id="484" idx="3"/>
            <a:endCxn id="232" idx="6"/>
          </p:cNvCxnSpPr>
          <p:nvPr/>
        </p:nvCxnSpPr>
        <p:spPr>
          <a:xfrm flipH="1" flipV="1">
            <a:off x="3459451" y="1988266"/>
            <a:ext cx="193492" cy="1226832"/>
          </a:xfrm>
          <a:prstGeom prst="bentConnector5">
            <a:avLst>
              <a:gd name="adj1" fmla="val -15965"/>
              <a:gd name="adj2" fmla="val 59603"/>
              <a:gd name="adj3" fmla="val 196857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49" name="Rounded Rectangle 248"/>
          <p:cNvSpPr/>
          <p:nvPr/>
        </p:nvSpPr>
        <p:spPr>
          <a:xfrm>
            <a:off x="1055435" y="2506771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3</a:t>
            </a:r>
          </a:p>
        </p:txBody>
      </p:sp>
      <p:cxnSp>
        <p:nvCxnSpPr>
          <p:cNvPr id="252" name="Straight Arrow Connector 251"/>
          <p:cNvCxnSpPr>
            <a:stCxn id="249" idx="3"/>
            <a:endCxn id="257" idx="1"/>
          </p:cNvCxnSpPr>
          <p:nvPr/>
        </p:nvCxnSpPr>
        <p:spPr>
          <a:xfrm flipV="1">
            <a:off x="1683771" y="2600679"/>
            <a:ext cx="171496" cy="7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9" name="Elbow Connector 38"/>
          <p:cNvCxnSpPr>
            <a:stCxn id="257" idx="3"/>
            <a:endCxn id="233" idx="6"/>
          </p:cNvCxnSpPr>
          <p:nvPr/>
        </p:nvCxnSpPr>
        <p:spPr>
          <a:xfrm flipV="1">
            <a:off x="2898669" y="2076340"/>
            <a:ext cx="560782" cy="524339"/>
          </a:xfrm>
          <a:prstGeom prst="bentConnector3">
            <a:avLst>
              <a:gd name="adj1" fmla="val 79776"/>
            </a:avLst>
          </a:prstGeom>
          <a:noFill/>
          <a:ln w="6350" cap="flat" cmpd="sng" algn="ctr">
            <a:solidFill>
              <a:srgbClr val="469C23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7" name="Elbow Connector 46"/>
          <p:cNvCxnSpPr>
            <a:stCxn id="484" idx="3"/>
            <a:endCxn id="237" idx="6"/>
          </p:cNvCxnSpPr>
          <p:nvPr/>
        </p:nvCxnSpPr>
        <p:spPr>
          <a:xfrm flipV="1">
            <a:off x="3652943" y="1941120"/>
            <a:ext cx="2113786" cy="1273978"/>
          </a:xfrm>
          <a:prstGeom prst="bentConnector3">
            <a:avLst>
              <a:gd name="adj1" fmla="val 5572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9" name="Elbow Connector 48"/>
          <p:cNvCxnSpPr>
            <a:stCxn id="257" idx="3"/>
            <a:endCxn id="239" idx="6"/>
          </p:cNvCxnSpPr>
          <p:nvPr/>
        </p:nvCxnSpPr>
        <p:spPr>
          <a:xfrm flipV="1">
            <a:off x="2898669" y="2034341"/>
            <a:ext cx="2866950" cy="566338"/>
          </a:xfrm>
          <a:prstGeom prst="bentConnector3">
            <a:avLst>
              <a:gd name="adj1" fmla="val 28990"/>
            </a:avLst>
          </a:prstGeom>
          <a:noFill/>
          <a:ln w="6350" cap="flat" cmpd="sng" algn="ctr">
            <a:solidFill>
              <a:srgbClr val="469C23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57" name="Rounded Rectangle 256"/>
          <p:cNvSpPr/>
          <p:nvPr/>
        </p:nvSpPr>
        <p:spPr>
          <a:xfrm>
            <a:off x="1855267" y="2494351"/>
            <a:ext cx="1043402" cy="21265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Average </a:t>
            </a:r>
            <a:r>
              <a:rPr lang="en-GB" sz="600" dirty="0"/>
              <a:t>power demand at </a:t>
            </a:r>
            <a:r>
              <a:rPr lang="en-GB" sz="600" dirty="0" smtClean="0"/>
              <a:t>crank from Pneumatics</a:t>
            </a:r>
            <a:endParaRPr lang="en-GB" sz="600" dirty="0"/>
          </a:p>
        </p:txBody>
      </p:sp>
      <p:sp>
        <p:nvSpPr>
          <p:cNvPr id="278" name="Rounded Rectangle 277"/>
          <p:cNvSpPr/>
          <p:nvPr/>
        </p:nvSpPr>
        <p:spPr>
          <a:xfrm>
            <a:off x="3867152" y="2320676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</a:t>
            </a:r>
            <a:r>
              <a:rPr lang="en-GB" sz="700" dirty="0" smtClean="0">
                <a:solidFill>
                  <a:srgbClr val="000000"/>
                </a:solidFill>
              </a:rPr>
              <a:t>4</a:t>
            </a:r>
            <a:endParaRPr lang="en-GB" sz="700" dirty="0">
              <a:solidFill>
                <a:srgbClr val="000000"/>
              </a:solidFill>
            </a:endParaRPr>
          </a:p>
        </p:txBody>
      </p:sp>
      <p:sp>
        <p:nvSpPr>
          <p:cNvPr id="279" name="Rounded Rectangle 278"/>
          <p:cNvSpPr/>
          <p:nvPr/>
        </p:nvSpPr>
        <p:spPr>
          <a:xfrm>
            <a:off x="4685408" y="2274416"/>
            <a:ext cx="943461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Power at crank from Pneumatic </a:t>
            </a:r>
          </a:p>
          <a:p>
            <a:pPr algn="ctr"/>
            <a:r>
              <a:rPr lang="en-GB" sz="600" dirty="0" smtClean="0"/>
              <a:t>compressor OFF</a:t>
            </a:r>
            <a:endParaRPr lang="en-GB" sz="600" dirty="0"/>
          </a:p>
        </p:txBody>
      </p:sp>
      <p:cxnSp>
        <p:nvCxnSpPr>
          <p:cNvPr id="281" name="Straight Arrow Connector 280"/>
          <p:cNvCxnSpPr>
            <a:stCxn id="278" idx="3"/>
            <a:endCxn id="279" idx="1"/>
          </p:cNvCxnSpPr>
          <p:nvPr/>
        </p:nvCxnSpPr>
        <p:spPr>
          <a:xfrm flipV="1">
            <a:off x="4495488" y="2412239"/>
            <a:ext cx="189920" cy="31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83" name="Elbow Connector 282"/>
          <p:cNvCxnSpPr>
            <a:stCxn id="279" idx="3"/>
            <a:endCxn id="240" idx="6"/>
          </p:cNvCxnSpPr>
          <p:nvPr/>
        </p:nvCxnSpPr>
        <p:spPr>
          <a:xfrm flipV="1">
            <a:off x="5628869" y="2122415"/>
            <a:ext cx="136750" cy="289824"/>
          </a:xfrm>
          <a:prstGeom prst="bentConnector3">
            <a:avLst>
              <a:gd name="adj1" fmla="val 24608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94" name="Elbow Connector 293"/>
          <p:cNvCxnSpPr>
            <a:stCxn id="304" idx="3"/>
            <a:endCxn id="26" idx="0"/>
          </p:cNvCxnSpPr>
          <p:nvPr/>
        </p:nvCxnSpPr>
        <p:spPr>
          <a:xfrm>
            <a:off x="7453213" y="1934060"/>
            <a:ext cx="38222" cy="28657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298" name="Group 297"/>
          <p:cNvGrpSpPr/>
          <p:nvPr/>
        </p:nvGrpSpPr>
        <p:grpSpPr>
          <a:xfrm>
            <a:off x="7760996" y="1833237"/>
            <a:ext cx="201966" cy="319330"/>
            <a:chOff x="2031714" y="1900840"/>
            <a:chExt cx="201966" cy="319330"/>
          </a:xfrm>
        </p:grpSpPr>
        <p:pic>
          <p:nvPicPr>
            <p:cNvPr id="299" name="Picture 29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037520" y="1900840"/>
              <a:ext cx="196160" cy="319330"/>
            </a:xfrm>
            <a:prstGeom prst="rect">
              <a:avLst/>
            </a:prstGeom>
          </p:spPr>
        </p:pic>
        <p:sp>
          <p:nvSpPr>
            <p:cNvPr id="300" name="Oval 299"/>
            <p:cNvSpPr/>
            <p:nvPr/>
          </p:nvSpPr>
          <p:spPr>
            <a:xfrm flipH="1" flipV="1">
              <a:off x="2032828" y="197433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1" name="Oval 300"/>
            <p:cNvSpPr/>
            <p:nvPr/>
          </p:nvSpPr>
          <p:spPr>
            <a:xfrm flipH="1" flipV="1">
              <a:off x="2031714" y="208001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305" name="Elbow Connector 304"/>
          <p:cNvCxnSpPr>
            <a:stCxn id="26" idx="3"/>
            <a:endCxn id="301" idx="6"/>
          </p:cNvCxnSpPr>
          <p:nvPr/>
        </p:nvCxnSpPr>
        <p:spPr>
          <a:xfrm flipV="1">
            <a:off x="7562170" y="2043459"/>
            <a:ext cx="198826" cy="291136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07" name="Straight Arrow Connector 306"/>
          <p:cNvCxnSpPr>
            <a:stCxn id="304" idx="3"/>
            <a:endCxn id="300" idx="6"/>
          </p:cNvCxnSpPr>
          <p:nvPr/>
        </p:nvCxnSpPr>
        <p:spPr>
          <a:xfrm>
            <a:off x="7453213" y="1934060"/>
            <a:ext cx="308897" cy="37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08" name="Rounded Rectangle 307"/>
          <p:cNvSpPr/>
          <p:nvPr/>
        </p:nvSpPr>
        <p:spPr>
          <a:xfrm>
            <a:off x="6974822" y="1178133"/>
            <a:ext cx="951017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Compressor Power difference between OFF and ON operation</a:t>
            </a:r>
            <a:endParaRPr lang="en-GB" sz="600" dirty="0"/>
          </a:p>
        </p:txBody>
      </p:sp>
      <p:sp>
        <p:nvSpPr>
          <p:cNvPr id="309" name="Rounded Rectangle 308"/>
          <p:cNvSpPr/>
          <p:nvPr/>
        </p:nvSpPr>
        <p:spPr>
          <a:xfrm>
            <a:off x="6142556" y="1218021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</a:t>
            </a:r>
            <a:r>
              <a:rPr lang="en-GB" sz="700" dirty="0" smtClean="0">
                <a:solidFill>
                  <a:srgbClr val="000000"/>
                </a:solidFill>
              </a:rPr>
              <a:t>4</a:t>
            </a:r>
            <a:endParaRPr lang="en-GB" sz="700" dirty="0">
              <a:solidFill>
                <a:srgbClr val="000000"/>
              </a:solidFill>
            </a:endParaRPr>
          </a:p>
        </p:txBody>
      </p:sp>
      <p:cxnSp>
        <p:nvCxnSpPr>
          <p:cNvPr id="311" name="Straight Arrow Connector 310"/>
          <p:cNvCxnSpPr>
            <a:stCxn id="309" idx="3"/>
            <a:endCxn id="308" idx="1"/>
          </p:cNvCxnSpPr>
          <p:nvPr/>
        </p:nvCxnSpPr>
        <p:spPr>
          <a:xfrm>
            <a:off x="6770892" y="1312716"/>
            <a:ext cx="203930" cy="32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18" name="Elbow Connector 317"/>
          <p:cNvCxnSpPr>
            <a:stCxn id="299" idx="3"/>
            <a:endCxn id="459" idx="6"/>
          </p:cNvCxnSpPr>
          <p:nvPr/>
        </p:nvCxnSpPr>
        <p:spPr>
          <a:xfrm flipV="1">
            <a:off x="7962962" y="1690747"/>
            <a:ext cx="170861" cy="30215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21" name="Elbow Connector 320"/>
          <p:cNvCxnSpPr>
            <a:stCxn id="308" idx="3"/>
            <a:endCxn id="458" idx="6"/>
          </p:cNvCxnSpPr>
          <p:nvPr/>
        </p:nvCxnSpPr>
        <p:spPr>
          <a:xfrm>
            <a:off x="7925839" y="1315956"/>
            <a:ext cx="209098" cy="26911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23" name="TextBox 322"/>
          <p:cNvSpPr txBox="1"/>
          <p:nvPr/>
        </p:nvSpPr>
        <p:spPr>
          <a:xfrm>
            <a:off x="8656071" y="1539656"/>
            <a:ext cx="349776" cy="18466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600" dirty="0" smtClean="0"/>
              <a:t>+ </a:t>
            </a:r>
            <a:r>
              <a:rPr lang="en-GB" sz="600" dirty="0" err="1" smtClean="0"/>
              <a:t>ve</a:t>
            </a:r>
            <a:r>
              <a:rPr lang="en-GB" sz="600" dirty="0" smtClean="0"/>
              <a:t>?</a:t>
            </a:r>
            <a:endParaRPr lang="en-GB" sz="600" dirty="0"/>
          </a:p>
        </p:txBody>
      </p:sp>
      <p:sp>
        <p:nvSpPr>
          <p:cNvPr id="324" name="TextBox 323"/>
          <p:cNvSpPr txBox="1"/>
          <p:nvPr/>
        </p:nvSpPr>
        <p:spPr>
          <a:xfrm>
            <a:off x="8965282" y="1494888"/>
            <a:ext cx="3674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 smtClean="0"/>
              <a:t>Yes=1</a:t>
            </a:r>
          </a:p>
          <a:p>
            <a:r>
              <a:rPr lang="en-GB" sz="600" dirty="0" smtClean="0"/>
              <a:t>No=0</a:t>
            </a:r>
            <a:endParaRPr lang="en-GB" sz="600" dirty="0"/>
          </a:p>
        </p:txBody>
      </p:sp>
      <p:cxnSp>
        <p:nvCxnSpPr>
          <p:cNvPr id="327" name="Straight Arrow Connector 326"/>
          <p:cNvCxnSpPr>
            <a:stCxn id="457" idx="3"/>
            <a:endCxn id="323" idx="1"/>
          </p:cNvCxnSpPr>
          <p:nvPr/>
        </p:nvCxnSpPr>
        <p:spPr>
          <a:xfrm flipV="1">
            <a:off x="8311225" y="1631989"/>
            <a:ext cx="344846" cy="33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329" name="Group 328"/>
          <p:cNvGrpSpPr/>
          <p:nvPr/>
        </p:nvGrpSpPr>
        <p:grpSpPr>
          <a:xfrm>
            <a:off x="9723820" y="2303313"/>
            <a:ext cx="171490" cy="307424"/>
            <a:chOff x="2119626" y="1550074"/>
            <a:chExt cx="171490" cy="307424"/>
          </a:xfrm>
        </p:grpSpPr>
        <p:pic>
          <p:nvPicPr>
            <p:cNvPr id="331" name="Picture 330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143313" y="1550074"/>
              <a:ext cx="147803" cy="307424"/>
            </a:xfrm>
            <a:prstGeom prst="rect">
              <a:avLst/>
            </a:prstGeom>
          </p:spPr>
        </p:pic>
        <p:sp>
          <p:nvSpPr>
            <p:cNvPr id="332" name="Oval 331"/>
            <p:cNvSpPr/>
            <p:nvPr/>
          </p:nvSpPr>
          <p:spPr>
            <a:xfrm flipH="1" flipV="1">
              <a:off x="2120740" y="161911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4" name="Oval 333"/>
            <p:cNvSpPr/>
            <p:nvPr/>
          </p:nvSpPr>
          <p:spPr>
            <a:xfrm flipH="1" flipV="1">
              <a:off x="2119626" y="172479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337" name="Elbow Connector 336"/>
          <p:cNvCxnSpPr>
            <a:stCxn id="323" idx="3"/>
            <a:endCxn id="332" idx="6"/>
          </p:cNvCxnSpPr>
          <p:nvPr/>
        </p:nvCxnSpPr>
        <p:spPr>
          <a:xfrm>
            <a:off x="9005847" y="1631989"/>
            <a:ext cx="719087" cy="77142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44" name="Rounded Rectangle 343"/>
          <p:cNvSpPr/>
          <p:nvPr/>
        </p:nvSpPr>
        <p:spPr>
          <a:xfrm>
            <a:off x="7635167" y="2420170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</a:t>
            </a:r>
            <a:r>
              <a:rPr lang="en-GB" sz="700" dirty="0" smtClean="0">
                <a:solidFill>
                  <a:srgbClr val="000000"/>
                </a:solidFill>
              </a:rPr>
              <a:t>4</a:t>
            </a:r>
            <a:endParaRPr lang="en-GB" sz="700" dirty="0">
              <a:solidFill>
                <a:srgbClr val="000000"/>
              </a:solidFill>
            </a:endParaRPr>
          </a:p>
        </p:txBody>
      </p:sp>
      <p:sp>
        <p:nvSpPr>
          <p:cNvPr id="345" name="Rounded Rectangle 344"/>
          <p:cNvSpPr/>
          <p:nvPr/>
        </p:nvSpPr>
        <p:spPr>
          <a:xfrm>
            <a:off x="8395547" y="2373910"/>
            <a:ext cx="943461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Power at crank from Pneumatics compressor OFF</a:t>
            </a:r>
            <a:endParaRPr lang="en-GB" sz="600" dirty="0"/>
          </a:p>
        </p:txBody>
      </p:sp>
      <p:cxnSp>
        <p:nvCxnSpPr>
          <p:cNvPr id="346" name="Straight Arrow Connector 345"/>
          <p:cNvCxnSpPr>
            <a:stCxn id="344" idx="3"/>
            <a:endCxn id="345" idx="1"/>
          </p:cNvCxnSpPr>
          <p:nvPr/>
        </p:nvCxnSpPr>
        <p:spPr>
          <a:xfrm flipV="1">
            <a:off x="8263503" y="2511733"/>
            <a:ext cx="132044" cy="31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47" name="Rounded Rectangle 346"/>
          <p:cNvSpPr/>
          <p:nvPr/>
        </p:nvSpPr>
        <p:spPr>
          <a:xfrm>
            <a:off x="8405414" y="2700119"/>
            <a:ext cx="943461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Power at crank from Pneumatics compressor ON</a:t>
            </a:r>
            <a:endParaRPr lang="en-GB" sz="600" dirty="0"/>
          </a:p>
        </p:txBody>
      </p:sp>
      <p:cxnSp>
        <p:nvCxnSpPr>
          <p:cNvPr id="349" name="Elbow Connector 348"/>
          <p:cNvCxnSpPr>
            <a:stCxn id="344" idx="3"/>
            <a:endCxn id="347" idx="1"/>
          </p:cNvCxnSpPr>
          <p:nvPr/>
        </p:nvCxnSpPr>
        <p:spPr>
          <a:xfrm>
            <a:off x="8263503" y="2514865"/>
            <a:ext cx="141911" cy="323077"/>
          </a:xfrm>
          <a:prstGeom prst="bentConnector3">
            <a:avLst>
              <a:gd name="adj1" fmla="val 21454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351" name="Group 350"/>
          <p:cNvGrpSpPr/>
          <p:nvPr/>
        </p:nvGrpSpPr>
        <p:grpSpPr>
          <a:xfrm>
            <a:off x="9723820" y="2631461"/>
            <a:ext cx="171490" cy="307424"/>
            <a:chOff x="2119626" y="1550074"/>
            <a:chExt cx="171490" cy="307424"/>
          </a:xfrm>
        </p:grpSpPr>
        <p:pic>
          <p:nvPicPr>
            <p:cNvPr id="352" name="Picture 351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143313" y="1550074"/>
              <a:ext cx="147803" cy="307424"/>
            </a:xfrm>
            <a:prstGeom prst="rect">
              <a:avLst/>
            </a:prstGeom>
          </p:spPr>
        </p:pic>
        <p:sp>
          <p:nvSpPr>
            <p:cNvPr id="353" name="Oval 352"/>
            <p:cNvSpPr/>
            <p:nvPr/>
          </p:nvSpPr>
          <p:spPr>
            <a:xfrm flipH="1" flipV="1">
              <a:off x="2120740" y="161911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4" name="Oval 353"/>
            <p:cNvSpPr/>
            <p:nvPr/>
          </p:nvSpPr>
          <p:spPr>
            <a:xfrm flipH="1" flipV="1">
              <a:off x="2119626" y="172479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55" name="TextBox 354"/>
          <p:cNvSpPr txBox="1"/>
          <p:nvPr/>
        </p:nvSpPr>
        <p:spPr>
          <a:xfrm>
            <a:off x="8656722" y="1893747"/>
            <a:ext cx="476412" cy="18466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600" dirty="0" smtClean="0"/>
              <a:t>- </a:t>
            </a:r>
            <a:r>
              <a:rPr lang="en-GB" sz="600" dirty="0" err="1" smtClean="0"/>
              <a:t>ve</a:t>
            </a:r>
            <a:r>
              <a:rPr lang="en-GB" sz="600" dirty="0" smtClean="0"/>
              <a:t> or 0?</a:t>
            </a:r>
            <a:endParaRPr lang="en-GB" sz="600" dirty="0"/>
          </a:p>
        </p:txBody>
      </p:sp>
      <p:sp>
        <p:nvSpPr>
          <p:cNvPr id="356" name="TextBox 355"/>
          <p:cNvSpPr txBox="1"/>
          <p:nvPr/>
        </p:nvSpPr>
        <p:spPr>
          <a:xfrm>
            <a:off x="9066598" y="1848979"/>
            <a:ext cx="3674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 smtClean="0"/>
              <a:t>Yes=1</a:t>
            </a:r>
          </a:p>
          <a:p>
            <a:r>
              <a:rPr lang="en-GB" sz="600" dirty="0" smtClean="0"/>
              <a:t>No=0</a:t>
            </a:r>
            <a:endParaRPr lang="en-GB" sz="600" dirty="0"/>
          </a:p>
        </p:txBody>
      </p:sp>
      <p:cxnSp>
        <p:nvCxnSpPr>
          <p:cNvPr id="150" name="Elbow Connector 149"/>
          <p:cNvCxnSpPr>
            <a:stCxn id="457" idx="3"/>
            <a:endCxn id="355" idx="1"/>
          </p:cNvCxnSpPr>
          <p:nvPr/>
        </p:nvCxnSpPr>
        <p:spPr>
          <a:xfrm>
            <a:off x="8311225" y="1635387"/>
            <a:ext cx="345497" cy="35069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60" name="Elbow Connector 359"/>
          <p:cNvCxnSpPr>
            <a:stCxn id="355" idx="3"/>
            <a:endCxn id="353" idx="6"/>
          </p:cNvCxnSpPr>
          <p:nvPr/>
        </p:nvCxnSpPr>
        <p:spPr>
          <a:xfrm>
            <a:off x="9133134" y="1986080"/>
            <a:ext cx="591800" cy="745477"/>
          </a:xfrm>
          <a:prstGeom prst="bentConnector3">
            <a:avLst>
              <a:gd name="adj1" fmla="val 50000"/>
            </a:avLst>
          </a:prstGeom>
          <a:noFill/>
          <a:ln w="6350" cap="flat" cmpd="sng" algn="ctr">
            <a:solidFill>
              <a:srgbClr val="469C23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66" name="Straight Arrow Connector 365"/>
          <p:cNvCxnSpPr>
            <a:stCxn id="345" idx="3"/>
            <a:endCxn id="334" idx="6"/>
          </p:cNvCxnSpPr>
          <p:nvPr/>
        </p:nvCxnSpPr>
        <p:spPr>
          <a:xfrm flipV="1">
            <a:off x="9339008" y="2509089"/>
            <a:ext cx="384812" cy="2644"/>
          </a:xfrm>
          <a:prstGeom prst="straightConnector1">
            <a:avLst/>
          </a:prstGeom>
          <a:noFill/>
          <a:ln w="6350" cap="flat" cmpd="sng" algn="ctr">
            <a:solidFill>
              <a:srgbClr val="469C23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73" name="Elbow Connector 372"/>
          <p:cNvCxnSpPr>
            <a:stCxn id="331" idx="3"/>
            <a:endCxn id="462" idx="6"/>
          </p:cNvCxnSpPr>
          <p:nvPr/>
        </p:nvCxnSpPr>
        <p:spPr>
          <a:xfrm>
            <a:off x="9895310" y="2457025"/>
            <a:ext cx="220767" cy="11324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75" name="Elbow Connector 374"/>
          <p:cNvCxnSpPr>
            <a:stCxn id="352" idx="3"/>
            <a:endCxn id="463" idx="6"/>
          </p:cNvCxnSpPr>
          <p:nvPr/>
        </p:nvCxnSpPr>
        <p:spPr>
          <a:xfrm flipV="1">
            <a:off x="9895310" y="2675954"/>
            <a:ext cx="219653" cy="10921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76" name="Rounded Rectangle 375"/>
          <p:cNvSpPr/>
          <p:nvPr/>
        </p:nvSpPr>
        <p:spPr>
          <a:xfrm>
            <a:off x="10862159" y="2484602"/>
            <a:ext cx="1069193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Smart Electrical &amp; Pneumatic: air comp power gen. at crank (W)</a:t>
            </a:r>
            <a:endParaRPr lang="en-GB" sz="600" dirty="0"/>
          </a:p>
        </p:txBody>
      </p:sp>
      <p:cxnSp>
        <p:nvCxnSpPr>
          <p:cNvPr id="378" name="Straight Arrow Connector 377"/>
          <p:cNvCxnSpPr>
            <a:stCxn id="461" idx="3"/>
            <a:endCxn id="376" idx="1"/>
          </p:cNvCxnSpPr>
          <p:nvPr/>
        </p:nvCxnSpPr>
        <p:spPr>
          <a:xfrm>
            <a:off x="10292365" y="2620594"/>
            <a:ext cx="569794" cy="18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79" name="Rounded Rectangle 378"/>
          <p:cNvSpPr/>
          <p:nvPr/>
        </p:nvSpPr>
        <p:spPr>
          <a:xfrm>
            <a:off x="10862159" y="2097544"/>
            <a:ext cx="1069193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Smart Electrical &amp; Pneumatic: alternator power gen. at crank (W)</a:t>
            </a:r>
            <a:endParaRPr lang="en-GB" sz="600" dirty="0"/>
          </a:p>
        </p:txBody>
      </p:sp>
      <p:cxnSp>
        <p:nvCxnSpPr>
          <p:cNvPr id="381" name="Elbow Connector 380"/>
          <p:cNvCxnSpPr>
            <a:stCxn id="26" idx="3"/>
            <a:endCxn id="593" idx="6"/>
          </p:cNvCxnSpPr>
          <p:nvPr/>
        </p:nvCxnSpPr>
        <p:spPr>
          <a:xfrm flipV="1">
            <a:off x="7562170" y="2289434"/>
            <a:ext cx="2965612" cy="4516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227" name="Group 226"/>
          <p:cNvGrpSpPr/>
          <p:nvPr/>
        </p:nvGrpSpPr>
        <p:grpSpPr>
          <a:xfrm>
            <a:off x="5765619" y="1748357"/>
            <a:ext cx="184890" cy="461498"/>
            <a:chOff x="3796559" y="2401074"/>
            <a:chExt cx="184890" cy="461498"/>
          </a:xfrm>
        </p:grpSpPr>
        <p:pic>
          <p:nvPicPr>
            <p:cNvPr id="234" name="Picture 233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813632" y="2401074"/>
              <a:ext cx="167817" cy="461498"/>
            </a:xfrm>
            <a:prstGeom prst="rect">
              <a:avLst/>
            </a:prstGeom>
          </p:spPr>
        </p:pic>
        <p:sp>
          <p:nvSpPr>
            <p:cNvPr id="235" name="Oval 234"/>
            <p:cNvSpPr/>
            <p:nvPr/>
          </p:nvSpPr>
          <p:spPr>
            <a:xfrm flipH="1" flipV="1">
              <a:off x="3798783" y="2464666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7" name="Oval 236"/>
            <p:cNvSpPr/>
            <p:nvPr/>
          </p:nvSpPr>
          <p:spPr>
            <a:xfrm flipH="1" flipV="1">
              <a:off x="3797669" y="2562785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9" name="Oval 238"/>
            <p:cNvSpPr/>
            <p:nvPr/>
          </p:nvSpPr>
          <p:spPr>
            <a:xfrm flipH="1" flipV="1">
              <a:off x="3796559" y="2656006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0" name="Oval 239"/>
            <p:cNvSpPr/>
            <p:nvPr/>
          </p:nvSpPr>
          <p:spPr>
            <a:xfrm flipH="1" flipV="1">
              <a:off x="3796559" y="274408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51" name="Flowchart: Terminator 250"/>
          <p:cNvSpPr/>
          <p:nvPr/>
        </p:nvSpPr>
        <p:spPr>
          <a:xfrm>
            <a:off x="6657820" y="3213409"/>
            <a:ext cx="781287" cy="288193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Smart electrics only: Regen Power</a:t>
            </a:r>
          </a:p>
        </p:txBody>
      </p:sp>
      <p:cxnSp>
        <p:nvCxnSpPr>
          <p:cNvPr id="30" name="Elbow Connector 29"/>
          <p:cNvCxnSpPr>
            <a:stCxn id="234" idx="3"/>
            <a:endCxn id="282" idx="6"/>
          </p:cNvCxnSpPr>
          <p:nvPr/>
        </p:nvCxnSpPr>
        <p:spPr>
          <a:xfrm>
            <a:off x="5950509" y="1979106"/>
            <a:ext cx="196377" cy="1288961"/>
          </a:xfrm>
          <a:prstGeom prst="bentConnector3">
            <a:avLst/>
          </a:prstGeom>
          <a:noFill/>
          <a:ln w="6350" cap="flat" cmpd="sng" algn="ctr">
            <a:solidFill>
              <a:srgbClr val="000000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2" name="Elbow Connector 31"/>
          <p:cNvCxnSpPr>
            <a:stCxn id="257" idx="3"/>
            <a:endCxn id="285" idx="6"/>
          </p:cNvCxnSpPr>
          <p:nvPr/>
        </p:nvCxnSpPr>
        <p:spPr>
          <a:xfrm>
            <a:off x="2898669" y="2600679"/>
            <a:ext cx="3245993" cy="858728"/>
          </a:xfrm>
          <a:prstGeom prst="bentConnector3">
            <a:avLst>
              <a:gd name="adj1" fmla="val 50000"/>
            </a:avLst>
          </a:prstGeom>
          <a:noFill/>
          <a:ln w="6350" cap="flat" cmpd="sng" algn="ctr">
            <a:solidFill>
              <a:srgbClr val="469C23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277" name="Group 276"/>
          <p:cNvGrpSpPr/>
          <p:nvPr/>
        </p:nvGrpSpPr>
        <p:grpSpPr>
          <a:xfrm>
            <a:off x="6143882" y="3174047"/>
            <a:ext cx="174509" cy="366916"/>
            <a:chOff x="2125935" y="699015"/>
            <a:chExt cx="174509" cy="366916"/>
          </a:xfrm>
        </p:grpSpPr>
        <p:pic>
          <p:nvPicPr>
            <p:cNvPr id="280" name="Picture 279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125935" y="699015"/>
              <a:ext cx="174509" cy="366916"/>
            </a:xfrm>
            <a:prstGeom prst="rect">
              <a:avLst/>
            </a:prstGeom>
          </p:spPr>
        </p:pic>
        <p:sp>
          <p:nvSpPr>
            <p:cNvPr id="282" name="Oval 281"/>
            <p:cNvSpPr/>
            <p:nvPr/>
          </p:nvSpPr>
          <p:spPr>
            <a:xfrm flipH="1" flipV="1">
              <a:off x="2128939" y="761983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4" name="Oval 283"/>
            <p:cNvSpPr/>
            <p:nvPr/>
          </p:nvSpPr>
          <p:spPr>
            <a:xfrm flipH="1" flipV="1">
              <a:off x="2127825" y="854315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5" name="Oval 284"/>
            <p:cNvSpPr/>
            <p:nvPr/>
          </p:nvSpPr>
          <p:spPr>
            <a:xfrm flipH="1" flipV="1">
              <a:off x="2126715" y="953323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40" name="Elbow Connector 39"/>
          <p:cNvCxnSpPr>
            <a:stCxn id="279" idx="3"/>
            <a:endCxn id="280" idx="1"/>
          </p:cNvCxnSpPr>
          <p:nvPr/>
        </p:nvCxnSpPr>
        <p:spPr>
          <a:xfrm>
            <a:off x="5628869" y="2412239"/>
            <a:ext cx="515013" cy="94526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6" name="Elbow Connector 45"/>
          <p:cNvCxnSpPr>
            <a:stCxn id="251" idx="3"/>
            <a:endCxn id="320" idx="2"/>
          </p:cNvCxnSpPr>
          <p:nvPr/>
        </p:nvCxnSpPr>
        <p:spPr>
          <a:xfrm flipV="1">
            <a:off x="7439107" y="3157102"/>
            <a:ext cx="52739" cy="20040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stCxn id="288" idx="3"/>
            <a:endCxn id="289" idx="1"/>
          </p:cNvCxnSpPr>
          <p:nvPr/>
        </p:nvCxnSpPr>
        <p:spPr>
          <a:xfrm>
            <a:off x="5943188" y="2710041"/>
            <a:ext cx="201723" cy="24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93" name="Rounded Rectangle 292"/>
          <p:cNvSpPr/>
          <p:nvPr/>
        </p:nvSpPr>
        <p:spPr>
          <a:xfrm>
            <a:off x="10862159" y="2956857"/>
            <a:ext cx="1069193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Smart Electrical only: </a:t>
            </a:r>
            <a:r>
              <a:rPr lang="en-GB" sz="600" dirty="0"/>
              <a:t>alternator power gen. at </a:t>
            </a:r>
            <a:r>
              <a:rPr lang="en-GB" sz="600" dirty="0" smtClean="0"/>
              <a:t>crank (W)</a:t>
            </a:r>
            <a:endParaRPr lang="en-GB" sz="600" dirty="0"/>
          </a:p>
        </p:txBody>
      </p:sp>
      <p:cxnSp>
        <p:nvCxnSpPr>
          <p:cNvPr id="54" name="Straight Arrow Connector 53"/>
          <p:cNvCxnSpPr>
            <a:stCxn id="320" idx="3"/>
            <a:endCxn id="494" idx="6"/>
          </p:cNvCxnSpPr>
          <p:nvPr/>
        </p:nvCxnSpPr>
        <p:spPr>
          <a:xfrm flipV="1">
            <a:off x="7562581" y="3039538"/>
            <a:ext cx="2962405" cy="36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96" name="Rounded Rectangle 295"/>
          <p:cNvSpPr/>
          <p:nvPr/>
        </p:nvSpPr>
        <p:spPr>
          <a:xfrm>
            <a:off x="10862159" y="3490459"/>
            <a:ext cx="1069193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Average power demand at crank from Pneumatics (W)</a:t>
            </a:r>
            <a:endParaRPr lang="en-GB" sz="600" dirty="0"/>
          </a:p>
        </p:txBody>
      </p:sp>
      <p:cxnSp>
        <p:nvCxnSpPr>
          <p:cNvPr id="63" name="Elbow Connector 62"/>
          <p:cNvCxnSpPr>
            <a:stCxn id="257" idx="3"/>
            <a:endCxn id="296" idx="1"/>
          </p:cNvCxnSpPr>
          <p:nvPr/>
        </p:nvCxnSpPr>
        <p:spPr>
          <a:xfrm>
            <a:off x="2898669" y="2600679"/>
            <a:ext cx="7963490" cy="1027603"/>
          </a:xfrm>
          <a:prstGeom prst="bentConnector3">
            <a:avLst>
              <a:gd name="adj1" fmla="val 20445"/>
            </a:avLst>
          </a:prstGeom>
          <a:noFill/>
          <a:ln w="6350" cap="flat" cmpd="sng" algn="ctr">
            <a:solidFill>
              <a:srgbClr val="469C23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02" name="Flowchart: Terminator 301"/>
          <p:cNvSpPr/>
          <p:nvPr/>
        </p:nvSpPr>
        <p:spPr>
          <a:xfrm>
            <a:off x="6657051" y="3737084"/>
            <a:ext cx="834384" cy="288193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Smart Pneumatics only: Regen Power</a:t>
            </a:r>
          </a:p>
        </p:txBody>
      </p:sp>
      <p:cxnSp>
        <p:nvCxnSpPr>
          <p:cNvPr id="72" name="Elbow Connector 71"/>
          <p:cNvCxnSpPr>
            <a:stCxn id="234" idx="3"/>
            <a:endCxn id="326" idx="6"/>
          </p:cNvCxnSpPr>
          <p:nvPr/>
        </p:nvCxnSpPr>
        <p:spPr>
          <a:xfrm>
            <a:off x="5950509" y="1979106"/>
            <a:ext cx="182932" cy="1906552"/>
          </a:xfrm>
          <a:prstGeom prst="bentConnector3">
            <a:avLst>
              <a:gd name="adj1" fmla="val 53967"/>
            </a:avLst>
          </a:prstGeom>
          <a:noFill/>
          <a:ln w="6350" cap="flat" cmpd="sng" algn="ctr">
            <a:solidFill>
              <a:srgbClr val="000000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74" name="Elbow Connector 73"/>
          <p:cNvCxnSpPr>
            <a:stCxn id="484" idx="3"/>
            <a:endCxn id="328" idx="6"/>
          </p:cNvCxnSpPr>
          <p:nvPr/>
        </p:nvCxnSpPr>
        <p:spPr>
          <a:xfrm>
            <a:off x="3652943" y="3215098"/>
            <a:ext cx="2479384" cy="776240"/>
          </a:xfrm>
          <a:prstGeom prst="bentConnector3">
            <a:avLst>
              <a:gd name="adj1" fmla="val 4814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30" name="Rounded Rectangle 329"/>
          <p:cNvSpPr/>
          <p:nvPr/>
        </p:nvSpPr>
        <p:spPr>
          <a:xfrm>
            <a:off x="6487321" y="4127049"/>
            <a:ext cx="951017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Compressor Power difference between OFF and ON operation</a:t>
            </a:r>
            <a:endParaRPr lang="en-GB" sz="600" dirty="0"/>
          </a:p>
        </p:txBody>
      </p:sp>
      <p:sp>
        <p:nvSpPr>
          <p:cNvPr id="333" name="Rounded Rectangle 332"/>
          <p:cNvSpPr/>
          <p:nvPr/>
        </p:nvSpPr>
        <p:spPr>
          <a:xfrm>
            <a:off x="5655055" y="4166937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</a:t>
            </a:r>
            <a:r>
              <a:rPr lang="en-GB" sz="700" dirty="0" smtClean="0">
                <a:solidFill>
                  <a:srgbClr val="000000"/>
                </a:solidFill>
              </a:rPr>
              <a:t>4</a:t>
            </a:r>
            <a:endParaRPr lang="en-GB" sz="700" dirty="0">
              <a:solidFill>
                <a:srgbClr val="000000"/>
              </a:solidFill>
            </a:endParaRPr>
          </a:p>
        </p:txBody>
      </p:sp>
      <p:cxnSp>
        <p:nvCxnSpPr>
          <p:cNvPr id="335" name="Straight Arrow Connector 334"/>
          <p:cNvCxnSpPr>
            <a:stCxn id="333" idx="3"/>
            <a:endCxn id="330" idx="1"/>
          </p:cNvCxnSpPr>
          <p:nvPr/>
        </p:nvCxnSpPr>
        <p:spPr>
          <a:xfrm>
            <a:off x="6283391" y="4261632"/>
            <a:ext cx="203930" cy="32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41" name="TextBox 340"/>
          <p:cNvSpPr txBox="1"/>
          <p:nvPr/>
        </p:nvSpPr>
        <p:spPr>
          <a:xfrm>
            <a:off x="8290623" y="3947709"/>
            <a:ext cx="349776" cy="18466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600" dirty="0" smtClean="0"/>
              <a:t>+ </a:t>
            </a:r>
            <a:r>
              <a:rPr lang="en-GB" sz="600" dirty="0" err="1" smtClean="0"/>
              <a:t>ve</a:t>
            </a:r>
            <a:r>
              <a:rPr lang="en-GB" sz="600" dirty="0" smtClean="0"/>
              <a:t>?</a:t>
            </a:r>
            <a:endParaRPr lang="en-GB" sz="600" dirty="0"/>
          </a:p>
        </p:txBody>
      </p:sp>
      <p:sp>
        <p:nvSpPr>
          <p:cNvPr id="342" name="TextBox 341"/>
          <p:cNvSpPr txBox="1"/>
          <p:nvPr/>
        </p:nvSpPr>
        <p:spPr>
          <a:xfrm>
            <a:off x="8658826" y="3902941"/>
            <a:ext cx="3674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 smtClean="0"/>
              <a:t>Yes=1</a:t>
            </a:r>
          </a:p>
          <a:p>
            <a:r>
              <a:rPr lang="en-GB" sz="600" dirty="0" smtClean="0"/>
              <a:t>No=0</a:t>
            </a:r>
            <a:endParaRPr lang="en-GB" sz="600" dirty="0"/>
          </a:p>
        </p:txBody>
      </p:sp>
      <p:cxnSp>
        <p:nvCxnSpPr>
          <p:cNvPr id="343" name="Straight Arrow Connector 342"/>
          <p:cNvCxnSpPr>
            <a:stCxn id="389" idx="3"/>
            <a:endCxn id="341" idx="1"/>
          </p:cNvCxnSpPr>
          <p:nvPr/>
        </p:nvCxnSpPr>
        <p:spPr>
          <a:xfrm>
            <a:off x="8015515" y="4036235"/>
            <a:ext cx="275108" cy="38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50" name="TextBox 349"/>
          <p:cNvSpPr txBox="1"/>
          <p:nvPr/>
        </p:nvSpPr>
        <p:spPr>
          <a:xfrm>
            <a:off x="8291272" y="4186053"/>
            <a:ext cx="526009" cy="18466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600" dirty="0"/>
              <a:t>- </a:t>
            </a:r>
            <a:r>
              <a:rPr lang="en-GB" sz="600" dirty="0" err="1" smtClean="0"/>
              <a:t>ve</a:t>
            </a:r>
            <a:r>
              <a:rPr lang="en-GB" sz="600" dirty="0" smtClean="0"/>
              <a:t> </a:t>
            </a:r>
            <a:r>
              <a:rPr lang="en-GB" sz="600" dirty="0"/>
              <a:t>or 0?</a:t>
            </a:r>
          </a:p>
        </p:txBody>
      </p:sp>
      <p:sp>
        <p:nvSpPr>
          <p:cNvPr id="357" name="TextBox 356"/>
          <p:cNvSpPr txBox="1"/>
          <p:nvPr/>
        </p:nvSpPr>
        <p:spPr>
          <a:xfrm>
            <a:off x="8869935" y="4141285"/>
            <a:ext cx="3674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 smtClean="0"/>
              <a:t>Yes=1</a:t>
            </a:r>
          </a:p>
          <a:p>
            <a:r>
              <a:rPr lang="en-GB" sz="600" dirty="0" smtClean="0"/>
              <a:t>No=0</a:t>
            </a:r>
            <a:endParaRPr lang="en-GB" sz="600" dirty="0"/>
          </a:p>
        </p:txBody>
      </p:sp>
      <p:cxnSp>
        <p:nvCxnSpPr>
          <p:cNvPr id="358" name="Elbow Connector 357"/>
          <p:cNvCxnSpPr>
            <a:stCxn id="389" idx="3"/>
            <a:endCxn id="350" idx="1"/>
          </p:cNvCxnSpPr>
          <p:nvPr/>
        </p:nvCxnSpPr>
        <p:spPr>
          <a:xfrm>
            <a:off x="8015515" y="4036235"/>
            <a:ext cx="275757" cy="24215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83" name="Elbow Connector 82"/>
          <p:cNvCxnSpPr>
            <a:stCxn id="330" idx="3"/>
            <a:endCxn id="454" idx="6"/>
          </p:cNvCxnSpPr>
          <p:nvPr/>
        </p:nvCxnSpPr>
        <p:spPr>
          <a:xfrm flipV="1">
            <a:off x="7438338" y="4091595"/>
            <a:ext cx="399775" cy="173277"/>
          </a:xfrm>
          <a:prstGeom prst="bentConnector3">
            <a:avLst/>
          </a:prstGeom>
          <a:noFill/>
          <a:ln w="6350" cap="flat" cmpd="sng" algn="ctr">
            <a:solidFill>
              <a:srgbClr val="000000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91" name="Elbow Connector 290"/>
          <p:cNvCxnSpPr>
            <a:stCxn id="302" idx="3"/>
            <a:endCxn id="452" idx="6"/>
          </p:cNvCxnSpPr>
          <p:nvPr/>
        </p:nvCxnSpPr>
        <p:spPr>
          <a:xfrm>
            <a:off x="7491435" y="3881181"/>
            <a:ext cx="347792" cy="104734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359" name="Group 358"/>
          <p:cNvGrpSpPr/>
          <p:nvPr/>
        </p:nvGrpSpPr>
        <p:grpSpPr>
          <a:xfrm>
            <a:off x="9714984" y="3810857"/>
            <a:ext cx="171490" cy="307424"/>
            <a:chOff x="2119626" y="1550074"/>
            <a:chExt cx="171490" cy="307424"/>
          </a:xfrm>
        </p:grpSpPr>
        <p:pic>
          <p:nvPicPr>
            <p:cNvPr id="361" name="Picture 360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143313" y="1550074"/>
              <a:ext cx="147803" cy="307424"/>
            </a:xfrm>
            <a:prstGeom prst="rect">
              <a:avLst/>
            </a:prstGeom>
          </p:spPr>
        </p:pic>
        <p:sp>
          <p:nvSpPr>
            <p:cNvPr id="362" name="Oval 361"/>
            <p:cNvSpPr/>
            <p:nvPr/>
          </p:nvSpPr>
          <p:spPr>
            <a:xfrm flipH="1" flipV="1">
              <a:off x="2120740" y="161911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3" name="Oval 362"/>
            <p:cNvSpPr/>
            <p:nvPr/>
          </p:nvSpPr>
          <p:spPr>
            <a:xfrm flipH="1" flipV="1">
              <a:off x="2119626" y="172479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65" name="Group 364"/>
          <p:cNvGrpSpPr/>
          <p:nvPr/>
        </p:nvGrpSpPr>
        <p:grpSpPr>
          <a:xfrm>
            <a:off x="9714984" y="4139005"/>
            <a:ext cx="171490" cy="307424"/>
            <a:chOff x="2119626" y="1550074"/>
            <a:chExt cx="171490" cy="307424"/>
          </a:xfrm>
        </p:grpSpPr>
        <p:pic>
          <p:nvPicPr>
            <p:cNvPr id="367" name="Picture 366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143313" y="1550074"/>
              <a:ext cx="147803" cy="307424"/>
            </a:xfrm>
            <a:prstGeom prst="rect">
              <a:avLst/>
            </a:prstGeom>
          </p:spPr>
        </p:pic>
        <p:sp>
          <p:nvSpPr>
            <p:cNvPr id="372" name="Oval 371"/>
            <p:cNvSpPr/>
            <p:nvPr/>
          </p:nvSpPr>
          <p:spPr>
            <a:xfrm flipH="1" flipV="1">
              <a:off x="2120740" y="161911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4" name="Oval 373"/>
            <p:cNvSpPr/>
            <p:nvPr/>
          </p:nvSpPr>
          <p:spPr>
            <a:xfrm flipH="1" flipV="1">
              <a:off x="2119626" y="172479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384" name="Elbow Connector 383"/>
          <p:cNvCxnSpPr>
            <a:stCxn id="361" idx="3"/>
            <a:endCxn id="466" idx="6"/>
          </p:cNvCxnSpPr>
          <p:nvPr/>
        </p:nvCxnSpPr>
        <p:spPr>
          <a:xfrm>
            <a:off x="9886474" y="3964569"/>
            <a:ext cx="221073" cy="11354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85" name="Elbow Connector 384"/>
          <p:cNvCxnSpPr>
            <a:stCxn id="367" idx="3"/>
            <a:endCxn id="467" idx="6"/>
          </p:cNvCxnSpPr>
          <p:nvPr/>
        </p:nvCxnSpPr>
        <p:spPr>
          <a:xfrm flipV="1">
            <a:off x="9886474" y="4183794"/>
            <a:ext cx="219959" cy="10892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83" name="Elbow Connector 182"/>
          <p:cNvCxnSpPr>
            <a:stCxn id="341" idx="3"/>
            <a:endCxn id="363" idx="6"/>
          </p:cNvCxnSpPr>
          <p:nvPr/>
        </p:nvCxnSpPr>
        <p:spPr>
          <a:xfrm flipV="1">
            <a:off x="8640399" y="4016633"/>
            <a:ext cx="1074585" cy="23409"/>
          </a:xfrm>
          <a:prstGeom prst="bentConnector3">
            <a:avLst/>
          </a:prstGeom>
          <a:noFill/>
          <a:ln w="6350" cap="flat" cmpd="sng" algn="ctr">
            <a:solidFill>
              <a:srgbClr val="FAE600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85" name="Elbow Connector 184"/>
          <p:cNvCxnSpPr>
            <a:stCxn id="350" idx="3"/>
            <a:endCxn id="374" idx="6"/>
          </p:cNvCxnSpPr>
          <p:nvPr/>
        </p:nvCxnSpPr>
        <p:spPr>
          <a:xfrm>
            <a:off x="8817281" y="4278386"/>
            <a:ext cx="897703" cy="6639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87" name="Elbow Connector 186"/>
          <p:cNvCxnSpPr>
            <a:stCxn id="345" idx="3"/>
            <a:endCxn id="362" idx="6"/>
          </p:cNvCxnSpPr>
          <p:nvPr/>
        </p:nvCxnSpPr>
        <p:spPr>
          <a:xfrm>
            <a:off x="9339008" y="2511733"/>
            <a:ext cx="377090" cy="1399220"/>
          </a:xfrm>
          <a:prstGeom prst="bentConnector3">
            <a:avLst/>
          </a:prstGeom>
          <a:noFill/>
          <a:ln w="6350" cap="flat" cmpd="sng" algn="ctr">
            <a:solidFill>
              <a:srgbClr val="469C23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91" name="Elbow Connector 190"/>
          <p:cNvCxnSpPr>
            <a:stCxn id="347" idx="3"/>
            <a:endCxn id="609" idx="6"/>
          </p:cNvCxnSpPr>
          <p:nvPr/>
        </p:nvCxnSpPr>
        <p:spPr>
          <a:xfrm flipH="1">
            <a:off x="9297975" y="2837942"/>
            <a:ext cx="50900" cy="389067"/>
          </a:xfrm>
          <a:prstGeom prst="bentConnector5">
            <a:avLst>
              <a:gd name="adj1" fmla="val -203444"/>
              <a:gd name="adj2" fmla="val 63721"/>
              <a:gd name="adj3" fmla="val 549116"/>
            </a:avLst>
          </a:prstGeom>
          <a:noFill/>
          <a:ln w="6350" cap="flat" cmpd="sng" algn="ctr">
            <a:solidFill>
              <a:srgbClr val="000000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87" name="Rounded Rectangle 386"/>
          <p:cNvSpPr/>
          <p:nvPr/>
        </p:nvSpPr>
        <p:spPr>
          <a:xfrm>
            <a:off x="10863407" y="3827044"/>
            <a:ext cx="1069193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Smart Pneumatic only: </a:t>
            </a:r>
            <a:r>
              <a:rPr lang="en-GB" sz="600" dirty="0"/>
              <a:t>air comp power gen. at </a:t>
            </a:r>
            <a:r>
              <a:rPr lang="en-GB" sz="600" dirty="0" smtClean="0"/>
              <a:t>crank (W)</a:t>
            </a:r>
            <a:endParaRPr lang="en-GB" sz="600" dirty="0"/>
          </a:p>
        </p:txBody>
      </p:sp>
      <p:sp>
        <p:nvSpPr>
          <p:cNvPr id="388" name="Rounded Rectangle 387"/>
          <p:cNvSpPr/>
          <p:nvPr/>
        </p:nvSpPr>
        <p:spPr>
          <a:xfrm>
            <a:off x="10862158" y="4293413"/>
            <a:ext cx="1069193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/>
              <a:t>Average </a:t>
            </a:r>
            <a:r>
              <a:rPr lang="en-GB" sz="600" dirty="0" smtClean="0"/>
              <a:t>power demand </a:t>
            </a:r>
            <a:r>
              <a:rPr lang="en-GB" sz="600" dirty="0"/>
              <a:t>at crank from Electrics (W)</a:t>
            </a:r>
          </a:p>
          <a:p>
            <a:pPr algn="ctr"/>
            <a:r>
              <a:rPr lang="en-GB" sz="600" dirty="0" smtClean="0"/>
              <a:t>(including </a:t>
            </a:r>
            <a:r>
              <a:rPr lang="en-GB" sz="600" dirty="0"/>
              <a:t>HVAC electrics</a:t>
            </a:r>
            <a:r>
              <a:rPr lang="en-GB" sz="600" dirty="0" smtClean="0"/>
              <a:t>)</a:t>
            </a:r>
            <a:endParaRPr lang="en-GB" sz="600" dirty="0"/>
          </a:p>
        </p:txBody>
      </p:sp>
      <p:cxnSp>
        <p:nvCxnSpPr>
          <p:cNvPr id="195" name="Elbow Connector 194"/>
          <p:cNvCxnSpPr>
            <a:stCxn id="202" idx="3"/>
            <a:endCxn id="388" idx="1"/>
          </p:cNvCxnSpPr>
          <p:nvPr/>
        </p:nvCxnSpPr>
        <p:spPr>
          <a:xfrm>
            <a:off x="3225683" y="2151419"/>
            <a:ext cx="7636475" cy="2279817"/>
          </a:xfrm>
          <a:prstGeom prst="bentConnector3">
            <a:avLst>
              <a:gd name="adj1" fmla="val 1456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5" name="Group 494"/>
          <p:cNvGrpSpPr/>
          <p:nvPr/>
        </p:nvGrpSpPr>
        <p:grpSpPr>
          <a:xfrm>
            <a:off x="6443791" y="1773256"/>
            <a:ext cx="171490" cy="307424"/>
            <a:chOff x="2119626" y="1550074"/>
            <a:chExt cx="171490" cy="307424"/>
          </a:xfrm>
        </p:grpSpPr>
        <p:pic>
          <p:nvPicPr>
            <p:cNvPr id="496" name="Picture 495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143313" y="1550074"/>
              <a:ext cx="147803" cy="307424"/>
            </a:xfrm>
            <a:prstGeom prst="rect">
              <a:avLst/>
            </a:prstGeom>
          </p:spPr>
        </p:pic>
        <p:sp>
          <p:nvSpPr>
            <p:cNvPr id="497" name="Oval 496"/>
            <p:cNvSpPr/>
            <p:nvPr/>
          </p:nvSpPr>
          <p:spPr>
            <a:xfrm flipH="1" flipV="1">
              <a:off x="2120740" y="161911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8" name="Oval 497"/>
            <p:cNvSpPr/>
            <p:nvPr/>
          </p:nvSpPr>
          <p:spPr>
            <a:xfrm flipH="1" flipV="1">
              <a:off x="2119626" y="172479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99" name="Group 498"/>
          <p:cNvGrpSpPr/>
          <p:nvPr/>
        </p:nvGrpSpPr>
        <p:grpSpPr>
          <a:xfrm>
            <a:off x="6433508" y="3205752"/>
            <a:ext cx="171490" cy="307424"/>
            <a:chOff x="2119626" y="1550074"/>
            <a:chExt cx="171490" cy="307424"/>
          </a:xfrm>
        </p:grpSpPr>
        <p:pic>
          <p:nvPicPr>
            <p:cNvPr id="500" name="Picture 499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143313" y="1550074"/>
              <a:ext cx="147803" cy="307424"/>
            </a:xfrm>
            <a:prstGeom prst="rect">
              <a:avLst/>
            </a:prstGeom>
          </p:spPr>
        </p:pic>
        <p:sp>
          <p:nvSpPr>
            <p:cNvPr id="501" name="Oval 500"/>
            <p:cNvSpPr/>
            <p:nvPr/>
          </p:nvSpPr>
          <p:spPr>
            <a:xfrm flipH="1" flipV="1">
              <a:off x="2120740" y="161911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2" name="Oval 501"/>
            <p:cNvSpPr/>
            <p:nvPr/>
          </p:nvSpPr>
          <p:spPr>
            <a:xfrm flipH="1" flipV="1">
              <a:off x="2119626" y="172479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03" name="Group 502"/>
          <p:cNvGrpSpPr/>
          <p:nvPr/>
        </p:nvGrpSpPr>
        <p:grpSpPr>
          <a:xfrm>
            <a:off x="6429288" y="3728099"/>
            <a:ext cx="171490" cy="307424"/>
            <a:chOff x="2119626" y="1550074"/>
            <a:chExt cx="171490" cy="307424"/>
          </a:xfrm>
        </p:grpSpPr>
        <p:pic>
          <p:nvPicPr>
            <p:cNvPr id="504" name="Picture 50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143313" y="1550074"/>
              <a:ext cx="147803" cy="307424"/>
            </a:xfrm>
            <a:prstGeom prst="rect">
              <a:avLst/>
            </a:prstGeom>
          </p:spPr>
        </p:pic>
        <p:sp>
          <p:nvSpPr>
            <p:cNvPr id="505" name="Oval 504"/>
            <p:cNvSpPr/>
            <p:nvPr/>
          </p:nvSpPr>
          <p:spPr>
            <a:xfrm flipH="1" flipV="1">
              <a:off x="2120740" y="161911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6" name="Oval 505"/>
            <p:cNvSpPr/>
            <p:nvPr/>
          </p:nvSpPr>
          <p:spPr>
            <a:xfrm flipH="1" flipV="1">
              <a:off x="2119626" y="172479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508" name="Straight Arrow Connector 507"/>
          <p:cNvCxnSpPr>
            <a:stCxn id="496" idx="3"/>
            <a:endCxn id="304" idx="1"/>
          </p:cNvCxnSpPr>
          <p:nvPr/>
        </p:nvCxnSpPr>
        <p:spPr>
          <a:xfrm>
            <a:off x="6615281" y="1926968"/>
            <a:ext cx="56645" cy="70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10" name="Straight Arrow Connector 509"/>
          <p:cNvCxnSpPr>
            <a:stCxn id="500" idx="3"/>
            <a:endCxn id="251" idx="1"/>
          </p:cNvCxnSpPr>
          <p:nvPr/>
        </p:nvCxnSpPr>
        <p:spPr>
          <a:xfrm flipV="1">
            <a:off x="6604998" y="3357506"/>
            <a:ext cx="52822" cy="19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12" name="Straight Arrow Connector 511"/>
          <p:cNvCxnSpPr>
            <a:stCxn id="504" idx="3"/>
            <a:endCxn id="302" idx="1"/>
          </p:cNvCxnSpPr>
          <p:nvPr/>
        </p:nvCxnSpPr>
        <p:spPr>
          <a:xfrm flipV="1">
            <a:off x="6600778" y="3881181"/>
            <a:ext cx="56273" cy="6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18" name="Elbow Connector 517"/>
          <p:cNvCxnSpPr>
            <a:stCxn id="9" idx="3"/>
            <a:endCxn id="501" idx="6"/>
          </p:cNvCxnSpPr>
          <p:nvPr/>
        </p:nvCxnSpPr>
        <p:spPr>
          <a:xfrm>
            <a:off x="5319372" y="1608892"/>
            <a:ext cx="1115250" cy="1696956"/>
          </a:xfrm>
          <a:prstGeom prst="bentConnector3">
            <a:avLst>
              <a:gd name="adj1" fmla="val 89673"/>
            </a:avLst>
          </a:prstGeom>
          <a:noFill/>
          <a:ln w="6350" cap="flat" cmpd="sng" algn="ctr">
            <a:solidFill>
              <a:srgbClr val="469C23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21" name="Elbow Connector 520"/>
          <p:cNvCxnSpPr>
            <a:stCxn id="9" idx="3"/>
            <a:endCxn id="505" idx="6"/>
          </p:cNvCxnSpPr>
          <p:nvPr/>
        </p:nvCxnSpPr>
        <p:spPr>
          <a:xfrm>
            <a:off x="5319372" y="1608892"/>
            <a:ext cx="1111030" cy="2219303"/>
          </a:xfrm>
          <a:prstGeom prst="bentConnector3">
            <a:avLst>
              <a:gd name="adj1" fmla="val 89823"/>
            </a:avLst>
          </a:prstGeom>
          <a:noFill/>
          <a:ln w="6350" cap="flat" cmpd="sng" algn="ctr">
            <a:solidFill>
              <a:srgbClr val="469C23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32" name="Elbow Connector 531"/>
          <p:cNvCxnSpPr>
            <a:stCxn id="234" idx="3"/>
            <a:endCxn id="498" idx="6"/>
          </p:cNvCxnSpPr>
          <p:nvPr/>
        </p:nvCxnSpPr>
        <p:spPr>
          <a:xfrm flipV="1">
            <a:off x="5950509" y="1979032"/>
            <a:ext cx="493282" cy="74"/>
          </a:xfrm>
          <a:prstGeom prst="bentConnector3">
            <a:avLst>
              <a:gd name="adj1" fmla="val 50000"/>
            </a:avLst>
          </a:prstGeom>
          <a:noFill/>
          <a:ln w="6350" cap="flat" cmpd="sng" algn="ctr">
            <a:solidFill>
              <a:srgbClr val="000000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86" name="Rounded Rectangle 285"/>
          <p:cNvSpPr/>
          <p:nvPr/>
        </p:nvSpPr>
        <p:spPr>
          <a:xfrm>
            <a:off x="10858284" y="976139"/>
            <a:ext cx="1069193" cy="275645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Over-run Flag</a:t>
            </a:r>
            <a:endParaRPr lang="en-GB" sz="600" dirty="0"/>
          </a:p>
        </p:txBody>
      </p:sp>
      <p:cxnSp>
        <p:nvCxnSpPr>
          <p:cNvPr id="5" name="Elbow Connector 4"/>
          <p:cNvCxnSpPr>
            <a:stCxn id="9" idx="3"/>
            <a:endCxn id="286" idx="1"/>
          </p:cNvCxnSpPr>
          <p:nvPr/>
        </p:nvCxnSpPr>
        <p:spPr>
          <a:xfrm flipV="1">
            <a:off x="5319372" y="1113962"/>
            <a:ext cx="5538912" cy="494930"/>
          </a:xfrm>
          <a:prstGeom prst="bentConnector3">
            <a:avLst>
              <a:gd name="adj1" fmla="val 10725"/>
            </a:avLst>
          </a:prstGeom>
          <a:noFill/>
          <a:ln w="6350" cap="flat" cmpd="sng" algn="ctr">
            <a:solidFill>
              <a:srgbClr val="469C23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88" name="Rounded Rectangle 287"/>
          <p:cNvSpPr/>
          <p:nvPr/>
        </p:nvSpPr>
        <p:spPr>
          <a:xfrm>
            <a:off x="5314852" y="2615346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</a:t>
            </a:r>
            <a:r>
              <a:rPr lang="en-GB" sz="700" dirty="0" smtClean="0">
                <a:solidFill>
                  <a:srgbClr val="000000"/>
                </a:solidFill>
              </a:rPr>
              <a:t>5</a:t>
            </a:r>
            <a:endParaRPr lang="en-GB" sz="700" dirty="0">
              <a:solidFill>
                <a:srgbClr val="000000"/>
              </a:solidFill>
            </a:endParaRPr>
          </a:p>
        </p:txBody>
      </p:sp>
      <p:sp>
        <p:nvSpPr>
          <p:cNvPr id="289" name="Rounded Rectangle 288"/>
          <p:cNvSpPr/>
          <p:nvPr/>
        </p:nvSpPr>
        <p:spPr>
          <a:xfrm>
            <a:off x="6144911" y="2580607"/>
            <a:ext cx="824887" cy="26371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Alternator Generation power at crank (Overrun) </a:t>
            </a:r>
            <a:endParaRPr lang="en-GB" sz="600" dirty="0"/>
          </a:p>
        </p:txBody>
      </p:sp>
      <p:sp>
        <p:nvSpPr>
          <p:cNvPr id="303" name="TextBox 302"/>
          <p:cNvSpPr txBox="1"/>
          <p:nvPr/>
        </p:nvSpPr>
        <p:spPr>
          <a:xfrm>
            <a:off x="6723077" y="2897705"/>
            <a:ext cx="248174" cy="18466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600" dirty="0" smtClean="0"/>
              <a:t>-1</a:t>
            </a:r>
            <a:endParaRPr lang="en-GB" sz="600" dirty="0"/>
          </a:p>
        </p:txBody>
      </p:sp>
      <p:grpSp>
        <p:nvGrpSpPr>
          <p:cNvPr id="310" name="Group 309"/>
          <p:cNvGrpSpPr/>
          <p:nvPr/>
        </p:nvGrpSpPr>
        <p:grpSpPr>
          <a:xfrm>
            <a:off x="7129636" y="2610717"/>
            <a:ext cx="171490" cy="307424"/>
            <a:chOff x="2119626" y="1550074"/>
            <a:chExt cx="171490" cy="307424"/>
          </a:xfrm>
        </p:grpSpPr>
        <p:pic>
          <p:nvPicPr>
            <p:cNvPr id="314" name="Picture 31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143313" y="1550074"/>
              <a:ext cx="147803" cy="307424"/>
            </a:xfrm>
            <a:prstGeom prst="rect">
              <a:avLst/>
            </a:prstGeom>
          </p:spPr>
        </p:pic>
        <p:sp>
          <p:nvSpPr>
            <p:cNvPr id="317" name="Oval 316"/>
            <p:cNvSpPr/>
            <p:nvPr/>
          </p:nvSpPr>
          <p:spPr>
            <a:xfrm flipH="1" flipV="1">
              <a:off x="2120740" y="161911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9" name="Oval 318"/>
            <p:cNvSpPr/>
            <p:nvPr/>
          </p:nvSpPr>
          <p:spPr>
            <a:xfrm flipH="1" flipV="1">
              <a:off x="2119626" y="172479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8" name="Elbow Connector 7"/>
          <p:cNvCxnSpPr>
            <a:stCxn id="289" idx="3"/>
            <a:endCxn id="317" idx="6"/>
          </p:cNvCxnSpPr>
          <p:nvPr/>
        </p:nvCxnSpPr>
        <p:spPr>
          <a:xfrm flipV="1">
            <a:off x="6969798" y="2710813"/>
            <a:ext cx="160952" cy="165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2" name="Elbow Connector 11"/>
          <p:cNvCxnSpPr>
            <a:stCxn id="303" idx="3"/>
            <a:endCxn id="319" idx="6"/>
          </p:cNvCxnSpPr>
          <p:nvPr/>
        </p:nvCxnSpPr>
        <p:spPr>
          <a:xfrm flipV="1">
            <a:off x="6971251" y="2816493"/>
            <a:ext cx="158385" cy="17354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4" name="Elbow Connector 13"/>
          <p:cNvCxnSpPr>
            <a:stCxn id="314" idx="3"/>
            <a:endCxn id="26" idx="2"/>
          </p:cNvCxnSpPr>
          <p:nvPr/>
        </p:nvCxnSpPr>
        <p:spPr>
          <a:xfrm flipV="1">
            <a:off x="7301126" y="2448557"/>
            <a:ext cx="190309" cy="31587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9" name="Elbow Connector 18"/>
          <p:cNvCxnSpPr>
            <a:stCxn id="314" idx="3"/>
            <a:endCxn id="320" idx="0"/>
          </p:cNvCxnSpPr>
          <p:nvPr/>
        </p:nvCxnSpPr>
        <p:spPr>
          <a:xfrm>
            <a:off x="7301126" y="2764429"/>
            <a:ext cx="190720" cy="164748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1" name="Elbow Connector 20"/>
          <p:cNvCxnSpPr>
            <a:stCxn id="280" idx="3"/>
            <a:endCxn id="502" idx="6"/>
          </p:cNvCxnSpPr>
          <p:nvPr/>
        </p:nvCxnSpPr>
        <p:spPr>
          <a:xfrm>
            <a:off x="6318391" y="3357505"/>
            <a:ext cx="115117" cy="54023"/>
          </a:xfrm>
          <a:prstGeom prst="bentConnector3">
            <a:avLst>
              <a:gd name="adj1" fmla="val 19836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4" name="Elbow Connector 23"/>
          <p:cNvCxnSpPr>
            <a:endCxn id="506" idx="6"/>
          </p:cNvCxnSpPr>
          <p:nvPr/>
        </p:nvCxnSpPr>
        <p:spPr>
          <a:xfrm>
            <a:off x="6312964" y="3908937"/>
            <a:ext cx="116324" cy="24938"/>
          </a:xfrm>
          <a:prstGeom prst="bentConnector3">
            <a:avLst>
              <a:gd name="adj1" fmla="val 15174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pic>
        <p:nvPicPr>
          <p:cNvPr id="26" name="Picture 2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420699" y="2220632"/>
            <a:ext cx="141471" cy="227925"/>
          </a:xfrm>
          <a:prstGeom prst="rect">
            <a:avLst/>
          </a:prstGeom>
        </p:spPr>
      </p:pic>
      <p:pic>
        <p:nvPicPr>
          <p:cNvPr id="320" name="Picture 31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421110" y="2929177"/>
            <a:ext cx="141471" cy="227925"/>
          </a:xfrm>
          <a:prstGeom prst="rect">
            <a:avLst/>
          </a:prstGeom>
        </p:spPr>
      </p:pic>
      <p:grpSp>
        <p:nvGrpSpPr>
          <p:cNvPr id="348" name="Group 347"/>
          <p:cNvGrpSpPr/>
          <p:nvPr/>
        </p:nvGrpSpPr>
        <p:grpSpPr>
          <a:xfrm>
            <a:off x="7838113" y="3904534"/>
            <a:ext cx="177402" cy="263401"/>
            <a:chOff x="1426057" y="1874219"/>
            <a:chExt cx="177402" cy="263401"/>
          </a:xfrm>
        </p:grpSpPr>
        <p:pic>
          <p:nvPicPr>
            <p:cNvPr id="389" name="Picture 38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442492" y="1874219"/>
              <a:ext cx="160967" cy="263401"/>
            </a:xfrm>
            <a:prstGeom prst="rect">
              <a:avLst/>
            </a:prstGeom>
          </p:spPr>
        </p:pic>
        <p:sp>
          <p:nvSpPr>
            <p:cNvPr id="452" name="Oval 451"/>
            <p:cNvSpPr/>
            <p:nvPr/>
          </p:nvSpPr>
          <p:spPr>
            <a:xfrm flipH="1" flipV="1">
              <a:off x="1427171" y="192454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4" name="Oval 453"/>
            <p:cNvSpPr/>
            <p:nvPr/>
          </p:nvSpPr>
          <p:spPr>
            <a:xfrm flipH="1" flipV="1">
              <a:off x="1426057" y="203022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56" name="Group 455"/>
          <p:cNvGrpSpPr/>
          <p:nvPr/>
        </p:nvGrpSpPr>
        <p:grpSpPr>
          <a:xfrm>
            <a:off x="8133823" y="1503686"/>
            <a:ext cx="177402" cy="263401"/>
            <a:chOff x="1426057" y="1874219"/>
            <a:chExt cx="177402" cy="263401"/>
          </a:xfrm>
        </p:grpSpPr>
        <p:pic>
          <p:nvPicPr>
            <p:cNvPr id="457" name="Picture 45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442492" y="1874219"/>
              <a:ext cx="160967" cy="263401"/>
            </a:xfrm>
            <a:prstGeom prst="rect">
              <a:avLst/>
            </a:prstGeom>
          </p:spPr>
        </p:pic>
        <p:sp>
          <p:nvSpPr>
            <p:cNvPr id="458" name="Oval 457"/>
            <p:cNvSpPr/>
            <p:nvPr/>
          </p:nvSpPr>
          <p:spPr>
            <a:xfrm flipH="1" flipV="1">
              <a:off x="1427171" y="192454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9" name="Oval 458"/>
            <p:cNvSpPr/>
            <p:nvPr/>
          </p:nvSpPr>
          <p:spPr>
            <a:xfrm flipH="1" flipV="1">
              <a:off x="1426057" y="203022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60" name="Group 459"/>
          <p:cNvGrpSpPr/>
          <p:nvPr/>
        </p:nvGrpSpPr>
        <p:grpSpPr>
          <a:xfrm>
            <a:off x="10114963" y="2488893"/>
            <a:ext cx="177402" cy="263401"/>
            <a:chOff x="1426057" y="1874219"/>
            <a:chExt cx="177402" cy="263401"/>
          </a:xfrm>
        </p:grpSpPr>
        <p:pic>
          <p:nvPicPr>
            <p:cNvPr id="461" name="Picture 46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442492" y="1874219"/>
              <a:ext cx="160967" cy="263401"/>
            </a:xfrm>
            <a:prstGeom prst="rect">
              <a:avLst/>
            </a:prstGeom>
          </p:spPr>
        </p:pic>
        <p:sp>
          <p:nvSpPr>
            <p:cNvPr id="462" name="Oval 461"/>
            <p:cNvSpPr/>
            <p:nvPr/>
          </p:nvSpPr>
          <p:spPr>
            <a:xfrm flipH="1" flipV="1">
              <a:off x="1427171" y="192454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3" name="Oval 462"/>
            <p:cNvSpPr/>
            <p:nvPr/>
          </p:nvSpPr>
          <p:spPr>
            <a:xfrm flipH="1" flipV="1">
              <a:off x="1426057" y="203022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64" name="Group 463"/>
          <p:cNvGrpSpPr/>
          <p:nvPr/>
        </p:nvGrpSpPr>
        <p:grpSpPr>
          <a:xfrm>
            <a:off x="10106433" y="3996733"/>
            <a:ext cx="177402" cy="263401"/>
            <a:chOff x="1426057" y="1874219"/>
            <a:chExt cx="177402" cy="263401"/>
          </a:xfrm>
        </p:grpSpPr>
        <p:pic>
          <p:nvPicPr>
            <p:cNvPr id="465" name="Picture 46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442492" y="1874219"/>
              <a:ext cx="160967" cy="263401"/>
            </a:xfrm>
            <a:prstGeom prst="rect">
              <a:avLst/>
            </a:prstGeom>
          </p:spPr>
        </p:pic>
        <p:sp>
          <p:nvSpPr>
            <p:cNvPr id="466" name="Oval 465"/>
            <p:cNvSpPr/>
            <p:nvPr/>
          </p:nvSpPr>
          <p:spPr>
            <a:xfrm flipH="1" flipV="1">
              <a:off x="1427171" y="192454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7" name="Oval 466"/>
            <p:cNvSpPr/>
            <p:nvPr/>
          </p:nvSpPr>
          <p:spPr>
            <a:xfrm flipH="1" flipV="1">
              <a:off x="1426057" y="203022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78" name="Rounded Rectangle 477"/>
          <p:cNvSpPr/>
          <p:nvPr/>
        </p:nvSpPr>
        <p:spPr>
          <a:xfrm>
            <a:off x="10867678" y="1493691"/>
            <a:ext cx="1069193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Smart Electrical and Pneumatics:</a:t>
            </a:r>
          </a:p>
          <a:p>
            <a:pPr algn="ctr"/>
            <a:r>
              <a:rPr lang="en-GB" sz="600" dirty="0" smtClean="0"/>
              <a:t>Compressor Flag</a:t>
            </a:r>
            <a:endParaRPr lang="en-GB" sz="600" dirty="0"/>
          </a:p>
        </p:txBody>
      </p:sp>
      <p:sp>
        <p:nvSpPr>
          <p:cNvPr id="479" name="Rounded Rectangle 478"/>
          <p:cNvSpPr/>
          <p:nvPr/>
        </p:nvSpPr>
        <p:spPr>
          <a:xfrm>
            <a:off x="10861890" y="4598749"/>
            <a:ext cx="1069193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Smart Pneumatics only:</a:t>
            </a:r>
          </a:p>
          <a:p>
            <a:pPr algn="ctr"/>
            <a:r>
              <a:rPr lang="en-GB" sz="600" dirty="0" smtClean="0"/>
              <a:t>Compressor Flag</a:t>
            </a:r>
            <a:endParaRPr lang="en-GB" sz="600" dirty="0"/>
          </a:p>
        </p:txBody>
      </p:sp>
      <p:cxnSp>
        <p:nvCxnSpPr>
          <p:cNvPr id="87" name="Elbow Connector 86"/>
          <p:cNvCxnSpPr>
            <a:stCxn id="350" idx="3"/>
            <a:endCxn id="479" idx="1"/>
          </p:cNvCxnSpPr>
          <p:nvPr/>
        </p:nvCxnSpPr>
        <p:spPr>
          <a:xfrm>
            <a:off x="8817281" y="4278386"/>
            <a:ext cx="2044609" cy="458186"/>
          </a:xfrm>
          <a:prstGeom prst="bentConnector3">
            <a:avLst>
              <a:gd name="adj1" fmla="val 21960"/>
            </a:avLst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Elbow Connector 5"/>
          <p:cNvCxnSpPr>
            <a:stCxn id="355" idx="3"/>
            <a:endCxn id="478" idx="1"/>
          </p:cNvCxnSpPr>
          <p:nvPr/>
        </p:nvCxnSpPr>
        <p:spPr>
          <a:xfrm flipV="1">
            <a:off x="9133134" y="1631514"/>
            <a:ext cx="1734544" cy="354566"/>
          </a:xfrm>
          <a:prstGeom prst="bentConnector3">
            <a:avLst>
              <a:gd name="adj1" fmla="val 17108"/>
            </a:avLst>
          </a:prstGeom>
          <a:noFill/>
          <a:ln w="6350" cap="flat" cmpd="sng" algn="ctr">
            <a:solidFill>
              <a:srgbClr val="469C23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322" name="Group 321"/>
          <p:cNvGrpSpPr/>
          <p:nvPr/>
        </p:nvGrpSpPr>
        <p:grpSpPr>
          <a:xfrm>
            <a:off x="6132327" y="3804277"/>
            <a:ext cx="177402" cy="263401"/>
            <a:chOff x="1426057" y="1874219"/>
            <a:chExt cx="177402" cy="263401"/>
          </a:xfrm>
        </p:grpSpPr>
        <p:pic>
          <p:nvPicPr>
            <p:cNvPr id="325" name="Picture 32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442492" y="1874219"/>
              <a:ext cx="160967" cy="263401"/>
            </a:xfrm>
            <a:prstGeom prst="rect">
              <a:avLst/>
            </a:prstGeom>
          </p:spPr>
        </p:pic>
        <p:sp>
          <p:nvSpPr>
            <p:cNvPr id="326" name="Oval 325"/>
            <p:cNvSpPr/>
            <p:nvPr/>
          </p:nvSpPr>
          <p:spPr>
            <a:xfrm flipH="1" flipV="1">
              <a:off x="1427171" y="192454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8" name="Oval 327"/>
            <p:cNvSpPr/>
            <p:nvPr/>
          </p:nvSpPr>
          <p:spPr>
            <a:xfrm flipH="1" flipV="1">
              <a:off x="1426057" y="203022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450" name="Straight Arrow Connector 449"/>
          <p:cNvCxnSpPr/>
          <p:nvPr/>
        </p:nvCxnSpPr>
        <p:spPr>
          <a:xfrm flipV="1">
            <a:off x="3306749" y="3223143"/>
            <a:ext cx="138960" cy="46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469" name="Group 468"/>
          <p:cNvGrpSpPr/>
          <p:nvPr/>
        </p:nvGrpSpPr>
        <p:grpSpPr>
          <a:xfrm>
            <a:off x="3435505" y="2948428"/>
            <a:ext cx="271228" cy="533339"/>
            <a:chOff x="3704809" y="3042615"/>
            <a:chExt cx="271228" cy="715121"/>
          </a:xfrm>
        </p:grpSpPr>
        <p:grpSp>
          <p:nvGrpSpPr>
            <p:cNvPr id="470" name="Group 469"/>
            <p:cNvGrpSpPr/>
            <p:nvPr/>
          </p:nvGrpSpPr>
          <p:grpSpPr>
            <a:xfrm>
              <a:off x="3715254" y="3042615"/>
              <a:ext cx="206993" cy="715121"/>
              <a:chOff x="3715254" y="3054491"/>
              <a:chExt cx="206993" cy="715121"/>
            </a:xfrm>
          </p:grpSpPr>
          <p:sp>
            <p:nvSpPr>
              <p:cNvPr id="484" name="Rectangle 483"/>
              <p:cNvSpPr/>
              <p:nvPr/>
            </p:nvSpPr>
            <p:spPr>
              <a:xfrm>
                <a:off x="3747492" y="3054491"/>
                <a:ext cx="174755" cy="715121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87" name="Oval 486"/>
              <p:cNvSpPr/>
              <p:nvPr/>
            </p:nvSpPr>
            <p:spPr>
              <a:xfrm flipH="1" flipV="1">
                <a:off x="3717236" y="3146077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91" name="Oval 490"/>
              <p:cNvSpPr/>
              <p:nvPr/>
            </p:nvSpPr>
            <p:spPr>
              <a:xfrm flipH="1" flipV="1">
                <a:off x="3715254" y="3381605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93" name="Oval 492"/>
              <p:cNvSpPr/>
              <p:nvPr/>
            </p:nvSpPr>
            <p:spPr>
              <a:xfrm flipH="1" flipV="1">
                <a:off x="3719210" y="3623073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471" name="TextBox 470"/>
            <p:cNvSpPr txBox="1"/>
            <p:nvPr/>
          </p:nvSpPr>
          <p:spPr>
            <a:xfrm>
              <a:off x="3704809" y="3076170"/>
              <a:ext cx="271228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 smtClean="0"/>
                <a:t>yes</a:t>
              </a:r>
              <a:endParaRPr lang="en-GB" sz="500" dirty="0"/>
            </a:p>
          </p:txBody>
        </p:sp>
        <p:sp>
          <p:nvSpPr>
            <p:cNvPr id="473" name="TextBox 472"/>
            <p:cNvSpPr txBox="1"/>
            <p:nvPr/>
          </p:nvSpPr>
          <p:spPr>
            <a:xfrm>
              <a:off x="3706168" y="3559786"/>
              <a:ext cx="251992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 smtClean="0"/>
                <a:t>no</a:t>
              </a:r>
              <a:endParaRPr lang="en-GB" sz="500" dirty="0"/>
            </a:p>
          </p:txBody>
        </p:sp>
        <p:cxnSp>
          <p:nvCxnSpPr>
            <p:cNvPr id="474" name="Straight Connector 473"/>
            <p:cNvCxnSpPr>
              <a:stCxn id="491" idx="2"/>
            </p:cNvCxnSpPr>
            <p:nvPr/>
          </p:nvCxnSpPr>
          <p:spPr>
            <a:xfrm flipV="1">
              <a:off x="3760973" y="3400175"/>
              <a:ext cx="71191" cy="60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75" name="Straight Connector 474"/>
            <p:cNvCxnSpPr/>
            <p:nvPr/>
          </p:nvCxnSpPr>
          <p:spPr>
            <a:xfrm flipV="1">
              <a:off x="3832164" y="3361599"/>
              <a:ext cx="0" cy="3857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76" name="Straight Connector 475"/>
            <p:cNvCxnSpPr/>
            <p:nvPr/>
          </p:nvCxnSpPr>
          <p:spPr>
            <a:xfrm flipV="1">
              <a:off x="3830183" y="3407122"/>
              <a:ext cx="0" cy="3857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20" name="Elbow Connector 19"/>
          <p:cNvCxnSpPr>
            <a:stCxn id="202" idx="3"/>
            <a:endCxn id="473" idx="1"/>
          </p:cNvCxnSpPr>
          <p:nvPr/>
        </p:nvCxnSpPr>
        <p:spPr>
          <a:xfrm>
            <a:off x="3225683" y="2151419"/>
            <a:ext cx="211181" cy="124584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4" name="Straight Arrow Connector 513"/>
          <p:cNvCxnSpPr>
            <a:stCxn id="515" idx="3"/>
            <a:endCxn id="516" idx="1"/>
          </p:cNvCxnSpPr>
          <p:nvPr/>
        </p:nvCxnSpPr>
        <p:spPr>
          <a:xfrm>
            <a:off x="1375307" y="3035436"/>
            <a:ext cx="201723" cy="24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15" name="Rounded Rectangle 514"/>
          <p:cNvSpPr/>
          <p:nvPr/>
        </p:nvSpPr>
        <p:spPr>
          <a:xfrm>
            <a:off x="746971" y="2940741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</a:t>
            </a:r>
            <a:r>
              <a:rPr lang="en-GB" sz="700" dirty="0" smtClean="0">
                <a:solidFill>
                  <a:srgbClr val="000000"/>
                </a:solidFill>
              </a:rPr>
              <a:t>5</a:t>
            </a:r>
            <a:endParaRPr lang="en-GB" sz="700" dirty="0">
              <a:solidFill>
                <a:srgbClr val="000000"/>
              </a:solidFill>
            </a:endParaRPr>
          </a:p>
        </p:txBody>
      </p:sp>
      <p:sp>
        <p:nvSpPr>
          <p:cNvPr id="516" name="Rounded Rectangle 515"/>
          <p:cNvSpPr/>
          <p:nvPr/>
        </p:nvSpPr>
        <p:spPr>
          <a:xfrm>
            <a:off x="1577030" y="2906002"/>
            <a:ext cx="824887" cy="26371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Max Alternator Generation power at crank (Traction) </a:t>
            </a:r>
            <a:endParaRPr lang="en-GB" sz="600" dirty="0"/>
          </a:p>
        </p:txBody>
      </p:sp>
      <p:cxnSp>
        <p:nvCxnSpPr>
          <p:cNvPr id="517" name="Straight Arrow Connector 516"/>
          <p:cNvCxnSpPr>
            <a:stCxn id="516" idx="3"/>
            <a:endCxn id="471" idx="1"/>
          </p:cNvCxnSpPr>
          <p:nvPr/>
        </p:nvCxnSpPr>
        <p:spPr>
          <a:xfrm flipV="1">
            <a:off x="2401917" y="3036577"/>
            <a:ext cx="1033588" cy="12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23" name="TextBox 522"/>
          <p:cNvSpPr txBox="1"/>
          <p:nvPr/>
        </p:nvSpPr>
        <p:spPr>
          <a:xfrm>
            <a:off x="3055239" y="2234822"/>
            <a:ext cx="179919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S 1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527" name="TextBox 526"/>
          <p:cNvSpPr txBox="1"/>
          <p:nvPr/>
        </p:nvSpPr>
        <p:spPr>
          <a:xfrm>
            <a:off x="3467764" y="2109597"/>
            <a:ext cx="179919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S 2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528" name="TextBox 527"/>
          <p:cNvSpPr txBox="1"/>
          <p:nvPr/>
        </p:nvSpPr>
        <p:spPr>
          <a:xfrm>
            <a:off x="3423489" y="2787340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SW 1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529" name="TextBox 528"/>
          <p:cNvSpPr txBox="1"/>
          <p:nvPr/>
        </p:nvSpPr>
        <p:spPr>
          <a:xfrm>
            <a:off x="4487128" y="1396703"/>
            <a:ext cx="179919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S 3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530" name="TextBox 529"/>
          <p:cNvSpPr txBox="1"/>
          <p:nvPr/>
        </p:nvSpPr>
        <p:spPr>
          <a:xfrm>
            <a:off x="4953604" y="1364546"/>
            <a:ext cx="242214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VC 0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531" name="TextBox 530"/>
          <p:cNvSpPr txBox="1"/>
          <p:nvPr/>
        </p:nvSpPr>
        <p:spPr>
          <a:xfrm>
            <a:off x="5767843" y="1617263"/>
            <a:ext cx="179919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S 4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533" name="TextBox 532"/>
          <p:cNvSpPr txBox="1"/>
          <p:nvPr/>
        </p:nvSpPr>
        <p:spPr>
          <a:xfrm>
            <a:off x="6448995" y="1633556"/>
            <a:ext cx="179919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S 5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534" name="TextBox 533"/>
          <p:cNvSpPr txBox="1"/>
          <p:nvPr/>
        </p:nvSpPr>
        <p:spPr>
          <a:xfrm>
            <a:off x="6115960" y="3047010"/>
            <a:ext cx="179919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S 6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535" name="TextBox 534"/>
          <p:cNvSpPr txBox="1"/>
          <p:nvPr/>
        </p:nvSpPr>
        <p:spPr>
          <a:xfrm>
            <a:off x="6433508" y="3060808"/>
            <a:ext cx="181037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S 7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536" name="TextBox 535"/>
          <p:cNvSpPr txBox="1"/>
          <p:nvPr/>
        </p:nvSpPr>
        <p:spPr>
          <a:xfrm>
            <a:off x="6032572" y="3974448"/>
            <a:ext cx="179919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S 8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537" name="TextBox 536"/>
          <p:cNvSpPr txBox="1"/>
          <p:nvPr/>
        </p:nvSpPr>
        <p:spPr>
          <a:xfrm>
            <a:off x="6425079" y="3975517"/>
            <a:ext cx="179919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S 9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539" name="TextBox 538"/>
          <p:cNvSpPr txBox="1"/>
          <p:nvPr/>
        </p:nvSpPr>
        <p:spPr>
          <a:xfrm>
            <a:off x="7818699" y="3753765"/>
            <a:ext cx="223374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S 13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540" name="TextBox 539"/>
          <p:cNvSpPr txBox="1"/>
          <p:nvPr/>
        </p:nvSpPr>
        <p:spPr>
          <a:xfrm>
            <a:off x="7751529" y="1708705"/>
            <a:ext cx="223374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S 11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541" name="TextBox 540"/>
          <p:cNvSpPr txBox="1"/>
          <p:nvPr/>
        </p:nvSpPr>
        <p:spPr>
          <a:xfrm>
            <a:off x="8111084" y="1358657"/>
            <a:ext cx="223374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S 12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542" name="TextBox 541"/>
          <p:cNvSpPr txBox="1"/>
          <p:nvPr/>
        </p:nvSpPr>
        <p:spPr>
          <a:xfrm>
            <a:off x="7115537" y="2480381"/>
            <a:ext cx="223374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S 10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543" name="TextBox 542"/>
          <p:cNvSpPr txBox="1"/>
          <p:nvPr/>
        </p:nvSpPr>
        <p:spPr>
          <a:xfrm>
            <a:off x="9718221" y="2155520"/>
            <a:ext cx="188656" cy="144073"/>
          </a:xfrm>
          <a:prstGeom prst="rect">
            <a:avLst/>
          </a:prstGeom>
          <a:noFill/>
          <a:ln>
            <a:noFill/>
          </a:ln>
        </p:spPr>
        <p:txBody>
          <a:bodyPr wrap="square" lIns="18000" tIns="18000" rIns="18000" bIns="18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S 14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544" name="TextBox 543"/>
          <p:cNvSpPr txBox="1"/>
          <p:nvPr/>
        </p:nvSpPr>
        <p:spPr>
          <a:xfrm>
            <a:off x="9724841" y="2892850"/>
            <a:ext cx="207572" cy="144073"/>
          </a:xfrm>
          <a:prstGeom prst="rect">
            <a:avLst/>
          </a:prstGeom>
          <a:noFill/>
          <a:ln>
            <a:noFill/>
          </a:ln>
        </p:spPr>
        <p:txBody>
          <a:bodyPr wrap="square" lIns="18000" tIns="18000" rIns="18000" bIns="18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S 15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545" name="TextBox 544"/>
          <p:cNvSpPr txBox="1"/>
          <p:nvPr/>
        </p:nvSpPr>
        <p:spPr>
          <a:xfrm>
            <a:off x="10100194" y="2363451"/>
            <a:ext cx="230914" cy="144073"/>
          </a:xfrm>
          <a:prstGeom prst="rect">
            <a:avLst/>
          </a:prstGeom>
          <a:noFill/>
          <a:ln>
            <a:noFill/>
          </a:ln>
        </p:spPr>
        <p:txBody>
          <a:bodyPr wrap="square" lIns="18000" tIns="18000" rIns="18000" bIns="18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S 16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546" name="TextBox 545"/>
          <p:cNvSpPr txBox="1"/>
          <p:nvPr/>
        </p:nvSpPr>
        <p:spPr>
          <a:xfrm>
            <a:off x="9696094" y="3673456"/>
            <a:ext cx="223374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S 17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547" name="TextBox 546"/>
          <p:cNvSpPr txBox="1"/>
          <p:nvPr/>
        </p:nvSpPr>
        <p:spPr>
          <a:xfrm>
            <a:off x="10094305" y="3855052"/>
            <a:ext cx="223374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S 19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548" name="TextBox 547"/>
          <p:cNvSpPr txBox="1"/>
          <p:nvPr/>
        </p:nvSpPr>
        <p:spPr>
          <a:xfrm>
            <a:off x="9839585" y="4271969"/>
            <a:ext cx="223374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S 18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549" name="TextBox 548"/>
          <p:cNvSpPr txBox="1"/>
          <p:nvPr/>
        </p:nvSpPr>
        <p:spPr>
          <a:xfrm>
            <a:off x="8643176" y="1382935"/>
            <a:ext cx="242214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VC 1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550" name="TextBox 549"/>
          <p:cNvSpPr txBox="1"/>
          <p:nvPr/>
        </p:nvSpPr>
        <p:spPr>
          <a:xfrm>
            <a:off x="8658826" y="1745820"/>
            <a:ext cx="242214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VC 2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551" name="TextBox 550"/>
          <p:cNvSpPr txBox="1"/>
          <p:nvPr/>
        </p:nvSpPr>
        <p:spPr>
          <a:xfrm>
            <a:off x="8252266" y="3793662"/>
            <a:ext cx="242214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VC 3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552" name="TextBox 551"/>
          <p:cNvSpPr txBox="1"/>
          <p:nvPr/>
        </p:nvSpPr>
        <p:spPr>
          <a:xfrm>
            <a:off x="8241577" y="4320567"/>
            <a:ext cx="242214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VC 4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584" name="TextBox 583"/>
          <p:cNvSpPr txBox="1"/>
          <p:nvPr/>
        </p:nvSpPr>
        <p:spPr>
          <a:xfrm>
            <a:off x="7422862" y="2924159"/>
            <a:ext cx="144073" cy="245352"/>
          </a:xfrm>
          <a:prstGeom prst="rect">
            <a:avLst/>
          </a:prstGeom>
          <a:solidFill>
            <a:schemeClr val="bg1"/>
          </a:solidFill>
          <a:ln>
            <a:solidFill>
              <a:schemeClr val="accent5"/>
            </a:solidFill>
          </a:ln>
        </p:spPr>
        <p:txBody>
          <a:bodyPr vert="vert270" wrap="square" lIns="18000" tIns="18000" rIns="18000" bIns="18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Max2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585" name="TextBox 584"/>
          <p:cNvSpPr txBox="1"/>
          <p:nvPr/>
        </p:nvSpPr>
        <p:spPr>
          <a:xfrm>
            <a:off x="7414488" y="2207377"/>
            <a:ext cx="144073" cy="245352"/>
          </a:xfrm>
          <a:prstGeom prst="rect">
            <a:avLst/>
          </a:prstGeom>
          <a:solidFill>
            <a:schemeClr val="bg1"/>
          </a:solidFill>
          <a:ln>
            <a:solidFill>
              <a:schemeClr val="accent5"/>
            </a:solidFill>
          </a:ln>
        </p:spPr>
        <p:txBody>
          <a:bodyPr vert="vert270" wrap="square" lIns="18000" tIns="18000" rIns="18000" bIns="18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Max1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410" name="Rectangle 409"/>
          <p:cNvSpPr/>
          <p:nvPr/>
        </p:nvSpPr>
        <p:spPr>
          <a:xfrm>
            <a:off x="2530166" y="3136208"/>
            <a:ext cx="749504" cy="18756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Smart Electrics</a:t>
            </a:r>
            <a:endParaRPr lang="en-GB" sz="600" dirty="0"/>
          </a:p>
        </p:txBody>
      </p:sp>
      <p:cxnSp>
        <p:nvCxnSpPr>
          <p:cNvPr id="486" name="Elbow Connector 485"/>
          <p:cNvCxnSpPr>
            <a:stCxn id="465" idx="3"/>
            <a:endCxn id="387" idx="1"/>
          </p:cNvCxnSpPr>
          <p:nvPr/>
        </p:nvCxnSpPr>
        <p:spPr>
          <a:xfrm flipV="1">
            <a:off x="10283835" y="3964867"/>
            <a:ext cx="579572" cy="163567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490" name="Group 489"/>
          <p:cNvGrpSpPr/>
          <p:nvPr/>
        </p:nvGrpSpPr>
        <p:grpSpPr>
          <a:xfrm>
            <a:off x="10523872" y="2939442"/>
            <a:ext cx="171490" cy="307424"/>
            <a:chOff x="2119626" y="1550074"/>
            <a:chExt cx="171490" cy="307424"/>
          </a:xfrm>
        </p:grpSpPr>
        <p:pic>
          <p:nvPicPr>
            <p:cNvPr id="492" name="Picture 491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143313" y="1550074"/>
              <a:ext cx="147803" cy="307424"/>
            </a:xfrm>
            <a:prstGeom prst="rect">
              <a:avLst/>
            </a:prstGeom>
          </p:spPr>
        </p:pic>
        <p:sp>
          <p:nvSpPr>
            <p:cNvPr id="494" name="Oval 493"/>
            <p:cNvSpPr/>
            <p:nvPr/>
          </p:nvSpPr>
          <p:spPr>
            <a:xfrm flipH="1" flipV="1">
              <a:off x="2120740" y="161911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7" name="Oval 506"/>
            <p:cNvSpPr/>
            <p:nvPr/>
          </p:nvSpPr>
          <p:spPr>
            <a:xfrm flipH="1" flipV="1">
              <a:off x="2119626" y="172479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09" name="Group 508"/>
          <p:cNvGrpSpPr/>
          <p:nvPr/>
        </p:nvGrpSpPr>
        <p:grpSpPr>
          <a:xfrm>
            <a:off x="10527782" y="2083658"/>
            <a:ext cx="171490" cy="307424"/>
            <a:chOff x="2119626" y="1550074"/>
            <a:chExt cx="171490" cy="307424"/>
          </a:xfrm>
        </p:grpSpPr>
        <p:pic>
          <p:nvPicPr>
            <p:cNvPr id="511" name="Picture 510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143313" y="1550074"/>
              <a:ext cx="147803" cy="307424"/>
            </a:xfrm>
            <a:prstGeom prst="rect">
              <a:avLst/>
            </a:prstGeom>
          </p:spPr>
        </p:pic>
        <p:sp>
          <p:nvSpPr>
            <p:cNvPr id="513" name="Oval 512"/>
            <p:cNvSpPr/>
            <p:nvPr/>
          </p:nvSpPr>
          <p:spPr>
            <a:xfrm flipH="1" flipV="1">
              <a:off x="2120740" y="161911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3" name="Oval 592"/>
            <p:cNvSpPr/>
            <p:nvPr/>
          </p:nvSpPr>
          <p:spPr>
            <a:xfrm flipH="1" flipV="1">
              <a:off x="2119626" y="172479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94" name="TextBox 593"/>
          <p:cNvSpPr txBox="1"/>
          <p:nvPr/>
        </p:nvSpPr>
        <p:spPr>
          <a:xfrm>
            <a:off x="10095416" y="1799643"/>
            <a:ext cx="248174" cy="18466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600" dirty="0" smtClean="0"/>
              <a:t>-1</a:t>
            </a:r>
            <a:endParaRPr lang="en-GB" sz="600" dirty="0"/>
          </a:p>
        </p:txBody>
      </p:sp>
      <p:cxnSp>
        <p:nvCxnSpPr>
          <p:cNvPr id="13" name="Elbow Connector 12"/>
          <p:cNvCxnSpPr>
            <a:stCxn id="594" idx="3"/>
            <a:endCxn id="513" idx="6"/>
          </p:cNvCxnSpPr>
          <p:nvPr/>
        </p:nvCxnSpPr>
        <p:spPr>
          <a:xfrm>
            <a:off x="10343590" y="1891976"/>
            <a:ext cx="185306" cy="291778"/>
          </a:xfrm>
          <a:prstGeom prst="bentConnector3">
            <a:avLst>
              <a:gd name="adj1" fmla="val 37347"/>
            </a:avLst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595" name="Elbow Connector 594"/>
          <p:cNvCxnSpPr>
            <a:stCxn id="594" idx="3"/>
            <a:endCxn id="507" idx="6"/>
          </p:cNvCxnSpPr>
          <p:nvPr/>
        </p:nvCxnSpPr>
        <p:spPr>
          <a:xfrm>
            <a:off x="10343590" y="1891976"/>
            <a:ext cx="180282" cy="1253242"/>
          </a:xfrm>
          <a:prstGeom prst="bentConnector3">
            <a:avLst>
              <a:gd name="adj1" fmla="val 36995"/>
            </a:avLst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4" name="Straight Arrow Connector 3"/>
          <p:cNvCxnSpPr>
            <a:stCxn id="511" idx="3"/>
            <a:endCxn id="379" idx="1"/>
          </p:cNvCxnSpPr>
          <p:nvPr/>
        </p:nvCxnSpPr>
        <p:spPr>
          <a:xfrm flipV="1">
            <a:off x="10699272" y="2235367"/>
            <a:ext cx="162887" cy="20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492" idx="3"/>
            <a:endCxn id="293" idx="1"/>
          </p:cNvCxnSpPr>
          <p:nvPr/>
        </p:nvCxnSpPr>
        <p:spPr>
          <a:xfrm>
            <a:off x="10695362" y="3093154"/>
            <a:ext cx="166797" cy="15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37" name="Group 36"/>
          <p:cNvGrpSpPr/>
          <p:nvPr/>
        </p:nvGrpSpPr>
        <p:grpSpPr>
          <a:xfrm>
            <a:off x="3518809" y="1448080"/>
            <a:ext cx="779660" cy="333401"/>
            <a:chOff x="1958524" y="3071446"/>
            <a:chExt cx="779660" cy="333401"/>
          </a:xfrm>
        </p:grpSpPr>
        <p:grpSp>
          <p:nvGrpSpPr>
            <p:cNvPr id="596" name="Group 595"/>
            <p:cNvGrpSpPr/>
            <p:nvPr/>
          </p:nvGrpSpPr>
          <p:grpSpPr>
            <a:xfrm>
              <a:off x="2566694" y="3097423"/>
              <a:ext cx="171490" cy="307424"/>
              <a:chOff x="2119626" y="1550074"/>
              <a:chExt cx="171490" cy="307424"/>
            </a:xfrm>
          </p:grpSpPr>
          <p:pic>
            <p:nvPicPr>
              <p:cNvPr id="597" name="Picture 596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143313" y="1550074"/>
                <a:ext cx="147803" cy="307424"/>
              </a:xfrm>
              <a:prstGeom prst="rect">
                <a:avLst/>
              </a:prstGeom>
            </p:spPr>
          </p:pic>
          <p:sp>
            <p:nvSpPr>
              <p:cNvPr id="598" name="Oval 597"/>
              <p:cNvSpPr/>
              <p:nvPr/>
            </p:nvSpPr>
            <p:spPr>
              <a:xfrm flipH="1" flipV="1">
                <a:off x="2120740" y="1619118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99" name="Oval 598"/>
              <p:cNvSpPr/>
              <p:nvPr/>
            </p:nvSpPr>
            <p:spPr>
              <a:xfrm flipH="1" flipV="1">
                <a:off x="2119626" y="1724798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600" name="Rectangle 599"/>
            <p:cNvSpPr/>
            <p:nvPr/>
          </p:nvSpPr>
          <p:spPr>
            <a:xfrm>
              <a:off x="1958524" y="3071446"/>
              <a:ext cx="511135" cy="18366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600" dirty="0" smtClean="0"/>
                <a:t>kW to W:</a:t>
              </a:r>
            </a:p>
            <a:p>
              <a:pPr algn="ctr"/>
              <a:r>
                <a:rPr lang="en-GB" sz="600" dirty="0" smtClean="0"/>
                <a:t>1000</a:t>
              </a:r>
              <a:endParaRPr lang="en-GB" sz="600" dirty="0"/>
            </a:p>
          </p:txBody>
        </p:sp>
        <p:cxnSp>
          <p:nvCxnSpPr>
            <p:cNvPr id="23" name="Elbow Connector 22"/>
            <p:cNvCxnSpPr>
              <a:stCxn id="600" idx="3"/>
              <a:endCxn id="598" idx="6"/>
            </p:cNvCxnSpPr>
            <p:nvPr/>
          </p:nvCxnSpPr>
          <p:spPr>
            <a:xfrm>
              <a:off x="2469659" y="3163279"/>
              <a:ext cx="98149" cy="34240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</p:grpSp>
      <p:grpSp>
        <p:nvGrpSpPr>
          <p:cNvPr id="27" name="Group 26"/>
          <p:cNvGrpSpPr/>
          <p:nvPr/>
        </p:nvGrpSpPr>
        <p:grpSpPr>
          <a:xfrm>
            <a:off x="3514901" y="1147187"/>
            <a:ext cx="779660" cy="333401"/>
            <a:chOff x="2110924" y="3223846"/>
            <a:chExt cx="779660" cy="333401"/>
          </a:xfrm>
        </p:grpSpPr>
        <p:grpSp>
          <p:nvGrpSpPr>
            <p:cNvPr id="601" name="Group 600"/>
            <p:cNvGrpSpPr/>
            <p:nvPr/>
          </p:nvGrpSpPr>
          <p:grpSpPr>
            <a:xfrm>
              <a:off x="2719094" y="3249823"/>
              <a:ext cx="171490" cy="307424"/>
              <a:chOff x="2119626" y="1550074"/>
              <a:chExt cx="171490" cy="307424"/>
            </a:xfrm>
          </p:grpSpPr>
          <p:pic>
            <p:nvPicPr>
              <p:cNvPr id="602" name="Picture 601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143313" y="1550074"/>
                <a:ext cx="147803" cy="307424"/>
              </a:xfrm>
              <a:prstGeom prst="rect">
                <a:avLst/>
              </a:prstGeom>
            </p:spPr>
          </p:pic>
          <p:sp>
            <p:nvSpPr>
              <p:cNvPr id="603" name="Oval 602"/>
              <p:cNvSpPr/>
              <p:nvPr/>
            </p:nvSpPr>
            <p:spPr>
              <a:xfrm flipH="1" flipV="1">
                <a:off x="2120740" y="1619118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04" name="Oval 603"/>
              <p:cNvSpPr/>
              <p:nvPr/>
            </p:nvSpPr>
            <p:spPr>
              <a:xfrm flipH="1" flipV="1">
                <a:off x="2119626" y="1724798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605" name="Rectangle 604"/>
            <p:cNvSpPr/>
            <p:nvPr/>
          </p:nvSpPr>
          <p:spPr>
            <a:xfrm>
              <a:off x="2110924" y="3223846"/>
              <a:ext cx="511135" cy="18366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600" dirty="0" smtClean="0"/>
                <a:t>kW to W:</a:t>
              </a:r>
            </a:p>
            <a:p>
              <a:pPr algn="ctr"/>
              <a:r>
                <a:rPr lang="en-GB" sz="600" dirty="0" smtClean="0"/>
                <a:t>1000</a:t>
              </a:r>
              <a:endParaRPr lang="en-GB" sz="600" dirty="0"/>
            </a:p>
          </p:txBody>
        </p:sp>
        <p:cxnSp>
          <p:nvCxnSpPr>
            <p:cNvPr id="606" name="Elbow Connector 605"/>
            <p:cNvCxnSpPr>
              <a:stCxn id="605" idx="3"/>
              <a:endCxn id="603" idx="6"/>
            </p:cNvCxnSpPr>
            <p:nvPr/>
          </p:nvCxnSpPr>
          <p:spPr>
            <a:xfrm>
              <a:off x="2622059" y="3315679"/>
              <a:ext cx="98149" cy="34240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</p:grpSp>
      <p:cxnSp>
        <p:nvCxnSpPr>
          <p:cNvPr id="45" name="Elbow Connector 44"/>
          <p:cNvCxnSpPr>
            <a:stCxn id="597" idx="3"/>
            <a:endCxn id="271" idx="6"/>
          </p:cNvCxnSpPr>
          <p:nvPr/>
        </p:nvCxnSpPr>
        <p:spPr>
          <a:xfrm>
            <a:off x="4298469" y="1627769"/>
            <a:ext cx="195176" cy="6679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0" name="Elbow Connector 49"/>
          <p:cNvCxnSpPr>
            <a:stCxn id="602" idx="3"/>
            <a:endCxn id="270" idx="6"/>
          </p:cNvCxnSpPr>
          <p:nvPr/>
        </p:nvCxnSpPr>
        <p:spPr>
          <a:xfrm>
            <a:off x="4294561" y="1326876"/>
            <a:ext cx="200198" cy="27535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607" name="Group 606"/>
          <p:cNvGrpSpPr/>
          <p:nvPr/>
        </p:nvGrpSpPr>
        <p:grpSpPr>
          <a:xfrm>
            <a:off x="9296861" y="3126913"/>
            <a:ext cx="171490" cy="307424"/>
            <a:chOff x="2119626" y="1550074"/>
            <a:chExt cx="171490" cy="307424"/>
          </a:xfrm>
        </p:grpSpPr>
        <p:pic>
          <p:nvPicPr>
            <p:cNvPr id="608" name="Picture 607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143313" y="1550074"/>
              <a:ext cx="147803" cy="307424"/>
            </a:xfrm>
            <a:prstGeom prst="rect">
              <a:avLst/>
            </a:prstGeom>
          </p:spPr>
        </p:pic>
        <p:sp>
          <p:nvSpPr>
            <p:cNvPr id="609" name="Oval 608"/>
            <p:cNvSpPr/>
            <p:nvPr/>
          </p:nvSpPr>
          <p:spPr>
            <a:xfrm flipH="1" flipV="1">
              <a:off x="2120740" y="161911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0" name="Oval 609"/>
            <p:cNvSpPr/>
            <p:nvPr/>
          </p:nvSpPr>
          <p:spPr>
            <a:xfrm flipH="1" flipV="1">
              <a:off x="2119626" y="172479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22" name="Elbow Connector 21"/>
          <p:cNvCxnSpPr>
            <a:endCxn id="610" idx="6"/>
          </p:cNvCxnSpPr>
          <p:nvPr/>
        </p:nvCxnSpPr>
        <p:spPr>
          <a:xfrm>
            <a:off x="8968082" y="3330007"/>
            <a:ext cx="328779" cy="268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4" name="Elbow Connector 33"/>
          <p:cNvCxnSpPr>
            <a:stCxn id="608" idx="3"/>
            <a:endCxn id="354" idx="6"/>
          </p:cNvCxnSpPr>
          <p:nvPr/>
        </p:nvCxnSpPr>
        <p:spPr>
          <a:xfrm flipV="1">
            <a:off x="9468351" y="2837237"/>
            <a:ext cx="255469" cy="443388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Elbow Connector 41"/>
          <p:cNvCxnSpPr>
            <a:stCxn id="608" idx="3"/>
            <a:endCxn id="372" idx="6"/>
          </p:cNvCxnSpPr>
          <p:nvPr/>
        </p:nvCxnSpPr>
        <p:spPr>
          <a:xfrm>
            <a:off x="9468351" y="3280625"/>
            <a:ext cx="247747" cy="958476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38" name="Snip Single Corner Rectangle 537"/>
          <p:cNvSpPr/>
          <p:nvPr/>
        </p:nvSpPr>
        <p:spPr>
          <a:xfrm>
            <a:off x="549714" y="5327320"/>
            <a:ext cx="505721" cy="137823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617" name="Rectangle 616"/>
          <p:cNvSpPr/>
          <p:nvPr/>
        </p:nvSpPr>
        <p:spPr>
          <a:xfrm>
            <a:off x="551290" y="5497160"/>
            <a:ext cx="504146" cy="14350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618" name="Rounded Rectangle 617"/>
          <p:cNvSpPr/>
          <p:nvPr/>
        </p:nvSpPr>
        <p:spPr>
          <a:xfrm>
            <a:off x="549714" y="5683428"/>
            <a:ext cx="505721" cy="1430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619" name="TextBox 618"/>
          <p:cNvSpPr txBox="1"/>
          <p:nvPr/>
        </p:nvSpPr>
        <p:spPr>
          <a:xfrm>
            <a:off x="1055435" y="5280630"/>
            <a:ext cx="208422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External Variables: pre-existing VECTO signals</a:t>
            </a:r>
            <a:endParaRPr lang="en-GB" sz="800" dirty="0"/>
          </a:p>
        </p:txBody>
      </p:sp>
      <p:sp>
        <p:nvSpPr>
          <p:cNvPr id="620" name="TextBox 619"/>
          <p:cNvSpPr txBox="1"/>
          <p:nvPr/>
        </p:nvSpPr>
        <p:spPr>
          <a:xfrm>
            <a:off x="1055435" y="5458459"/>
            <a:ext cx="192873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Lookup Maps / Scalars / GUI Input Values </a:t>
            </a:r>
            <a:endParaRPr lang="en-GB" sz="800" dirty="0"/>
          </a:p>
        </p:txBody>
      </p:sp>
      <p:sp>
        <p:nvSpPr>
          <p:cNvPr id="621" name="TextBox 620"/>
          <p:cNvSpPr txBox="1"/>
          <p:nvPr/>
        </p:nvSpPr>
        <p:spPr>
          <a:xfrm>
            <a:off x="1055435" y="5644280"/>
            <a:ext cx="7312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Signal names</a:t>
            </a:r>
            <a:endParaRPr lang="en-GB" sz="800" dirty="0"/>
          </a:p>
        </p:txBody>
      </p:sp>
      <p:sp>
        <p:nvSpPr>
          <p:cNvPr id="622" name="Flowchart: Terminator 621"/>
          <p:cNvSpPr/>
          <p:nvPr/>
        </p:nvSpPr>
        <p:spPr>
          <a:xfrm>
            <a:off x="549713" y="5869518"/>
            <a:ext cx="505721" cy="145139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700" dirty="0" smtClean="0"/>
          </a:p>
        </p:txBody>
      </p:sp>
      <p:sp>
        <p:nvSpPr>
          <p:cNvPr id="623" name="TextBox 622"/>
          <p:cNvSpPr txBox="1"/>
          <p:nvPr/>
        </p:nvSpPr>
        <p:spPr>
          <a:xfrm>
            <a:off x="1055434" y="5852153"/>
            <a:ext cx="12202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Signal information boxes</a:t>
            </a:r>
            <a:endParaRPr lang="en-GB" sz="800" dirty="0"/>
          </a:p>
        </p:txBody>
      </p:sp>
      <p:sp>
        <p:nvSpPr>
          <p:cNvPr id="624" name="TextBox 623"/>
          <p:cNvSpPr txBox="1"/>
          <p:nvPr/>
        </p:nvSpPr>
        <p:spPr>
          <a:xfrm>
            <a:off x="543577" y="6063359"/>
            <a:ext cx="511857" cy="14272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GB" sz="600" dirty="0"/>
          </a:p>
        </p:txBody>
      </p:sp>
      <p:sp>
        <p:nvSpPr>
          <p:cNvPr id="625" name="TextBox 624"/>
          <p:cNvSpPr txBox="1"/>
          <p:nvPr/>
        </p:nvSpPr>
        <p:spPr>
          <a:xfrm>
            <a:off x="1055433" y="6032933"/>
            <a:ext cx="81945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Function Boxes</a:t>
            </a:r>
            <a:endParaRPr lang="en-GB" sz="800" dirty="0"/>
          </a:p>
        </p:txBody>
      </p:sp>
      <p:sp>
        <p:nvSpPr>
          <p:cNvPr id="626" name="Rounded Rectangle 625"/>
          <p:cNvSpPr/>
          <p:nvPr/>
        </p:nvSpPr>
        <p:spPr>
          <a:xfrm>
            <a:off x="545792" y="6264976"/>
            <a:ext cx="510308" cy="132862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627" name="TextBox 626"/>
          <p:cNvSpPr txBox="1"/>
          <p:nvPr/>
        </p:nvSpPr>
        <p:spPr>
          <a:xfrm>
            <a:off x="1053857" y="6220720"/>
            <a:ext cx="117532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Time-Step logged signal</a:t>
            </a:r>
            <a:endParaRPr lang="en-GB" sz="800" dirty="0"/>
          </a:p>
        </p:txBody>
      </p:sp>
      <p:sp>
        <p:nvSpPr>
          <p:cNvPr id="306" name="TextBox 305"/>
          <p:cNvSpPr txBox="1"/>
          <p:nvPr/>
        </p:nvSpPr>
        <p:spPr>
          <a:xfrm>
            <a:off x="4038306" y="5288921"/>
            <a:ext cx="46089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Note that the convention adopted here is that the Engine </a:t>
            </a:r>
            <a:r>
              <a:rPr lang="en-GB" sz="800" dirty="0"/>
              <a:t>M</a:t>
            </a:r>
            <a:r>
              <a:rPr lang="en-GB" sz="800" dirty="0" smtClean="0"/>
              <a:t>otoring </a:t>
            </a:r>
            <a:r>
              <a:rPr lang="en-GB" sz="800" dirty="0"/>
              <a:t>P</a:t>
            </a:r>
            <a:r>
              <a:rPr lang="en-GB" sz="800" dirty="0" smtClean="0"/>
              <a:t>ower is treated as a positive quantity</a:t>
            </a:r>
            <a:endParaRPr lang="en-GB" sz="800" dirty="0"/>
          </a:p>
        </p:txBody>
      </p:sp>
      <p:sp>
        <p:nvSpPr>
          <p:cNvPr id="312" name="Rectangle 311"/>
          <p:cNvSpPr/>
          <p:nvPr/>
        </p:nvSpPr>
        <p:spPr>
          <a:xfrm>
            <a:off x="8217325" y="3256061"/>
            <a:ext cx="795902" cy="20045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Pneumatic Overrun Utilisation</a:t>
            </a:r>
            <a:endParaRPr lang="en-GB" sz="6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36073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0" name="Group 389"/>
          <p:cNvGrpSpPr/>
          <p:nvPr/>
        </p:nvGrpSpPr>
        <p:grpSpPr>
          <a:xfrm>
            <a:off x="7493758" y="1789599"/>
            <a:ext cx="271228" cy="533339"/>
            <a:chOff x="3704809" y="3042615"/>
            <a:chExt cx="271228" cy="715121"/>
          </a:xfrm>
        </p:grpSpPr>
        <p:grpSp>
          <p:nvGrpSpPr>
            <p:cNvPr id="391" name="Group 390"/>
            <p:cNvGrpSpPr/>
            <p:nvPr/>
          </p:nvGrpSpPr>
          <p:grpSpPr>
            <a:xfrm>
              <a:off x="3715254" y="3042615"/>
              <a:ext cx="206993" cy="715121"/>
              <a:chOff x="3715254" y="3054491"/>
              <a:chExt cx="206993" cy="715121"/>
            </a:xfrm>
          </p:grpSpPr>
          <p:sp>
            <p:nvSpPr>
              <p:cNvPr id="397" name="Rectangle 396"/>
              <p:cNvSpPr/>
              <p:nvPr/>
            </p:nvSpPr>
            <p:spPr>
              <a:xfrm>
                <a:off x="3747492" y="3054491"/>
                <a:ext cx="174755" cy="715121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98" name="Oval 397"/>
              <p:cNvSpPr/>
              <p:nvPr/>
            </p:nvSpPr>
            <p:spPr>
              <a:xfrm flipH="1" flipV="1">
                <a:off x="3717236" y="3146077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99" name="Oval 398"/>
              <p:cNvSpPr/>
              <p:nvPr/>
            </p:nvSpPr>
            <p:spPr>
              <a:xfrm flipH="1" flipV="1">
                <a:off x="3715254" y="3381605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00" name="Oval 399"/>
              <p:cNvSpPr/>
              <p:nvPr/>
            </p:nvSpPr>
            <p:spPr>
              <a:xfrm flipH="1" flipV="1">
                <a:off x="3719210" y="3623073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92" name="TextBox 391"/>
            <p:cNvSpPr txBox="1"/>
            <p:nvPr/>
          </p:nvSpPr>
          <p:spPr>
            <a:xfrm>
              <a:off x="3704809" y="3076170"/>
              <a:ext cx="271228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 smtClean="0"/>
                <a:t>yes</a:t>
              </a:r>
              <a:endParaRPr lang="en-GB" sz="500" dirty="0"/>
            </a:p>
          </p:txBody>
        </p:sp>
        <p:sp>
          <p:nvSpPr>
            <p:cNvPr id="393" name="TextBox 392"/>
            <p:cNvSpPr txBox="1"/>
            <p:nvPr/>
          </p:nvSpPr>
          <p:spPr>
            <a:xfrm>
              <a:off x="3706168" y="3559786"/>
              <a:ext cx="251992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 smtClean="0"/>
                <a:t>no</a:t>
              </a:r>
              <a:endParaRPr lang="en-GB" sz="500" dirty="0"/>
            </a:p>
          </p:txBody>
        </p:sp>
        <p:cxnSp>
          <p:nvCxnSpPr>
            <p:cNvPr id="394" name="Straight Connector 393"/>
            <p:cNvCxnSpPr>
              <a:stCxn id="399" idx="2"/>
            </p:cNvCxnSpPr>
            <p:nvPr/>
          </p:nvCxnSpPr>
          <p:spPr>
            <a:xfrm flipV="1">
              <a:off x="3760973" y="3400175"/>
              <a:ext cx="71191" cy="60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5" name="Straight Connector 394"/>
            <p:cNvCxnSpPr/>
            <p:nvPr/>
          </p:nvCxnSpPr>
          <p:spPr>
            <a:xfrm flipV="1">
              <a:off x="3832164" y="3361599"/>
              <a:ext cx="0" cy="3857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6" name="Straight Connector 395"/>
            <p:cNvCxnSpPr/>
            <p:nvPr/>
          </p:nvCxnSpPr>
          <p:spPr>
            <a:xfrm flipV="1">
              <a:off x="3830183" y="3407122"/>
              <a:ext cx="0" cy="3857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03" name="Rounded Rectangle 402"/>
          <p:cNvSpPr/>
          <p:nvPr/>
        </p:nvSpPr>
        <p:spPr>
          <a:xfrm>
            <a:off x="1012079" y="1768543"/>
            <a:ext cx="7012088" cy="2400406"/>
          </a:xfrm>
          <a:prstGeom prst="roundRect">
            <a:avLst>
              <a:gd name="adj" fmla="val 3444"/>
            </a:avLst>
          </a:prstGeom>
          <a:noFill/>
          <a:ln w="12700" cap="flat" cmpd="sng" algn="ctr">
            <a:solidFill>
              <a:schemeClr val="accent1">
                <a:shade val="50000"/>
              </a:schemeClr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4" name="TextBox 403"/>
          <p:cNvSpPr txBox="1"/>
          <p:nvPr/>
        </p:nvSpPr>
        <p:spPr>
          <a:xfrm>
            <a:off x="895228" y="1468993"/>
            <a:ext cx="85740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Module </a:t>
            </a:r>
            <a:r>
              <a:rPr lang="en-GB" dirty="0"/>
              <a:t>7</a:t>
            </a:r>
            <a:r>
              <a:rPr lang="en-GB" dirty="0" smtClean="0"/>
              <a:t>: FULL CYCLE </a:t>
            </a:r>
            <a:r>
              <a:rPr lang="en-GB" dirty="0"/>
              <a:t>definition of alternator and air compressor </a:t>
            </a:r>
            <a:r>
              <a:rPr lang="en-GB" dirty="0" smtClean="0"/>
              <a:t>loads for smart systems</a:t>
            </a:r>
            <a:endParaRPr lang="en-GB" dirty="0"/>
          </a:p>
        </p:txBody>
      </p:sp>
      <p:sp>
        <p:nvSpPr>
          <p:cNvPr id="405" name="Rounded Rectangle 404"/>
          <p:cNvSpPr/>
          <p:nvPr/>
        </p:nvSpPr>
        <p:spPr>
          <a:xfrm>
            <a:off x="4641938" y="2276654"/>
            <a:ext cx="1069193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Smart Electrical &amp; Pneumatic </a:t>
            </a:r>
            <a:r>
              <a:rPr lang="en-GB" sz="600" dirty="0"/>
              <a:t>: air comp power gen. at crank</a:t>
            </a:r>
          </a:p>
        </p:txBody>
      </p:sp>
      <p:sp>
        <p:nvSpPr>
          <p:cNvPr id="406" name="Rounded Rectangle 405"/>
          <p:cNvSpPr/>
          <p:nvPr/>
        </p:nvSpPr>
        <p:spPr>
          <a:xfrm>
            <a:off x="4641938" y="1960169"/>
            <a:ext cx="1069193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Smart Electrical &amp; Pneumatic</a:t>
            </a:r>
            <a:r>
              <a:rPr lang="en-GB" sz="600" dirty="0"/>
              <a:t>: alternator power gen. at crank</a:t>
            </a:r>
          </a:p>
        </p:txBody>
      </p:sp>
      <p:sp>
        <p:nvSpPr>
          <p:cNvPr id="407" name="Rounded Rectangle 406"/>
          <p:cNvSpPr/>
          <p:nvPr/>
        </p:nvSpPr>
        <p:spPr>
          <a:xfrm>
            <a:off x="4641938" y="2593139"/>
            <a:ext cx="1069193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Smart </a:t>
            </a:r>
            <a:r>
              <a:rPr lang="en-GB" sz="600" dirty="0"/>
              <a:t>Electrical </a:t>
            </a:r>
            <a:r>
              <a:rPr lang="en-GB" sz="600" dirty="0" smtClean="0"/>
              <a:t>only: </a:t>
            </a:r>
            <a:r>
              <a:rPr lang="en-GB" sz="600" dirty="0"/>
              <a:t>alternator power gen. at crank</a:t>
            </a:r>
          </a:p>
        </p:txBody>
      </p:sp>
      <p:sp>
        <p:nvSpPr>
          <p:cNvPr id="408" name="Rounded Rectangle 407"/>
          <p:cNvSpPr/>
          <p:nvPr/>
        </p:nvSpPr>
        <p:spPr>
          <a:xfrm>
            <a:off x="4641938" y="2909624"/>
            <a:ext cx="1069193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Average power demand at crank from Pneumatics</a:t>
            </a:r>
            <a:endParaRPr lang="en-GB" sz="600" dirty="0"/>
          </a:p>
        </p:txBody>
      </p:sp>
      <p:sp>
        <p:nvSpPr>
          <p:cNvPr id="409" name="Rounded Rectangle 408"/>
          <p:cNvSpPr/>
          <p:nvPr/>
        </p:nvSpPr>
        <p:spPr>
          <a:xfrm>
            <a:off x="4641938" y="3226109"/>
            <a:ext cx="1069193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Smart Pneumatic only</a:t>
            </a:r>
            <a:r>
              <a:rPr lang="en-GB" sz="600" dirty="0"/>
              <a:t>: air comp power gen. at crank</a:t>
            </a:r>
          </a:p>
        </p:txBody>
      </p:sp>
      <p:cxnSp>
        <p:nvCxnSpPr>
          <p:cNvPr id="198" name="Elbow Connector 197"/>
          <p:cNvCxnSpPr>
            <a:stCxn id="570" idx="3"/>
            <a:endCxn id="406" idx="1"/>
          </p:cNvCxnSpPr>
          <p:nvPr/>
        </p:nvCxnSpPr>
        <p:spPr>
          <a:xfrm flipV="1">
            <a:off x="2348577" y="2097992"/>
            <a:ext cx="2293361" cy="97709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06" name="Elbow Connector 205"/>
          <p:cNvCxnSpPr>
            <a:stCxn id="570" idx="3"/>
            <a:endCxn id="405" idx="1"/>
          </p:cNvCxnSpPr>
          <p:nvPr/>
        </p:nvCxnSpPr>
        <p:spPr>
          <a:xfrm flipV="1">
            <a:off x="2348577" y="2414477"/>
            <a:ext cx="2293361" cy="66060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10" name="Elbow Connector 209"/>
          <p:cNvCxnSpPr>
            <a:stCxn id="570" idx="3"/>
            <a:endCxn id="407" idx="1"/>
          </p:cNvCxnSpPr>
          <p:nvPr/>
        </p:nvCxnSpPr>
        <p:spPr>
          <a:xfrm flipV="1">
            <a:off x="2348577" y="2730962"/>
            <a:ext cx="2293361" cy="34412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12" name="Elbow Connector 211"/>
          <p:cNvCxnSpPr>
            <a:stCxn id="570" idx="3"/>
            <a:endCxn id="408" idx="1"/>
          </p:cNvCxnSpPr>
          <p:nvPr/>
        </p:nvCxnSpPr>
        <p:spPr>
          <a:xfrm flipV="1">
            <a:off x="2348577" y="3047447"/>
            <a:ext cx="2293361" cy="2763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15" name="Elbow Connector 214"/>
          <p:cNvCxnSpPr>
            <a:stCxn id="570" idx="3"/>
            <a:endCxn id="409" idx="1"/>
          </p:cNvCxnSpPr>
          <p:nvPr/>
        </p:nvCxnSpPr>
        <p:spPr>
          <a:xfrm>
            <a:off x="2348577" y="3075082"/>
            <a:ext cx="2293361" cy="28885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412" name="Group 411"/>
          <p:cNvGrpSpPr/>
          <p:nvPr/>
        </p:nvGrpSpPr>
        <p:grpSpPr>
          <a:xfrm>
            <a:off x="7493758" y="2347982"/>
            <a:ext cx="271228" cy="533339"/>
            <a:chOff x="3704809" y="3042615"/>
            <a:chExt cx="271228" cy="715121"/>
          </a:xfrm>
        </p:grpSpPr>
        <p:grpSp>
          <p:nvGrpSpPr>
            <p:cNvPr id="413" name="Group 412"/>
            <p:cNvGrpSpPr/>
            <p:nvPr/>
          </p:nvGrpSpPr>
          <p:grpSpPr>
            <a:xfrm>
              <a:off x="3715254" y="3042615"/>
              <a:ext cx="206993" cy="715121"/>
              <a:chOff x="3715254" y="3054491"/>
              <a:chExt cx="206993" cy="715121"/>
            </a:xfrm>
          </p:grpSpPr>
          <p:sp>
            <p:nvSpPr>
              <p:cNvPr id="419" name="Rectangle 418"/>
              <p:cNvSpPr/>
              <p:nvPr/>
            </p:nvSpPr>
            <p:spPr>
              <a:xfrm>
                <a:off x="3747492" y="3054491"/>
                <a:ext cx="174755" cy="715121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20" name="Oval 419"/>
              <p:cNvSpPr/>
              <p:nvPr/>
            </p:nvSpPr>
            <p:spPr>
              <a:xfrm flipH="1" flipV="1">
                <a:off x="3717236" y="3146077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21" name="Oval 420"/>
              <p:cNvSpPr/>
              <p:nvPr/>
            </p:nvSpPr>
            <p:spPr>
              <a:xfrm flipH="1" flipV="1">
                <a:off x="3715254" y="3381605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22" name="Oval 421"/>
              <p:cNvSpPr/>
              <p:nvPr/>
            </p:nvSpPr>
            <p:spPr>
              <a:xfrm flipH="1" flipV="1">
                <a:off x="3719210" y="3623073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414" name="TextBox 413"/>
            <p:cNvSpPr txBox="1"/>
            <p:nvPr/>
          </p:nvSpPr>
          <p:spPr>
            <a:xfrm>
              <a:off x="3704809" y="3076170"/>
              <a:ext cx="271228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 smtClean="0"/>
                <a:t>yes</a:t>
              </a:r>
              <a:endParaRPr lang="en-GB" sz="500" dirty="0"/>
            </a:p>
          </p:txBody>
        </p:sp>
        <p:sp>
          <p:nvSpPr>
            <p:cNvPr id="415" name="TextBox 414"/>
            <p:cNvSpPr txBox="1"/>
            <p:nvPr/>
          </p:nvSpPr>
          <p:spPr>
            <a:xfrm>
              <a:off x="3706168" y="3559786"/>
              <a:ext cx="251992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 smtClean="0"/>
                <a:t>no</a:t>
              </a:r>
              <a:endParaRPr lang="en-GB" sz="500" dirty="0"/>
            </a:p>
          </p:txBody>
        </p:sp>
        <p:cxnSp>
          <p:nvCxnSpPr>
            <p:cNvPr id="416" name="Straight Connector 415"/>
            <p:cNvCxnSpPr>
              <a:stCxn id="421" idx="2"/>
            </p:cNvCxnSpPr>
            <p:nvPr/>
          </p:nvCxnSpPr>
          <p:spPr>
            <a:xfrm flipV="1">
              <a:off x="3760973" y="3400175"/>
              <a:ext cx="71191" cy="60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7" name="Straight Connector 416"/>
            <p:cNvCxnSpPr/>
            <p:nvPr/>
          </p:nvCxnSpPr>
          <p:spPr>
            <a:xfrm flipV="1">
              <a:off x="3832164" y="3361599"/>
              <a:ext cx="0" cy="3857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8" name="Straight Connector 417"/>
            <p:cNvCxnSpPr/>
            <p:nvPr/>
          </p:nvCxnSpPr>
          <p:spPr>
            <a:xfrm flipV="1">
              <a:off x="3830183" y="3407122"/>
              <a:ext cx="0" cy="3857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220" name="Elbow Connector 219"/>
          <p:cNvCxnSpPr>
            <a:stCxn id="406" idx="3"/>
            <a:endCxn id="392" idx="1"/>
          </p:cNvCxnSpPr>
          <p:nvPr/>
        </p:nvCxnSpPr>
        <p:spPr>
          <a:xfrm flipV="1">
            <a:off x="5711131" y="1877748"/>
            <a:ext cx="1782627" cy="220244"/>
          </a:xfrm>
          <a:prstGeom prst="bentConnector3">
            <a:avLst>
              <a:gd name="adj1" fmla="val 9418"/>
            </a:avLst>
          </a:prstGeom>
          <a:noFill/>
          <a:ln w="6350" cap="flat" cmpd="sng" algn="ctr">
            <a:solidFill>
              <a:schemeClr val="tx1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425" name="Group 424"/>
          <p:cNvGrpSpPr/>
          <p:nvPr/>
        </p:nvGrpSpPr>
        <p:grpSpPr>
          <a:xfrm>
            <a:off x="7493758" y="2899335"/>
            <a:ext cx="271228" cy="533339"/>
            <a:chOff x="3704809" y="3042615"/>
            <a:chExt cx="271228" cy="715121"/>
          </a:xfrm>
        </p:grpSpPr>
        <p:grpSp>
          <p:nvGrpSpPr>
            <p:cNvPr id="426" name="Group 425"/>
            <p:cNvGrpSpPr/>
            <p:nvPr/>
          </p:nvGrpSpPr>
          <p:grpSpPr>
            <a:xfrm>
              <a:off x="3715254" y="3042615"/>
              <a:ext cx="206993" cy="715121"/>
              <a:chOff x="3715254" y="3054491"/>
              <a:chExt cx="206993" cy="715121"/>
            </a:xfrm>
          </p:grpSpPr>
          <p:sp>
            <p:nvSpPr>
              <p:cNvPr id="432" name="Rectangle 431"/>
              <p:cNvSpPr/>
              <p:nvPr/>
            </p:nvSpPr>
            <p:spPr>
              <a:xfrm>
                <a:off x="3747492" y="3054491"/>
                <a:ext cx="174755" cy="715121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33" name="Oval 432"/>
              <p:cNvSpPr/>
              <p:nvPr/>
            </p:nvSpPr>
            <p:spPr>
              <a:xfrm flipH="1" flipV="1">
                <a:off x="3717236" y="3146077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34" name="Oval 433"/>
              <p:cNvSpPr/>
              <p:nvPr/>
            </p:nvSpPr>
            <p:spPr>
              <a:xfrm flipH="1" flipV="1">
                <a:off x="3715254" y="3381605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35" name="Oval 434"/>
              <p:cNvSpPr/>
              <p:nvPr/>
            </p:nvSpPr>
            <p:spPr>
              <a:xfrm flipH="1" flipV="1">
                <a:off x="3719210" y="3623073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427" name="TextBox 426"/>
            <p:cNvSpPr txBox="1"/>
            <p:nvPr/>
          </p:nvSpPr>
          <p:spPr>
            <a:xfrm>
              <a:off x="3704809" y="3076170"/>
              <a:ext cx="271228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 smtClean="0"/>
                <a:t>yes</a:t>
              </a:r>
              <a:endParaRPr lang="en-GB" sz="500" dirty="0"/>
            </a:p>
          </p:txBody>
        </p:sp>
        <p:sp>
          <p:nvSpPr>
            <p:cNvPr id="428" name="TextBox 427"/>
            <p:cNvSpPr txBox="1"/>
            <p:nvPr/>
          </p:nvSpPr>
          <p:spPr>
            <a:xfrm>
              <a:off x="3706168" y="3559786"/>
              <a:ext cx="251992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 smtClean="0"/>
                <a:t>no</a:t>
              </a:r>
              <a:endParaRPr lang="en-GB" sz="500" dirty="0"/>
            </a:p>
          </p:txBody>
        </p:sp>
        <p:cxnSp>
          <p:nvCxnSpPr>
            <p:cNvPr id="429" name="Straight Connector 428"/>
            <p:cNvCxnSpPr>
              <a:stCxn id="434" idx="2"/>
            </p:cNvCxnSpPr>
            <p:nvPr/>
          </p:nvCxnSpPr>
          <p:spPr>
            <a:xfrm flipV="1">
              <a:off x="3760973" y="3400175"/>
              <a:ext cx="71191" cy="60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30" name="Straight Connector 429"/>
            <p:cNvCxnSpPr/>
            <p:nvPr/>
          </p:nvCxnSpPr>
          <p:spPr>
            <a:xfrm flipV="1">
              <a:off x="3832164" y="3361599"/>
              <a:ext cx="0" cy="3857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31" name="Straight Connector 430"/>
            <p:cNvCxnSpPr/>
            <p:nvPr/>
          </p:nvCxnSpPr>
          <p:spPr>
            <a:xfrm flipV="1">
              <a:off x="3830183" y="3407122"/>
              <a:ext cx="0" cy="3857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38" name="Group 437"/>
          <p:cNvGrpSpPr/>
          <p:nvPr/>
        </p:nvGrpSpPr>
        <p:grpSpPr>
          <a:xfrm>
            <a:off x="7493758" y="3457718"/>
            <a:ext cx="271228" cy="533339"/>
            <a:chOff x="3704809" y="3042615"/>
            <a:chExt cx="271228" cy="715121"/>
          </a:xfrm>
        </p:grpSpPr>
        <p:grpSp>
          <p:nvGrpSpPr>
            <p:cNvPr id="439" name="Group 438"/>
            <p:cNvGrpSpPr/>
            <p:nvPr/>
          </p:nvGrpSpPr>
          <p:grpSpPr>
            <a:xfrm>
              <a:off x="3715254" y="3042615"/>
              <a:ext cx="206993" cy="715121"/>
              <a:chOff x="3715254" y="3054491"/>
              <a:chExt cx="206993" cy="715121"/>
            </a:xfrm>
          </p:grpSpPr>
          <p:sp>
            <p:nvSpPr>
              <p:cNvPr id="445" name="Rectangle 444"/>
              <p:cNvSpPr/>
              <p:nvPr/>
            </p:nvSpPr>
            <p:spPr>
              <a:xfrm>
                <a:off x="3747492" y="3054491"/>
                <a:ext cx="174755" cy="715121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46" name="Oval 445"/>
              <p:cNvSpPr/>
              <p:nvPr/>
            </p:nvSpPr>
            <p:spPr>
              <a:xfrm flipH="1" flipV="1">
                <a:off x="3717236" y="3146077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47" name="Oval 446"/>
              <p:cNvSpPr/>
              <p:nvPr/>
            </p:nvSpPr>
            <p:spPr>
              <a:xfrm flipH="1" flipV="1">
                <a:off x="3715254" y="3381605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48" name="Oval 447"/>
              <p:cNvSpPr/>
              <p:nvPr/>
            </p:nvSpPr>
            <p:spPr>
              <a:xfrm flipH="1" flipV="1">
                <a:off x="3719210" y="3623073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440" name="TextBox 439"/>
            <p:cNvSpPr txBox="1"/>
            <p:nvPr/>
          </p:nvSpPr>
          <p:spPr>
            <a:xfrm>
              <a:off x="3704809" y="3076170"/>
              <a:ext cx="271228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 smtClean="0"/>
                <a:t>yes</a:t>
              </a:r>
              <a:endParaRPr lang="en-GB" sz="500" dirty="0"/>
            </a:p>
          </p:txBody>
        </p:sp>
        <p:sp>
          <p:nvSpPr>
            <p:cNvPr id="441" name="TextBox 440"/>
            <p:cNvSpPr txBox="1"/>
            <p:nvPr/>
          </p:nvSpPr>
          <p:spPr>
            <a:xfrm>
              <a:off x="3706168" y="3559786"/>
              <a:ext cx="251992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 smtClean="0"/>
                <a:t>no</a:t>
              </a:r>
              <a:endParaRPr lang="en-GB" sz="500" dirty="0"/>
            </a:p>
          </p:txBody>
        </p:sp>
        <p:cxnSp>
          <p:nvCxnSpPr>
            <p:cNvPr id="442" name="Straight Connector 441"/>
            <p:cNvCxnSpPr>
              <a:stCxn id="447" idx="2"/>
            </p:cNvCxnSpPr>
            <p:nvPr/>
          </p:nvCxnSpPr>
          <p:spPr>
            <a:xfrm flipV="1">
              <a:off x="3760973" y="3400175"/>
              <a:ext cx="71191" cy="60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43" name="Straight Connector 442"/>
            <p:cNvCxnSpPr/>
            <p:nvPr/>
          </p:nvCxnSpPr>
          <p:spPr>
            <a:xfrm flipV="1">
              <a:off x="3832164" y="3361599"/>
              <a:ext cx="0" cy="3857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44" name="Straight Connector 443"/>
            <p:cNvCxnSpPr/>
            <p:nvPr/>
          </p:nvCxnSpPr>
          <p:spPr>
            <a:xfrm flipV="1">
              <a:off x="3830183" y="3407122"/>
              <a:ext cx="0" cy="3857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222" name="Elbow Connector 221"/>
          <p:cNvCxnSpPr>
            <a:endCxn id="414" idx="1"/>
          </p:cNvCxnSpPr>
          <p:nvPr/>
        </p:nvCxnSpPr>
        <p:spPr>
          <a:xfrm>
            <a:off x="5728565" y="2414365"/>
            <a:ext cx="1765193" cy="21766"/>
          </a:xfrm>
          <a:prstGeom prst="bentConnector3">
            <a:avLst>
              <a:gd name="adj1" fmla="val 21148"/>
            </a:avLst>
          </a:prstGeom>
          <a:ln>
            <a:solidFill>
              <a:srgbClr val="469C23"/>
            </a:solidFill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51" name="Elbow Connector 450"/>
          <p:cNvCxnSpPr>
            <a:stCxn id="407" idx="3"/>
            <a:endCxn id="427" idx="1"/>
          </p:cNvCxnSpPr>
          <p:nvPr/>
        </p:nvCxnSpPr>
        <p:spPr>
          <a:xfrm>
            <a:off x="5711131" y="2730962"/>
            <a:ext cx="1782627" cy="256522"/>
          </a:xfrm>
          <a:prstGeom prst="bentConnector3">
            <a:avLst>
              <a:gd name="adj1" fmla="val 9047"/>
            </a:avLst>
          </a:prstGeom>
          <a:noFill/>
          <a:ln w="6350" cap="flat" cmpd="sng" algn="ctr">
            <a:solidFill>
              <a:srgbClr val="DC241F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53" name="Elbow Connector 452"/>
          <p:cNvCxnSpPr>
            <a:stCxn id="408" idx="3"/>
            <a:endCxn id="415" idx="1"/>
          </p:cNvCxnSpPr>
          <p:nvPr/>
        </p:nvCxnSpPr>
        <p:spPr>
          <a:xfrm flipV="1">
            <a:off x="5711131" y="2796813"/>
            <a:ext cx="1783986" cy="250634"/>
          </a:xfrm>
          <a:prstGeom prst="bentConnector3">
            <a:avLst>
              <a:gd name="adj1" fmla="val 13018"/>
            </a:avLst>
          </a:prstGeom>
          <a:noFill/>
          <a:ln w="6350" cap="flat" cmpd="sng" algn="ctr">
            <a:solidFill>
              <a:srgbClr val="000000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55" name="Elbow Connector 454"/>
          <p:cNvCxnSpPr>
            <a:stCxn id="586" idx="3"/>
            <a:endCxn id="393" idx="1"/>
          </p:cNvCxnSpPr>
          <p:nvPr/>
        </p:nvCxnSpPr>
        <p:spPr>
          <a:xfrm flipV="1">
            <a:off x="5677988" y="2238430"/>
            <a:ext cx="1817129" cy="1450422"/>
          </a:xfrm>
          <a:prstGeom prst="bentConnector3">
            <a:avLst>
              <a:gd name="adj1" fmla="val 50000"/>
            </a:avLst>
          </a:prstGeom>
          <a:noFill/>
          <a:ln w="6350" cap="flat" cmpd="sng" algn="ctr">
            <a:solidFill>
              <a:srgbClr val="92499E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68" name="Elbow Connector 467"/>
          <p:cNvCxnSpPr>
            <a:stCxn id="409" idx="3"/>
            <a:endCxn id="440" idx="1"/>
          </p:cNvCxnSpPr>
          <p:nvPr/>
        </p:nvCxnSpPr>
        <p:spPr>
          <a:xfrm>
            <a:off x="5711131" y="3363932"/>
            <a:ext cx="1782627" cy="181935"/>
          </a:xfrm>
          <a:prstGeom prst="bentConnector3">
            <a:avLst>
              <a:gd name="adj1" fmla="val 9047"/>
            </a:avLst>
          </a:prstGeom>
          <a:ln>
            <a:solidFill>
              <a:srgbClr val="469C23"/>
            </a:solidFill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72" name="Elbow Connector 471"/>
          <p:cNvCxnSpPr>
            <a:stCxn id="586" idx="3"/>
            <a:endCxn id="428" idx="1"/>
          </p:cNvCxnSpPr>
          <p:nvPr/>
        </p:nvCxnSpPr>
        <p:spPr>
          <a:xfrm flipV="1">
            <a:off x="5677988" y="3348166"/>
            <a:ext cx="1817129" cy="340686"/>
          </a:xfrm>
          <a:prstGeom prst="bentConnector3">
            <a:avLst>
              <a:gd name="adj1" fmla="val 50000"/>
            </a:avLst>
          </a:prstGeom>
          <a:noFill/>
          <a:ln w="6350" cap="flat" cmpd="sng" algn="ctr">
            <a:solidFill>
              <a:srgbClr val="92499E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80" name="Elbow Connector 479"/>
          <p:cNvCxnSpPr>
            <a:stCxn id="408" idx="3"/>
            <a:endCxn id="441" idx="1"/>
          </p:cNvCxnSpPr>
          <p:nvPr/>
        </p:nvCxnSpPr>
        <p:spPr>
          <a:xfrm>
            <a:off x="5711131" y="3047447"/>
            <a:ext cx="1783986" cy="859102"/>
          </a:xfrm>
          <a:prstGeom prst="bentConnector3">
            <a:avLst>
              <a:gd name="adj1" fmla="val 13211"/>
            </a:avLst>
          </a:prstGeom>
          <a:noFill/>
          <a:ln w="6350" cap="flat" cmpd="sng" algn="ctr">
            <a:solidFill>
              <a:srgbClr val="000000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482" name="Rounded Rectangle 481"/>
          <p:cNvSpPr/>
          <p:nvPr/>
        </p:nvSpPr>
        <p:spPr>
          <a:xfrm>
            <a:off x="8219240" y="1831014"/>
            <a:ext cx="1394865" cy="4505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u="sng" dirty="0" smtClean="0"/>
              <a:t>Smart Electrical &amp; Pneumatic</a:t>
            </a:r>
            <a:r>
              <a:rPr lang="en-GB" sz="600" dirty="0" smtClean="0"/>
              <a:t> Aux:</a:t>
            </a:r>
          </a:p>
          <a:p>
            <a:pPr algn="ctr"/>
            <a:r>
              <a:rPr lang="en-GB" sz="600" dirty="0"/>
              <a:t>alternator power gen. at </a:t>
            </a:r>
            <a:r>
              <a:rPr lang="en-GB" sz="600" dirty="0" smtClean="0"/>
              <a:t>crank (W)</a:t>
            </a:r>
            <a:endParaRPr lang="en-GB" sz="600" dirty="0"/>
          </a:p>
        </p:txBody>
      </p:sp>
      <p:sp>
        <p:nvSpPr>
          <p:cNvPr id="485" name="Rounded Rectangle 484"/>
          <p:cNvSpPr/>
          <p:nvPr/>
        </p:nvSpPr>
        <p:spPr>
          <a:xfrm>
            <a:off x="8208795" y="2391132"/>
            <a:ext cx="1394865" cy="4505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u="sng" dirty="0" smtClean="0"/>
              <a:t>Smart Electrical &amp; Pneumatic</a:t>
            </a:r>
            <a:r>
              <a:rPr lang="en-GB" sz="600" dirty="0" smtClean="0"/>
              <a:t> Aux:</a:t>
            </a:r>
          </a:p>
          <a:p>
            <a:pPr algn="ctr"/>
            <a:r>
              <a:rPr lang="en-GB" sz="600" dirty="0"/>
              <a:t>air comp power gen. at </a:t>
            </a:r>
            <a:r>
              <a:rPr lang="en-GB" sz="600" dirty="0" smtClean="0"/>
              <a:t>crank (W)</a:t>
            </a:r>
            <a:endParaRPr lang="en-GB" sz="600" dirty="0"/>
          </a:p>
        </p:txBody>
      </p:sp>
      <p:sp>
        <p:nvSpPr>
          <p:cNvPr id="488" name="Rounded Rectangle 487"/>
          <p:cNvSpPr/>
          <p:nvPr/>
        </p:nvSpPr>
        <p:spPr>
          <a:xfrm>
            <a:off x="8215183" y="2953877"/>
            <a:ext cx="1394865" cy="4505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u="sng" dirty="0" smtClean="0"/>
              <a:t>Smart Electrical only </a:t>
            </a:r>
            <a:r>
              <a:rPr lang="en-GB" sz="600" dirty="0" smtClean="0"/>
              <a:t>Aux:</a:t>
            </a:r>
          </a:p>
          <a:p>
            <a:pPr algn="ctr"/>
            <a:r>
              <a:rPr lang="en-GB" sz="600" dirty="0"/>
              <a:t>alternator power gen. at </a:t>
            </a:r>
            <a:r>
              <a:rPr lang="en-GB" sz="600" dirty="0" smtClean="0"/>
              <a:t>crank (W)</a:t>
            </a:r>
            <a:endParaRPr lang="en-GB" sz="600" dirty="0"/>
          </a:p>
        </p:txBody>
      </p:sp>
      <p:sp>
        <p:nvSpPr>
          <p:cNvPr id="489" name="Rounded Rectangle 488"/>
          <p:cNvSpPr/>
          <p:nvPr/>
        </p:nvSpPr>
        <p:spPr>
          <a:xfrm>
            <a:off x="8204738" y="3513995"/>
            <a:ext cx="1394865" cy="4505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u="sng" dirty="0" smtClean="0"/>
              <a:t>Smart Pneumatic only </a:t>
            </a:r>
            <a:r>
              <a:rPr lang="en-GB" sz="600" dirty="0" smtClean="0"/>
              <a:t>Aux:</a:t>
            </a:r>
          </a:p>
          <a:p>
            <a:pPr algn="ctr"/>
            <a:r>
              <a:rPr lang="en-GB" sz="600" dirty="0"/>
              <a:t>air comp power gen. at </a:t>
            </a:r>
            <a:r>
              <a:rPr lang="en-GB" sz="600" dirty="0" smtClean="0"/>
              <a:t>crank (W)</a:t>
            </a:r>
            <a:endParaRPr lang="en-GB" sz="600" dirty="0"/>
          </a:p>
        </p:txBody>
      </p:sp>
      <p:cxnSp>
        <p:nvCxnSpPr>
          <p:cNvPr id="68" name="Straight Arrow Connector 67"/>
          <p:cNvCxnSpPr>
            <a:stCxn id="397" idx="3"/>
            <a:endCxn id="482" idx="1"/>
          </p:cNvCxnSpPr>
          <p:nvPr/>
        </p:nvCxnSpPr>
        <p:spPr>
          <a:xfrm flipV="1">
            <a:off x="7711196" y="2056268"/>
            <a:ext cx="508044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>
            <a:stCxn id="419" idx="3"/>
            <a:endCxn id="485" idx="1"/>
          </p:cNvCxnSpPr>
          <p:nvPr/>
        </p:nvCxnSpPr>
        <p:spPr>
          <a:xfrm>
            <a:off x="7711196" y="2614652"/>
            <a:ext cx="497599" cy="17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>
            <a:stCxn id="432" idx="3"/>
            <a:endCxn id="488" idx="1"/>
          </p:cNvCxnSpPr>
          <p:nvPr/>
        </p:nvCxnSpPr>
        <p:spPr>
          <a:xfrm>
            <a:off x="7711196" y="3166005"/>
            <a:ext cx="503987" cy="131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>
            <a:stCxn id="445" idx="3"/>
            <a:endCxn id="489" idx="1"/>
          </p:cNvCxnSpPr>
          <p:nvPr/>
        </p:nvCxnSpPr>
        <p:spPr>
          <a:xfrm>
            <a:off x="7711196" y="3724388"/>
            <a:ext cx="493542" cy="148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71" name="Elbow Connector 370"/>
          <p:cNvCxnSpPr>
            <a:stCxn id="573" idx="3"/>
            <a:endCxn id="397" idx="1"/>
          </p:cNvCxnSpPr>
          <p:nvPr/>
        </p:nvCxnSpPr>
        <p:spPr>
          <a:xfrm flipV="1">
            <a:off x="3245041" y="2056269"/>
            <a:ext cx="4291400" cy="1843994"/>
          </a:xfrm>
          <a:prstGeom prst="bentConnector3">
            <a:avLst>
              <a:gd name="adj1" fmla="val 94801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77" name="Elbow Connector 376"/>
          <p:cNvCxnSpPr>
            <a:stCxn id="573" idx="3"/>
            <a:endCxn id="421" idx="6"/>
          </p:cNvCxnSpPr>
          <p:nvPr/>
        </p:nvCxnSpPr>
        <p:spPr>
          <a:xfrm flipV="1">
            <a:off x="3245041" y="2615102"/>
            <a:ext cx="4259162" cy="1285161"/>
          </a:xfrm>
          <a:prstGeom prst="bentConnector3">
            <a:avLst>
              <a:gd name="adj1" fmla="val 95507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80" name="Elbow Connector 379"/>
          <p:cNvCxnSpPr>
            <a:stCxn id="573" idx="3"/>
            <a:endCxn id="432" idx="1"/>
          </p:cNvCxnSpPr>
          <p:nvPr/>
        </p:nvCxnSpPr>
        <p:spPr>
          <a:xfrm flipV="1">
            <a:off x="3245041" y="3166005"/>
            <a:ext cx="4291400" cy="734258"/>
          </a:xfrm>
          <a:prstGeom prst="bentConnector3">
            <a:avLst>
              <a:gd name="adj1" fmla="val 94801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82" name="Elbow Connector 381"/>
          <p:cNvCxnSpPr>
            <a:stCxn id="573" idx="3"/>
            <a:endCxn id="445" idx="1"/>
          </p:cNvCxnSpPr>
          <p:nvPr/>
        </p:nvCxnSpPr>
        <p:spPr>
          <a:xfrm flipV="1">
            <a:off x="3245041" y="3724388"/>
            <a:ext cx="4291400" cy="175875"/>
          </a:xfrm>
          <a:prstGeom prst="bentConnector3">
            <a:avLst>
              <a:gd name="adj1" fmla="val 94983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340" name="Group 339"/>
          <p:cNvGrpSpPr/>
          <p:nvPr/>
        </p:nvGrpSpPr>
        <p:grpSpPr>
          <a:xfrm>
            <a:off x="3932342" y="3398930"/>
            <a:ext cx="271228" cy="533339"/>
            <a:chOff x="3704809" y="3042615"/>
            <a:chExt cx="271228" cy="715121"/>
          </a:xfrm>
        </p:grpSpPr>
        <p:grpSp>
          <p:nvGrpSpPr>
            <p:cNvPr id="383" name="Group 382"/>
            <p:cNvGrpSpPr/>
            <p:nvPr/>
          </p:nvGrpSpPr>
          <p:grpSpPr>
            <a:xfrm>
              <a:off x="3715254" y="3042615"/>
              <a:ext cx="206993" cy="715121"/>
              <a:chOff x="3715254" y="3054491"/>
              <a:chExt cx="206993" cy="715121"/>
            </a:xfrm>
          </p:grpSpPr>
          <p:sp>
            <p:nvSpPr>
              <p:cNvPr id="437" name="Rectangle 436"/>
              <p:cNvSpPr/>
              <p:nvPr/>
            </p:nvSpPr>
            <p:spPr>
              <a:xfrm>
                <a:off x="3747492" y="3054491"/>
                <a:ext cx="174755" cy="715121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19" name="Oval 518"/>
              <p:cNvSpPr/>
              <p:nvPr/>
            </p:nvSpPr>
            <p:spPr>
              <a:xfrm flipH="1" flipV="1">
                <a:off x="3717236" y="3146077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20" name="Oval 519"/>
              <p:cNvSpPr/>
              <p:nvPr/>
            </p:nvSpPr>
            <p:spPr>
              <a:xfrm flipH="1" flipV="1">
                <a:off x="3715254" y="3381605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22" name="Oval 521"/>
              <p:cNvSpPr/>
              <p:nvPr/>
            </p:nvSpPr>
            <p:spPr>
              <a:xfrm flipH="1" flipV="1">
                <a:off x="3719210" y="3623073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401" name="TextBox 400"/>
            <p:cNvSpPr txBox="1"/>
            <p:nvPr/>
          </p:nvSpPr>
          <p:spPr>
            <a:xfrm>
              <a:off x="3704809" y="3076169"/>
              <a:ext cx="271228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 smtClean="0"/>
                <a:t>yes</a:t>
              </a:r>
              <a:endParaRPr lang="en-GB" sz="500" dirty="0"/>
            </a:p>
          </p:txBody>
        </p:sp>
        <p:sp>
          <p:nvSpPr>
            <p:cNvPr id="402" name="TextBox 401"/>
            <p:cNvSpPr txBox="1"/>
            <p:nvPr/>
          </p:nvSpPr>
          <p:spPr>
            <a:xfrm>
              <a:off x="3706168" y="3559786"/>
              <a:ext cx="251992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 smtClean="0"/>
                <a:t>no</a:t>
              </a:r>
              <a:endParaRPr lang="en-GB" sz="500" dirty="0"/>
            </a:p>
          </p:txBody>
        </p:sp>
        <p:cxnSp>
          <p:nvCxnSpPr>
            <p:cNvPr id="423" name="Straight Connector 422"/>
            <p:cNvCxnSpPr>
              <a:stCxn id="520" idx="2"/>
            </p:cNvCxnSpPr>
            <p:nvPr/>
          </p:nvCxnSpPr>
          <p:spPr>
            <a:xfrm flipV="1">
              <a:off x="3760973" y="3400175"/>
              <a:ext cx="71191" cy="60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4" name="Straight Connector 423"/>
            <p:cNvCxnSpPr/>
            <p:nvPr/>
          </p:nvCxnSpPr>
          <p:spPr>
            <a:xfrm flipV="1">
              <a:off x="3832164" y="3361599"/>
              <a:ext cx="0" cy="3857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36" name="Straight Connector 435"/>
            <p:cNvCxnSpPr/>
            <p:nvPr/>
          </p:nvCxnSpPr>
          <p:spPr>
            <a:xfrm flipV="1">
              <a:off x="3830183" y="3407122"/>
              <a:ext cx="0" cy="3857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524" name="Rounded Rectangle 523"/>
          <p:cNvSpPr/>
          <p:nvPr/>
        </p:nvSpPr>
        <p:spPr>
          <a:xfrm>
            <a:off x="1395997" y="2141230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 smtClean="0">
                <a:solidFill>
                  <a:srgbClr val="000000"/>
                </a:solidFill>
              </a:rPr>
              <a:t>Module 5</a:t>
            </a:r>
            <a:endParaRPr lang="en-GB" sz="700" dirty="0">
              <a:solidFill>
                <a:srgbClr val="000000"/>
              </a:solidFill>
            </a:endParaRPr>
          </a:p>
        </p:txBody>
      </p:sp>
      <p:sp>
        <p:nvSpPr>
          <p:cNvPr id="525" name="Rounded Rectangle 524"/>
          <p:cNvSpPr/>
          <p:nvPr/>
        </p:nvSpPr>
        <p:spPr>
          <a:xfrm>
            <a:off x="2159883" y="1922595"/>
            <a:ext cx="804562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Alternators Generation power at crank (Traction)</a:t>
            </a:r>
            <a:endParaRPr lang="en-GB" sz="600" dirty="0"/>
          </a:p>
        </p:txBody>
      </p:sp>
      <p:sp>
        <p:nvSpPr>
          <p:cNvPr id="526" name="Rounded Rectangle 525"/>
          <p:cNvSpPr/>
          <p:nvPr/>
        </p:nvSpPr>
        <p:spPr>
          <a:xfrm>
            <a:off x="2159882" y="2258657"/>
            <a:ext cx="788087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Alternators Generation power at crank (Idle)</a:t>
            </a:r>
            <a:endParaRPr lang="en-GB" sz="600" dirty="0"/>
          </a:p>
        </p:txBody>
      </p:sp>
      <p:cxnSp>
        <p:nvCxnSpPr>
          <p:cNvPr id="25" name="Elbow Connector 24"/>
          <p:cNvCxnSpPr>
            <a:stCxn id="524" idx="3"/>
            <a:endCxn id="525" idx="1"/>
          </p:cNvCxnSpPr>
          <p:nvPr/>
        </p:nvCxnSpPr>
        <p:spPr>
          <a:xfrm flipV="1">
            <a:off x="2024333" y="2060418"/>
            <a:ext cx="135550" cy="175507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8" name="Elbow Connector 27"/>
          <p:cNvCxnSpPr>
            <a:stCxn id="524" idx="3"/>
            <a:endCxn id="526" idx="1"/>
          </p:cNvCxnSpPr>
          <p:nvPr/>
        </p:nvCxnSpPr>
        <p:spPr>
          <a:xfrm>
            <a:off x="2024333" y="2235925"/>
            <a:ext cx="135549" cy="16055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1" name="Elbow Connector 30"/>
          <p:cNvCxnSpPr>
            <a:stCxn id="526" idx="3"/>
            <a:endCxn id="401" idx="1"/>
          </p:cNvCxnSpPr>
          <p:nvPr/>
        </p:nvCxnSpPr>
        <p:spPr>
          <a:xfrm>
            <a:off x="2947969" y="2396480"/>
            <a:ext cx="984373" cy="1090599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5" name="Elbow Connector 34"/>
          <p:cNvCxnSpPr>
            <a:stCxn id="525" idx="3"/>
            <a:endCxn id="402" idx="1"/>
          </p:cNvCxnSpPr>
          <p:nvPr/>
        </p:nvCxnSpPr>
        <p:spPr>
          <a:xfrm>
            <a:off x="2964445" y="2060418"/>
            <a:ext cx="969256" cy="1787343"/>
          </a:xfrm>
          <a:prstGeom prst="bentConnector3">
            <a:avLst>
              <a:gd name="adj1" fmla="val 72577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Elbow Connector 35"/>
          <p:cNvCxnSpPr>
            <a:endCxn id="520" idx="6"/>
          </p:cNvCxnSpPr>
          <p:nvPr/>
        </p:nvCxnSpPr>
        <p:spPr>
          <a:xfrm>
            <a:off x="2851644" y="2792976"/>
            <a:ext cx="1091143" cy="873074"/>
          </a:xfrm>
          <a:prstGeom prst="bentConnector3">
            <a:avLst>
              <a:gd name="adj1" fmla="val 68874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53" name="TextBox 552"/>
          <p:cNvSpPr txBox="1"/>
          <p:nvPr/>
        </p:nvSpPr>
        <p:spPr>
          <a:xfrm>
            <a:off x="4161632" y="3710002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SW 1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554" name="TextBox 553"/>
          <p:cNvSpPr txBox="1"/>
          <p:nvPr/>
        </p:nvSpPr>
        <p:spPr>
          <a:xfrm>
            <a:off x="7738292" y="1843250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SW 2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555" name="TextBox 554"/>
          <p:cNvSpPr txBox="1"/>
          <p:nvPr/>
        </p:nvSpPr>
        <p:spPr>
          <a:xfrm>
            <a:off x="7738292" y="2377120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SW 3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556" name="TextBox 555"/>
          <p:cNvSpPr txBox="1"/>
          <p:nvPr/>
        </p:nvSpPr>
        <p:spPr>
          <a:xfrm>
            <a:off x="7738292" y="2925215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SW 4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557" name="TextBox 556"/>
          <p:cNvSpPr txBox="1"/>
          <p:nvPr/>
        </p:nvSpPr>
        <p:spPr>
          <a:xfrm>
            <a:off x="7738292" y="3459704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SW 5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558" name="TextBox 557"/>
          <p:cNvSpPr txBox="1"/>
          <p:nvPr/>
        </p:nvSpPr>
        <p:spPr>
          <a:xfrm>
            <a:off x="2998990" y="1922873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1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559" name="TextBox 558"/>
          <p:cNvSpPr txBox="1"/>
          <p:nvPr/>
        </p:nvSpPr>
        <p:spPr>
          <a:xfrm>
            <a:off x="2998990" y="2248022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2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560" name="TextBox 559"/>
          <p:cNvSpPr txBox="1"/>
          <p:nvPr/>
        </p:nvSpPr>
        <p:spPr>
          <a:xfrm>
            <a:off x="2978870" y="2666919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3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564" name="TextBox 563"/>
          <p:cNvSpPr txBox="1"/>
          <p:nvPr/>
        </p:nvSpPr>
        <p:spPr>
          <a:xfrm>
            <a:off x="4292255" y="1919733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7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565" name="TextBox 564"/>
          <p:cNvSpPr txBox="1"/>
          <p:nvPr/>
        </p:nvSpPr>
        <p:spPr>
          <a:xfrm>
            <a:off x="4292255" y="2243954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8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566" name="TextBox 565"/>
          <p:cNvSpPr txBox="1"/>
          <p:nvPr/>
        </p:nvSpPr>
        <p:spPr>
          <a:xfrm>
            <a:off x="4292255" y="2539558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9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567" name="TextBox 566"/>
          <p:cNvSpPr txBox="1"/>
          <p:nvPr/>
        </p:nvSpPr>
        <p:spPr>
          <a:xfrm>
            <a:off x="4292255" y="2896402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10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568" name="TextBox 567"/>
          <p:cNvSpPr txBox="1"/>
          <p:nvPr/>
        </p:nvSpPr>
        <p:spPr>
          <a:xfrm>
            <a:off x="4292255" y="3190299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11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570" name="Rounded Rectangle 569"/>
          <p:cNvSpPr/>
          <p:nvPr/>
        </p:nvSpPr>
        <p:spPr>
          <a:xfrm>
            <a:off x="1720241" y="2980387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6</a:t>
            </a:r>
          </a:p>
        </p:txBody>
      </p:sp>
      <p:cxnSp>
        <p:nvCxnSpPr>
          <p:cNvPr id="571" name="Elbow Connector 570"/>
          <p:cNvCxnSpPr>
            <a:stCxn id="570" idx="2"/>
            <a:endCxn id="572" idx="0"/>
          </p:cNvCxnSpPr>
          <p:nvPr/>
        </p:nvCxnSpPr>
        <p:spPr>
          <a:xfrm rot="16200000" flipH="1">
            <a:off x="1986571" y="3217614"/>
            <a:ext cx="96583" cy="90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572" name="Rounded Rectangle 571"/>
          <p:cNvSpPr/>
          <p:nvPr/>
        </p:nvSpPr>
        <p:spPr>
          <a:xfrm>
            <a:off x="1610516" y="3266359"/>
            <a:ext cx="849598" cy="275645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Over-run Flag</a:t>
            </a:r>
            <a:endParaRPr lang="en-GB" sz="600" dirty="0"/>
          </a:p>
        </p:txBody>
      </p:sp>
      <p:sp>
        <p:nvSpPr>
          <p:cNvPr id="573" name="Rectangle 572"/>
          <p:cNvSpPr/>
          <p:nvPr/>
        </p:nvSpPr>
        <p:spPr>
          <a:xfrm>
            <a:off x="2999763" y="3767440"/>
            <a:ext cx="245278" cy="26564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</a:rPr>
              <a:t>&amp;</a:t>
            </a:r>
          </a:p>
        </p:txBody>
      </p:sp>
      <p:cxnSp>
        <p:nvCxnSpPr>
          <p:cNvPr id="574" name="Elbow Connector 573"/>
          <p:cNvCxnSpPr>
            <a:stCxn id="572" idx="3"/>
            <a:endCxn id="573" idx="0"/>
          </p:cNvCxnSpPr>
          <p:nvPr/>
        </p:nvCxnSpPr>
        <p:spPr>
          <a:xfrm>
            <a:off x="2460114" y="3404182"/>
            <a:ext cx="662288" cy="363258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75" name="Elbow Connector 574"/>
          <p:cNvCxnSpPr>
            <a:stCxn id="576" idx="0"/>
            <a:endCxn id="577" idx="0"/>
          </p:cNvCxnSpPr>
          <p:nvPr/>
        </p:nvCxnSpPr>
        <p:spPr>
          <a:xfrm>
            <a:off x="1824191" y="3644042"/>
            <a:ext cx="1046469" cy="123397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76" name="Snip Single Corner Rectangle 575"/>
          <p:cNvSpPr/>
          <p:nvPr/>
        </p:nvSpPr>
        <p:spPr>
          <a:xfrm>
            <a:off x="1078041" y="3587084"/>
            <a:ext cx="746150" cy="113916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Clutch Engaged</a:t>
            </a:r>
            <a:endParaRPr lang="en-GB" sz="600" dirty="0"/>
          </a:p>
        </p:txBody>
      </p:sp>
      <p:sp>
        <p:nvSpPr>
          <p:cNvPr id="577" name="Rectangle 576"/>
          <p:cNvSpPr/>
          <p:nvPr/>
        </p:nvSpPr>
        <p:spPr>
          <a:xfrm>
            <a:off x="2748021" y="3767439"/>
            <a:ext cx="245278" cy="26564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</a:rPr>
              <a:t>&amp;</a:t>
            </a:r>
          </a:p>
        </p:txBody>
      </p:sp>
      <p:sp>
        <p:nvSpPr>
          <p:cNvPr id="578" name="Snip Single Corner Rectangle 577"/>
          <p:cNvSpPr/>
          <p:nvPr/>
        </p:nvSpPr>
        <p:spPr>
          <a:xfrm>
            <a:off x="1077954" y="3844542"/>
            <a:ext cx="746150" cy="113916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Not In Neutral</a:t>
            </a:r>
            <a:endParaRPr lang="en-GB" sz="600" dirty="0"/>
          </a:p>
        </p:txBody>
      </p:sp>
      <p:cxnSp>
        <p:nvCxnSpPr>
          <p:cNvPr id="579" name="Elbow Connector 578"/>
          <p:cNvCxnSpPr>
            <a:stCxn id="578" idx="0"/>
            <a:endCxn id="577" idx="1"/>
          </p:cNvCxnSpPr>
          <p:nvPr/>
        </p:nvCxnSpPr>
        <p:spPr>
          <a:xfrm flipV="1">
            <a:off x="1824104" y="3900262"/>
            <a:ext cx="923917" cy="1238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80" name="TextBox 579"/>
          <p:cNvSpPr txBox="1"/>
          <p:nvPr/>
        </p:nvSpPr>
        <p:spPr>
          <a:xfrm>
            <a:off x="2518463" y="3126237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4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581" name="TextBox 580"/>
          <p:cNvSpPr txBox="1"/>
          <p:nvPr/>
        </p:nvSpPr>
        <p:spPr>
          <a:xfrm>
            <a:off x="1062938" y="3443344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5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582" name="TextBox 581"/>
          <p:cNvSpPr txBox="1"/>
          <p:nvPr/>
        </p:nvSpPr>
        <p:spPr>
          <a:xfrm>
            <a:off x="1062938" y="3710464"/>
            <a:ext cx="272795" cy="180425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700" dirty="0" smtClean="0">
                <a:solidFill>
                  <a:srgbClr val="FF0000"/>
                </a:solidFill>
              </a:rPr>
              <a:t>IP 6</a:t>
            </a:r>
            <a:endParaRPr lang="en-GB" sz="700" dirty="0">
              <a:solidFill>
                <a:srgbClr val="FF0000"/>
              </a:solidFill>
            </a:endParaRPr>
          </a:p>
        </p:txBody>
      </p:sp>
      <p:sp>
        <p:nvSpPr>
          <p:cNvPr id="583" name="TextBox 582"/>
          <p:cNvSpPr txBox="1"/>
          <p:nvPr/>
        </p:nvSpPr>
        <p:spPr>
          <a:xfrm>
            <a:off x="2576983" y="3598306"/>
            <a:ext cx="214446" cy="195814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800" b="1" dirty="0" smtClean="0">
                <a:solidFill>
                  <a:srgbClr val="FF0000"/>
                </a:solidFill>
              </a:rPr>
              <a:t>C 1</a:t>
            </a:r>
            <a:endParaRPr lang="en-GB" sz="800" b="1" dirty="0">
              <a:solidFill>
                <a:srgbClr val="FF0000"/>
              </a:solidFill>
            </a:endParaRPr>
          </a:p>
        </p:txBody>
      </p:sp>
      <p:cxnSp>
        <p:nvCxnSpPr>
          <p:cNvPr id="41" name="Elbow Connector 40"/>
          <p:cNvCxnSpPr>
            <a:stCxn id="437" idx="3"/>
          </p:cNvCxnSpPr>
          <p:nvPr/>
        </p:nvCxnSpPr>
        <p:spPr>
          <a:xfrm>
            <a:off x="4149780" y="3665600"/>
            <a:ext cx="492158" cy="14818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586" name="Flowchart: Terminator 585"/>
          <p:cNvSpPr/>
          <p:nvPr/>
        </p:nvSpPr>
        <p:spPr>
          <a:xfrm>
            <a:off x="4641207" y="3544755"/>
            <a:ext cx="1036781" cy="288193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/>
              <a:t>Smart Electrical Power when not in Overrun</a:t>
            </a:r>
          </a:p>
        </p:txBody>
      </p:sp>
      <p:sp>
        <p:nvSpPr>
          <p:cNvPr id="411" name="Snip Single Corner Rectangle 410"/>
          <p:cNvSpPr/>
          <p:nvPr/>
        </p:nvSpPr>
        <p:spPr>
          <a:xfrm>
            <a:off x="1018333" y="4910451"/>
            <a:ext cx="505721" cy="137823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477" name="Rectangle 476"/>
          <p:cNvSpPr/>
          <p:nvPr/>
        </p:nvSpPr>
        <p:spPr>
          <a:xfrm>
            <a:off x="1019909" y="5080291"/>
            <a:ext cx="504146" cy="14350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561" name="Rounded Rectangle 560"/>
          <p:cNvSpPr/>
          <p:nvPr/>
        </p:nvSpPr>
        <p:spPr>
          <a:xfrm>
            <a:off x="1018333" y="5266559"/>
            <a:ext cx="505721" cy="1430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562" name="TextBox 561"/>
          <p:cNvSpPr txBox="1"/>
          <p:nvPr/>
        </p:nvSpPr>
        <p:spPr>
          <a:xfrm>
            <a:off x="1524054" y="4863761"/>
            <a:ext cx="208422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External Variables: pre-existing </a:t>
            </a:r>
            <a:r>
              <a:rPr lang="en-GB" sz="800" dirty="0"/>
              <a:t>VECTO signals</a:t>
            </a:r>
          </a:p>
        </p:txBody>
      </p:sp>
      <p:sp>
        <p:nvSpPr>
          <p:cNvPr id="563" name="TextBox 562"/>
          <p:cNvSpPr txBox="1"/>
          <p:nvPr/>
        </p:nvSpPr>
        <p:spPr>
          <a:xfrm>
            <a:off x="1524054" y="5041590"/>
            <a:ext cx="192873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Lookup Maps / Scalars / GUI Input Values </a:t>
            </a:r>
            <a:endParaRPr lang="en-GB" sz="800" dirty="0"/>
          </a:p>
        </p:txBody>
      </p:sp>
      <p:sp>
        <p:nvSpPr>
          <p:cNvPr id="569" name="TextBox 568"/>
          <p:cNvSpPr txBox="1"/>
          <p:nvPr/>
        </p:nvSpPr>
        <p:spPr>
          <a:xfrm>
            <a:off x="1524054" y="5227411"/>
            <a:ext cx="7312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Signal names</a:t>
            </a:r>
            <a:endParaRPr lang="en-GB" sz="800" dirty="0"/>
          </a:p>
        </p:txBody>
      </p:sp>
      <p:sp>
        <p:nvSpPr>
          <p:cNvPr id="587" name="Flowchart: Terminator 586"/>
          <p:cNvSpPr/>
          <p:nvPr/>
        </p:nvSpPr>
        <p:spPr>
          <a:xfrm>
            <a:off x="1018332" y="5452649"/>
            <a:ext cx="505721" cy="145139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700" dirty="0" smtClean="0"/>
          </a:p>
        </p:txBody>
      </p:sp>
      <p:sp>
        <p:nvSpPr>
          <p:cNvPr id="588" name="TextBox 587"/>
          <p:cNvSpPr txBox="1"/>
          <p:nvPr/>
        </p:nvSpPr>
        <p:spPr>
          <a:xfrm>
            <a:off x="1524053" y="5435284"/>
            <a:ext cx="12202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Signal information boxes</a:t>
            </a:r>
            <a:endParaRPr lang="en-GB" sz="800" dirty="0"/>
          </a:p>
        </p:txBody>
      </p:sp>
      <p:sp>
        <p:nvSpPr>
          <p:cNvPr id="589" name="TextBox 588"/>
          <p:cNvSpPr txBox="1"/>
          <p:nvPr/>
        </p:nvSpPr>
        <p:spPr>
          <a:xfrm>
            <a:off x="1012196" y="5646490"/>
            <a:ext cx="511857" cy="14272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GB" sz="600" dirty="0"/>
          </a:p>
        </p:txBody>
      </p:sp>
      <p:sp>
        <p:nvSpPr>
          <p:cNvPr id="590" name="TextBox 589"/>
          <p:cNvSpPr txBox="1"/>
          <p:nvPr/>
        </p:nvSpPr>
        <p:spPr>
          <a:xfrm>
            <a:off x="1524052" y="5616064"/>
            <a:ext cx="81945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Function Boxes</a:t>
            </a:r>
            <a:endParaRPr lang="en-GB" sz="800" dirty="0"/>
          </a:p>
        </p:txBody>
      </p:sp>
      <p:sp>
        <p:nvSpPr>
          <p:cNvPr id="449" name="Rounded Rectangle 448"/>
          <p:cNvSpPr/>
          <p:nvPr/>
        </p:nvSpPr>
        <p:spPr>
          <a:xfrm>
            <a:off x="8213337" y="4020457"/>
            <a:ext cx="1069193" cy="128043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Engine Idle</a:t>
            </a:r>
            <a:endParaRPr lang="en-GB" sz="600" dirty="0"/>
          </a:p>
        </p:txBody>
      </p:sp>
      <p:cxnSp>
        <p:nvCxnSpPr>
          <p:cNvPr id="3" name="Elbow Connector 2"/>
          <p:cNvCxnSpPr>
            <a:endCxn id="449" idx="1"/>
          </p:cNvCxnSpPr>
          <p:nvPr/>
        </p:nvCxnSpPr>
        <p:spPr>
          <a:xfrm>
            <a:off x="2851644" y="2792976"/>
            <a:ext cx="5361693" cy="1291503"/>
          </a:xfrm>
          <a:prstGeom prst="bentConnector3">
            <a:avLst>
              <a:gd name="adj1" fmla="val 13996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81" name="Rounded Rectangle 480"/>
          <p:cNvSpPr/>
          <p:nvPr/>
        </p:nvSpPr>
        <p:spPr>
          <a:xfrm>
            <a:off x="1012079" y="4724357"/>
            <a:ext cx="510308" cy="132862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483" name="TextBox 482"/>
          <p:cNvSpPr txBox="1"/>
          <p:nvPr/>
        </p:nvSpPr>
        <p:spPr>
          <a:xfrm>
            <a:off x="1520144" y="4680101"/>
            <a:ext cx="117532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Time-Step logged signal</a:t>
            </a:r>
            <a:endParaRPr lang="en-GB" sz="800" dirty="0"/>
          </a:p>
        </p:txBody>
      </p:sp>
      <p:sp>
        <p:nvSpPr>
          <p:cNvPr id="612" name="Snip Single Corner Rectangle 611"/>
          <p:cNvSpPr/>
          <p:nvPr/>
        </p:nvSpPr>
        <p:spPr>
          <a:xfrm>
            <a:off x="1089765" y="2676211"/>
            <a:ext cx="830588" cy="106484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Clutch Dis-Engaged</a:t>
            </a:r>
            <a:endParaRPr lang="en-GB" sz="600" dirty="0"/>
          </a:p>
        </p:txBody>
      </p:sp>
      <p:sp>
        <p:nvSpPr>
          <p:cNvPr id="613" name="Snip Single Corner Rectangle 612"/>
          <p:cNvSpPr/>
          <p:nvPr/>
        </p:nvSpPr>
        <p:spPr>
          <a:xfrm>
            <a:off x="1089678" y="2809006"/>
            <a:ext cx="746150" cy="113916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 In Neutral</a:t>
            </a:r>
            <a:endParaRPr lang="en-GB" sz="600" dirty="0"/>
          </a:p>
        </p:txBody>
      </p:sp>
      <p:sp>
        <p:nvSpPr>
          <p:cNvPr id="614" name="Snip Single Corner Rectangle 613"/>
          <p:cNvSpPr/>
          <p:nvPr/>
        </p:nvSpPr>
        <p:spPr>
          <a:xfrm>
            <a:off x="1089245" y="2492479"/>
            <a:ext cx="739998" cy="160283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 Engine speed = to Idle</a:t>
            </a:r>
            <a:endParaRPr lang="en-GB" sz="600" dirty="0"/>
          </a:p>
        </p:txBody>
      </p:sp>
      <p:sp>
        <p:nvSpPr>
          <p:cNvPr id="615" name="Rectangle 614"/>
          <p:cNvSpPr/>
          <p:nvPr/>
        </p:nvSpPr>
        <p:spPr>
          <a:xfrm>
            <a:off x="2597270" y="2715291"/>
            <a:ext cx="245278" cy="16502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</a:rPr>
              <a:t>&amp;</a:t>
            </a:r>
          </a:p>
        </p:txBody>
      </p:sp>
      <p:sp>
        <p:nvSpPr>
          <p:cNvPr id="616" name="Rectangle 615"/>
          <p:cNvSpPr/>
          <p:nvPr/>
        </p:nvSpPr>
        <p:spPr>
          <a:xfrm>
            <a:off x="2232967" y="2715290"/>
            <a:ext cx="357840" cy="16502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tx1"/>
                </a:solidFill>
              </a:rPr>
              <a:t>or</a:t>
            </a:r>
            <a:endParaRPr lang="en-GB" sz="1400" dirty="0">
              <a:solidFill>
                <a:schemeClr val="tx1"/>
              </a:solidFill>
            </a:endParaRPr>
          </a:p>
        </p:txBody>
      </p:sp>
      <p:cxnSp>
        <p:nvCxnSpPr>
          <p:cNvPr id="57" name="Elbow Connector 56"/>
          <p:cNvCxnSpPr>
            <a:stCxn id="613" idx="0"/>
            <a:endCxn id="616" idx="1"/>
          </p:cNvCxnSpPr>
          <p:nvPr/>
        </p:nvCxnSpPr>
        <p:spPr>
          <a:xfrm flipV="1">
            <a:off x="1835828" y="2797804"/>
            <a:ext cx="397139" cy="6816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9" name="Elbow Connector 58"/>
          <p:cNvCxnSpPr>
            <a:stCxn id="612" idx="0"/>
            <a:endCxn id="616" idx="0"/>
          </p:cNvCxnSpPr>
          <p:nvPr/>
        </p:nvCxnSpPr>
        <p:spPr>
          <a:xfrm flipV="1">
            <a:off x="1920353" y="2715290"/>
            <a:ext cx="491534" cy="14163"/>
          </a:xfrm>
          <a:prstGeom prst="bentConnector4">
            <a:avLst>
              <a:gd name="adj1" fmla="val 31800"/>
              <a:gd name="adj2" fmla="val 886352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69" name="Elbow Connector 68"/>
          <p:cNvCxnSpPr>
            <a:stCxn id="614" idx="0"/>
            <a:endCxn id="615" idx="0"/>
          </p:cNvCxnSpPr>
          <p:nvPr/>
        </p:nvCxnSpPr>
        <p:spPr>
          <a:xfrm>
            <a:off x="1829243" y="2572621"/>
            <a:ext cx="890666" cy="142670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1642757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BCOUNTONSLD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BCOUNTONSLD" val="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BCOUNTONSLD" val="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BCOUNTONSLD" val="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BCOUNTONSLD" val="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BCOUNTONSLD" val="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BCOUNTONSLD" val="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BCOUNTONSLD" val="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BCOUNTONSLD" val="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BCOUNTONSLD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BCOUNTONSLD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BCOUNTONSLD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BCOUNTONSLD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BCOUNTONSLD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BCOUNTONSLD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BCOUNTONSLD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BCOUNTONSLD" val="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BCOUNTONSLD" val="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1">
          <a:schemeClr val="accent4"/>
        </a:lnRef>
        <a:fillRef idx="0">
          <a:schemeClr val="accent4"/>
        </a:fillRef>
        <a:effectRef idx="0">
          <a:schemeClr val="accent4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27184</TotalTime>
  <Words>4185</Words>
  <Application>Microsoft Office PowerPoint</Application>
  <PresentationFormat>Widescreen</PresentationFormat>
  <Paragraphs>1096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Preston, Michael</dc:creator>
  <cp:lastModifiedBy>Hill, Nikolas</cp:lastModifiedBy>
  <cp:revision>797</cp:revision>
  <cp:lastPrinted>2015-06-25T15:10:48Z</cp:lastPrinted>
  <dcterms:created xsi:type="dcterms:W3CDTF">2014-06-05T13:08:13Z</dcterms:created>
  <dcterms:modified xsi:type="dcterms:W3CDTF">2015-08-07T08:19:48Z</dcterms:modified>
</cp:coreProperties>
</file>